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57" r:id="rId3"/>
    <p:sldId id="274" r:id="rId4"/>
    <p:sldId id="309" r:id="rId5"/>
    <p:sldId id="314" r:id="rId6"/>
    <p:sldId id="312" r:id="rId7"/>
    <p:sldId id="286" r:id="rId8"/>
    <p:sldId id="301" r:id="rId9"/>
    <p:sldId id="288" r:id="rId10"/>
    <p:sldId id="311" r:id="rId11"/>
    <p:sldId id="313" r:id="rId12"/>
    <p:sldId id="300"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009900"/>
    <a:srgbClr val="FF33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III</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just">
              <a:lnSpc>
                <a:spcPct val="115000"/>
              </a:lnSpc>
              <a:spcAft>
                <a:spcPts val="0"/>
              </a:spcAft>
              <a:buFont typeface="+mj-lt"/>
              <a:buAutoNum type="arabicPeriod"/>
            </a:pPr>
            <a:r>
              <a:rPr lang="en-GB" sz="1800" b="1" dirty="0"/>
              <a:t>to translate a variety of simple  literary </a:t>
            </a:r>
            <a:r>
              <a:rPr lang="en-GB" sz="1800" b="1" dirty="0" smtClean="0"/>
              <a:t>texts</a:t>
            </a:r>
          </a:p>
          <a:p>
            <a:pPr marL="0" lvl="0" indent="0" algn="just">
              <a:lnSpc>
                <a:spcPct val="115000"/>
              </a:lnSpc>
              <a:spcAft>
                <a:spcPts val="0"/>
              </a:spcAft>
            </a:pPr>
            <a:endParaRPr lang="en-GB" sz="1800" b="1" dirty="0"/>
          </a:p>
          <a:p>
            <a:pPr lvl="0" algn="just">
              <a:lnSpc>
                <a:spcPct val="115000"/>
              </a:lnSpc>
              <a:spcAft>
                <a:spcPts val="0"/>
              </a:spcAft>
              <a:buFont typeface="Wingdings" pitchFamily="2" charset="2"/>
              <a:buChar char="v"/>
            </a:pPr>
            <a:r>
              <a:rPr lang="en-GB" sz="1800" b="1" dirty="0"/>
              <a:t>The main purpose of this lecture is to look at a variety of excerpts taken from different types of literary texts, translate them and discuss the process of creativity in their translation.</a:t>
            </a:r>
          </a:p>
          <a:p>
            <a:pPr marL="0" lvl="0" indent="0" algn="just">
              <a:lnSpc>
                <a:spcPct val="115000"/>
              </a:lnSpc>
              <a:spcAft>
                <a:spcPts val="0"/>
              </a:spcAft>
            </a:pPr>
            <a:endParaRPr lang="en-GB" sz="2000" dirty="0">
              <a:latin typeface="Times New Roman"/>
              <a:ea typeface="Times New Roman"/>
              <a:cs typeface="Arial"/>
            </a:endParaRPr>
          </a:p>
          <a:p>
            <a:pPr marL="0" lvl="0" indent="0" algn="just">
              <a:lnSpc>
                <a:spcPct val="115000"/>
              </a:lnSpc>
              <a:spcAft>
                <a:spcPts val="0"/>
              </a:spcAft>
            </a:pPr>
            <a:endParaRPr lang="en-GB" sz="1800" dirty="0">
              <a:ea typeface="Times New Roman"/>
              <a:cs typeface="Arial"/>
            </a:endParaRPr>
          </a:p>
          <a:p>
            <a:pPr lvl="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latin typeface="Times New Roman"/>
                <a:ea typeface="Times New Roman"/>
                <a:cs typeface="Arial"/>
              </a:rPr>
              <a:t>1. </a:t>
            </a:r>
            <a:r>
              <a:rPr lang="en-GB" sz="2800" b="1" dirty="0" smtClean="0">
                <a:solidFill>
                  <a:srgbClr val="1132D9"/>
                </a:solidFill>
                <a:latin typeface="Times New Roman"/>
                <a:ea typeface="Times New Roman"/>
                <a:cs typeface="Arial"/>
              </a:rPr>
              <a:t>Examples </a:t>
            </a:r>
            <a:r>
              <a:rPr lang="en-GB" sz="2800" b="1" dirty="0">
                <a:solidFill>
                  <a:srgbClr val="1132D9"/>
                </a:solidFill>
                <a:latin typeface="Times New Roman"/>
                <a:ea typeface="Times New Roman"/>
                <a:cs typeface="Arial"/>
              </a:rPr>
              <a:t>of  Translating </a:t>
            </a:r>
            <a:r>
              <a:rPr lang="en-GB" sz="2800" b="1" dirty="0" smtClean="0">
                <a:solidFill>
                  <a:srgbClr val="1132D9"/>
                </a:solidFill>
                <a:latin typeface="Times New Roman"/>
                <a:ea typeface="Times New Roman"/>
                <a:cs typeface="Arial"/>
              </a:rPr>
              <a:t>Contemporary Poetry </a:t>
            </a: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q"/>
            </a:pPr>
            <a:r>
              <a:rPr lang="en-GB" sz="1800" b="1" dirty="0"/>
              <a:t>We have already discussed the translation of poetry in L8.  We, however, would like to look at the following example from linguistic, cultural and stylistic perspectives when appropriate.</a:t>
            </a:r>
          </a:p>
          <a:p>
            <a:pPr marL="0" indent="0" algn="l"/>
            <a:endParaRPr lang="en-GB" sz="1800" b="1" dirty="0"/>
          </a:p>
          <a:p>
            <a:pPr algn="l">
              <a:buFont typeface="Wingdings" pitchFamily="2" charset="2"/>
              <a:buChar char="q"/>
            </a:pPr>
            <a:r>
              <a:rPr lang="en-GB" sz="1800" b="1" dirty="0"/>
              <a:t>For example, let’s look at the following contemporary poem by Alistair Hedley (2001) and see how we can translate it and achieve equivalence in Arabic, communicative purpose of the poem whether in a prosaic style or in poetry. Remember this poem is written for children!</a:t>
            </a:r>
          </a:p>
          <a:p>
            <a:pPr marL="90170" indent="-180340"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or something else?</a:t>
            </a:r>
            <a:endParaRPr lang="en-GB" sz="1600" dirty="0">
              <a:solidFill>
                <a:srgbClr val="1132D9"/>
              </a:solidFill>
              <a:ea typeface="Times New Roman"/>
              <a:cs typeface="Arial"/>
            </a:endParaRPr>
          </a:p>
          <a:p>
            <a:pPr algn="l">
              <a:lnSpc>
                <a:spcPct val="115000"/>
              </a:lnSpc>
              <a:spcAft>
                <a:spcPts val="0"/>
              </a:spcAft>
            </a:pPr>
            <a:r>
              <a:rPr lang="en-GB" sz="1600" dirty="0">
                <a:latin typeface="Times New Roman"/>
                <a:ea typeface="Times New Roman"/>
                <a:cs typeface="Arial"/>
              </a:rPr>
              <a:t> </a:t>
            </a:r>
            <a:r>
              <a:rPr lang="en-GB" sz="1600" b="1" dirty="0" smtClean="0">
                <a:latin typeface="Times New Roman"/>
                <a:ea typeface="Times New Roman"/>
                <a:cs typeface="Arial"/>
              </a:rPr>
              <a:t>When </a:t>
            </a:r>
            <a:r>
              <a:rPr lang="en-GB" sz="1600" b="1" dirty="0">
                <a:latin typeface="Times New Roman"/>
                <a:ea typeface="Times New Roman"/>
                <a:cs typeface="Arial"/>
              </a:rPr>
              <a:t>pain and sickness made my cry,</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Who </a:t>
            </a:r>
            <a:r>
              <a:rPr lang="en-GB" sz="1600" b="1" dirty="0">
                <a:latin typeface="Times New Roman"/>
                <a:ea typeface="Times New Roman"/>
                <a:cs typeface="Arial"/>
              </a:rPr>
              <a:t>gazed upon my heavy eye,</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And </a:t>
            </a:r>
            <a:r>
              <a:rPr lang="en-GB" sz="1600" b="1" dirty="0">
                <a:latin typeface="Times New Roman"/>
                <a:ea typeface="Times New Roman"/>
                <a:cs typeface="Arial"/>
              </a:rPr>
              <a:t>wept, for fear that I should die?</a:t>
            </a:r>
            <a:endParaRPr lang="en-GB" sz="1600" b="1" dirty="0">
              <a:ea typeface="Times New Roman"/>
              <a:cs typeface="Arial"/>
            </a:endParaRPr>
          </a:p>
          <a:p>
            <a:pPr algn="just">
              <a:lnSpc>
                <a:spcPct val="115000"/>
              </a:lnSpc>
              <a:spcAft>
                <a:spcPts val="0"/>
              </a:spcAft>
            </a:pPr>
            <a:r>
              <a:rPr lang="en-GB" sz="1600" b="1" dirty="0">
                <a:latin typeface="Times New Roman"/>
                <a:ea typeface="Times New Roman"/>
                <a:cs typeface="Arial"/>
              </a:rPr>
              <a:t>                 My Mother</a:t>
            </a:r>
            <a:endParaRPr lang="en-GB" sz="1600" b="1" dirty="0">
              <a:ea typeface="Times New Roman"/>
              <a:cs typeface="Arial"/>
            </a:endParaRPr>
          </a:p>
          <a:p>
            <a:pPr algn="l">
              <a:buFont typeface="Wingdings" pitchFamily="2" charset="2"/>
              <a:buChar char="q"/>
            </a:pPr>
            <a:endParaRPr lang="en-GB" sz="1800" dirty="0"/>
          </a:p>
        </p:txBody>
      </p:sp>
    </p:spTree>
    <p:extLst>
      <p:ext uri="{BB962C8B-B14F-4D97-AF65-F5344CB8AC3E}">
        <p14:creationId xmlns:p14="http://schemas.microsoft.com/office/powerpoint/2010/main" xmlns="" val="327170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latin typeface="Times New Roman"/>
                <a:ea typeface="Times New Roman"/>
                <a:cs typeface="Arial"/>
              </a:rPr>
              <a:t>Continued</a:t>
            </a:r>
          </a:p>
        </p:txBody>
      </p:sp>
      <p:sp>
        <p:nvSpPr>
          <p:cNvPr id="3" name="Content Placeholder 2"/>
          <p:cNvSpPr>
            <a:spLocks noGrp="1"/>
          </p:cNvSpPr>
          <p:nvPr>
            <p:ph sz="half" idx="13"/>
          </p:nvPr>
        </p:nvSpPr>
        <p:spPr/>
        <p:txBody>
          <a:bodyPr/>
          <a:lstStyle/>
          <a:p>
            <a:pPr algn="l" rtl="0"/>
            <a:r>
              <a:rPr lang="en-GB" dirty="0" smtClean="0"/>
              <a:t>D. </a:t>
            </a:r>
            <a:r>
              <a:rPr lang="ar-SY" sz="1600" b="1" dirty="0" smtClean="0"/>
              <a:t>عندما </a:t>
            </a:r>
            <a:r>
              <a:rPr lang="ar-SY" sz="1600" b="1" dirty="0"/>
              <a:t>يتملكني المرض  وأبكي </a:t>
            </a:r>
            <a:r>
              <a:rPr lang="ar-SY" sz="1600" b="1" dirty="0" smtClean="0"/>
              <a:t>ألماً</a:t>
            </a:r>
            <a:r>
              <a:rPr lang="en-GB" sz="1600" b="1" dirty="0" smtClean="0"/>
              <a:t> </a:t>
            </a:r>
            <a:endParaRPr lang="ar-SY" sz="1600" b="1" dirty="0"/>
          </a:p>
          <a:p>
            <a:pPr algn="l" rtl="0"/>
            <a:r>
              <a:rPr lang="en-GB" sz="1600" b="1" dirty="0" smtClean="0"/>
              <a:t>       </a:t>
            </a:r>
            <a:r>
              <a:rPr lang="ar-SY" sz="1600" b="1" dirty="0" smtClean="0"/>
              <a:t>تسهر </a:t>
            </a:r>
            <a:r>
              <a:rPr lang="ar-SY" sz="1600" b="1" dirty="0"/>
              <a:t>على راحتي وتبكي خوفا من </a:t>
            </a:r>
            <a:r>
              <a:rPr lang="ar-SY" sz="1600" b="1" dirty="0" smtClean="0"/>
              <a:t>موتي</a:t>
            </a:r>
            <a:r>
              <a:rPr lang="en-GB" sz="1600" b="1" dirty="0" smtClean="0"/>
              <a:t> </a:t>
            </a:r>
            <a:endParaRPr lang="ar-SY" sz="1600" b="1" dirty="0"/>
          </a:p>
          <a:p>
            <a:pPr algn="l" rtl="0"/>
            <a:r>
              <a:rPr lang="en-GB" sz="1600" b="1" dirty="0" smtClean="0"/>
              <a:t>                               </a:t>
            </a:r>
            <a:r>
              <a:rPr lang="ar-SY" sz="1600" b="1" dirty="0" smtClean="0"/>
              <a:t>             أمي</a:t>
            </a:r>
            <a:r>
              <a:rPr lang="en-GB" sz="1600" b="1" dirty="0" smtClean="0"/>
              <a:t>  </a:t>
            </a:r>
            <a:endParaRPr lang="ar-SY" sz="1600" b="1" dirty="0" smtClean="0"/>
          </a:p>
          <a:p>
            <a:pPr algn="l" rtl="0"/>
            <a:endParaRPr lang="ar-SY" sz="1600" b="1" dirty="0"/>
          </a:p>
          <a:p>
            <a:pPr algn="l" rtl="0"/>
            <a:r>
              <a:rPr lang="en-GB" sz="1600" b="1" dirty="0"/>
              <a:t>E</a:t>
            </a:r>
            <a:r>
              <a:rPr lang="en-GB" sz="1600" b="1" dirty="0" smtClean="0"/>
              <a:t>.    </a:t>
            </a:r>
            <a:r>
              <a:rPr lang="ar-SY" sz="1600" b="1" dirty="0" smtClean="0"/>
              <a:t> أبكي </a:t>
            </a:r>
            <a:r>
              <a:rPr lang="ar-SY" sz="1600" b="1" dirty="0"/>
              <a:t>للمرض </a:t>
            </a:r>
            <a:r>
              <a:rPr lang="ar-SY" sz="1600" b="1" dirty="0" smtClean="0"/>
              <a:t>وللألمِ</a:t>
            </a:r>
            <a:r>
              <a:rPr lang="en-GB" sz="1600" b="1" dirty="0" smtClean="0"/>
              <a:t> </a:t>
            </a:r>
            <a:endParaRPr lang="ar-SY" sz="1600" b="1" dirty="0"/>
          </a:p>
          <a:p>
            <a:pPr algn="l" rtl="0"/>
            <a:r>
              <a:rPr lang="en-GB" sz="1600" b="1" dirty="0" smtClean="0"/>
              <a:t>        </a:t>
            </a:r>
            <a:r>
              <a:rPr lang="ar-SY" sz="1600" b="1" dirty="0" smtClean="0"/>
              <a:t>من </a:t>
            </a:r>
            <a:r>
              <a:rPr lang="ar-SY" sz="1600" b="1" dirty="0"/>
              <a:t>حدَّق في عيني الورمِِ</a:t>
            </a:r>
          </a:p>
          <a:p>
            <a:pPr algn="l" rtl="0"/>
            <a:r>
              <a:rPr lang="en-GB" sz="1600" b="1" dirty="0" smtClean="0"/>
              <a:t>        </a:t>
            </a:r>
            <a:r>
              <a:rPr lang="ar-SY" sz="1600" b="1" dirty="0" smtClean="0"/>
              <a:t>من </a:t>
            </a:r>
            <a:r>
              <a:rPr lang="ar-SY" sz="1600" b="1" dirty="0"/>
              <a:t>يَبكيني خوف العدمِ</a:t>
            </a:r>
          </a:p>
          <a:p>
            <a:pPr algn="l" rtl="0"/>
            <a:r>
              <a:rPr lang="en-GB" sz="1600" b="1" dirty="0" smtClean="0"/>
              <a:t>        </a:t>
            </a:r>
            <a:r>
              <a:rPr lang="ar-SY" sz="1600" b="1" dirty="0" smtClean="0"/>
              <a:t>أمي </a:t>
            </a:r>
            <a:r>
              <a:rPr lang="ar-SY" sz="1600" b="1" dirty="0"/>
              <a:t>تبكي، أمي </a:t>
            </a:r>
            <a:r>
              <a:rPr lang="ar-SY" sz="1600" b="1" dirty="0" smtClean="0"/>
              <a:t>أمي</a:t>
            </a:r>
            <a:r>
              <a:rPr lang="en-GB" sz="1600" b="1" dirty="0" smtClean="0"/>
              <a:t> </a:t>
            </a:r>
            <a:endParaRPr lang="ar-SY" sz="1600" b="1" dirty="0"/>
          </a:p>
          <a:p>
            <a:pPr algn="l" rtl="0"/>
            <a:r>
              <a:rPr lang="en-GB" sz="1600" b="1" dirty="0"/>
              <a:t>F.	</a:t>
            </a:r>
            <a:r>
              <a:rPr lang="ar-SY" sz="1600" b="1" dirty="0"/>
              <a:t>إلخ</a:t>
            </a:r>
            <a:r>
              <a:rPr lang="ar-SY" b="1" dirty="0"/>
              <a:t>.......</a:t>
            </a:r>
          </a:p>
          <a:p>
            <a:endParaRPr lang="ar-SY" dirty="0"/>
          </a:p>
          <a:p>
            <a:endParaRPr lang="en-GB" dirty="0"/>
          </a:p>
        </p:txBody>
      </p:sp>
      <p:sp>
        <p:nvSpPr>
          <p:cNvPr id="4" name="Content Placeholder 3"/>
          <p:cNvSpPr>
            <a:spLocks noGrp="1"/>
          </p:cNvSpPr>
          <p:nvPr>
            <p:ph sz="half" idx="1"/>
          </p:nvPr>
        </p:nvSpPr>
        <p:spPr/>
        <p:txBody>
          <a:bodyPr/>
          <a:lstStyle/>
          <a:p>
            <a:pPr algn="l" rtl="0"/>
            <a:r>
              <a:rPr lang="en-GB" dirty="0" smtClean="0"/>
              <a:t>A. </a:t>
            </a:r>
            <a:r>
              <a:rPr lang="ar-SY" dirty="0" smtClean="0"/>
              <a:t>  </a:t>
            </a:r>
            <a:r>
              <a:rPr lang="ar-SY" sz="1600" b="1" dirty="0" smtClean="0"/>
              <a:t>عندما </a:t>
            </a:r>
            <a:r>
              <a:rPr lang="ar-SY" sz="1600" b="1" dirty="0"/>
              <a:t>جعلني الألم والمرض أبكي</a:t>
            </a:r>
          </a:p>
          <a:p>
            <a:pPr algn="l" rtl="0"/>
            <a:r>
              <a:rPr lang="en-GB" sz="1600" b="1" dirty="0" smtClean="0"/>
              <a:t>        </a:t>
            </a:r>
            <a:r>
              <a:rPr lang="ar-SY" sz="1600" b="1" dirty="0" smtClean="0"/>
              <a:t>من </a:t>
            </a:r>
            <a:r>
              <a:rPr lang="ar-SY" sz="1600" b="1" dirty="0"/>
              <a:t>حدَّق بعيني الثقيلة</a:t>
            </a:r>
          </a:p>
          <a:p>
            <a:pPr algn="l" rtl="0"/>
            <a:r>
              <a:rPr lang="en-GB" sz="1600" b="1" dirty="0" smtClean="0"/>
              <a:t>       </a:t>
            </a:r>
            <a:r>
              <a:rPr lang="ar-SY" sz="1600" b="1" dirty="0" smtClean="0"/>
              <a:t>وبكى </a:t>
            </a:r>
            <a:r>
              <a:rPr lang="ar-SY" sz="1600" b="1" dirty="0"/>
              <a:t>خوفاً أن أموت؟</a:t>
            </a:r>
          </a:p>
          <a:p>
            <a:pPr algn="l" rtl="0"/>
            <a:r>
              <a:rPr lang="en-GB" sz="1600" b="1" dirty="0" smtClean="0"/>
              <a:t>                  </a:t>
            </a:r>
            <a:r>
              <a:rPr lang="ar-SY" sz="1600" b="1" dirty="0" smtClean="0"/>
              <a:t>         أمي</a:t>
            </a:r>
            <a:r>
              <a:rPr lang="en-GB" sz="1600" b="1" dirty="0" smtClean="0"/>
              <a:t>  </a:t>
            </a:r>
            <a:r>
              <a:rPr lang="ar-SY" sz="1600" b="1" dirty="0" smtClean="0"/>
              <a:t> </a:t>
            </a:r>
            <a:endParaRPr lang="ar-SY" sz="1600" b="1" dirty="0"/>
          </a:p>
          <a:p>
            <a:pPr algn="l" rtl="0"/>
            <a:r>
              <a:rPr lang="en-GB" sz="1600" b="1" dirty="0"/>
              <a:t>B</a:t>
            </a:r>
            <a:r>
              <a:rPr lang="en-GB" sz="1600" b="1" dirty="0" smtClean="0"/>
              <a:t>. </a:t>
            </a:r>
            <a:r>
              <a:rPr lang="ar-SY" sz="1600" b="1" dirty="0" smtClean="0"/>
              <a:t> عندما </a:t>
            </a:r>
            <a:r>
              <a:rPr lang="ar-SY" sz="1600" b="1" dirty="0"/>
              <a:t>أبكي من ألم أو مرض</a:t>
            </a:r>
          </a:p>
          <a:p>
            <a:pPr algn="l" rtl="0"/>
            <a:r>
              <a:rPr lang="en-GB" sz="1600" b="1" dirty="0" smtClean="0"/>
              <a:t>    </a:t>
            </a:r>
            <a:r>
              <a:rPr lang="ar-SY" sz="1600" b="1" dirty="0" smtClean="0"/>
              <a:t>من </a:t>
            </a:r>
            <a:r>
              <a:rPr lang="ar-SY" sz="1600" b="1" dirty="0"/>
              <a:t>ينظر بعيني </a:t>
            </a:r>
            <a:r>
              <a:rPr lang="ar-SY" sz="1600" b="1" dirty="0" smtClean="0"/>
              <a:t>الثقيلتين</a:t>
            </a:r>
            <a:r>
              <a:rPr lang="en-GB" sz="1600" b="1" dirty="0" smtClean="0"/>
              <a:t>  </a:t>
            </a:r>
            <a:endParaRPr lang="ar-SY" sz="1600" b="1" dirty="0"/>
          </a:p>
          <a:p>
            <a:pPr algn="l" rtl="0"/>
            <a:r>
              <a:rPr lang="en-GB" sz="1600" b="1" dirty="0" smtClean="0"/>
              <a:t>   </a:t>
            </a:r>
            <a:r>
              <a:rPr lang="ar-SY" sz="1600" b="1" dirty="0" smtClean="0"/>
              <a:t>ويبكي </a:t>
            </a:r>
            <a:r>
              <a:rPr lang="ar-SY" sz="1600" b="1" dirty="0"/>
              <a:t>خوفا من أن أموت؟</a:t>
            </a:r>
          </a:p>
          <a:p>
            <a:pPr algn="l" rtl="0"/>
            <a:r>
              <a:rPr lang="en-GB" sz="1600" b="1" dirty="0" smtClean="0"/>
              <a:t>                </a:t>
            </a:r>
            <a:r>
              <a:rPr lang="ar-SY" sz="1600" b="1" dirty="0" smtClean="0"/>
              <a:t>         أمي</a:t>
            </a:r>
            <a:r>
              <a:rPr lang="en-GB" sz="1600" b="1" dirty="0" smtClean="0"/>
              <a:t>    </a:t>
            </a:r>
            <a:endParaRPr lang="ar-SY" sz="1600" b="1" dirty="0"/>
          </a:p>
          <a:p>
            <a:pPr algn="l" rtl="0"/>
            <a:r>
              <a:rPr lang="en-GB" sz="1600" b="1" dirty="0"/>
              <a:t>C</a:t>
            </a:r>
            <a:r>
              <a:rPr lang="en-GB" sz="1600" b="1" dirty="0" smtClean="0"/>
              <a:t>. </a:t>
            </a:r>
            <a:r>
              <a:rPr lang="ar-SY" sz="1600" b="1" dirty="0" smtClean="0"/>
              <a:t> ألم </a:t>
            </a:r>
            <a:r>
              <a:rPr lang="ar-SY" sz="1600" b="1" dirty="0"/>
              <a:t>ومرض يبكيني</a:t>
            </a:r>
          </a:p>
          <a:p>
            <a:pPr algn="l" rtl="0"/>
            <a:r>
              <a:rPr lang="en-GB" sz="1600" b="1" dirty="0" smtClean="0"/>
              <a:t>    </a:t>
            </a:r>
            <a:r>
              <a:rPr lang="ar-SY" sz="1600" b="1" dirty="0" smtClean="0"/>
              <a:t>عينيا </a:t>
            </a:r>
            <a:r>
              <a:rPr lang="ar-SY" sz="1600" b="1" dirty="0"/>
              <a:t>من تسهر وترضيني</a:t>
            </a:r>
          </a:p>
          <a:p>
            <a:pPr algn="l" rtl="0"/>
            <a:r>
              <a:rPr lang="en-GB" sz="1600" b="1" dirty="0" smtClean="0"/>
              <a:t>    </a:t>
            </a:r>
            <a:r>
              <a:rPr lang="ar-SY" sz="1600" b="1" dirty="0" smtClean="0"/>
              <a:t>وتبكي </a:t>
            </a:r>
            <a:r>
              <a:rPr lang="ar-SY" sz="1600" b="1" dirty="0"/>
              <a:t>خوفا من موتي؟</a:t>
            </a:r>
          </a:p>
          <a:p>
            <a:pPr algn="l" rtl="0"/>
            <a:r>
              <a:rPr lang="en-GB" sz="1600" b="1" dirty="0" smtClean="0"/>
              <a:t>                </a:t>
            </a:r>
            <a:r>
              <a:rPr lang="ar-SY" sz="1600" b="1" dirty="0" smtClean="0"/>
              <a:t>         </a:t>
            </a:r>
            <a:r>
              <a:rPr lang="ar-SY" sz="1600" b="1" dirty="0"/>
              <a:t>أمي</a:t>
            </a:r>
          </a:p>
          <a:p>
            <a:endParaRPr lang="en-GB" sz="1600" b="1" dirty="0"/>
          </a:p>
        </p:txBody>
      </p:sp>
    </p:spTree>
    <p:extLst>
      <p:ext uri="{BB962C8B-B14F-4D97-AF65-F5344CB8AC3E}">
        <p14:creationId xmlns:p14="http://schemas.microsoft.com/office/powerpoint/2010/main" xmlns="" val="2623484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GB" sz="1600" b="1" dirty="0"/>
              <a:t>Now how would you translate the following into English?  Is it A, B, C, D or something else?</a:t>
            </a:r>
            <a:endParaRPr lang="en-GB" sz="1600" dirty="0"/>
          </a:p>
          <a:p>
            <a:pPr algn="l"/>
            <a:r>
              <a:rPr lang="en-GB" sz="1600" dirty="0"/>
              <a:t> </a:t>
            </a:r>
          </a:p>
          <a:p>
            <a:pPr algn="l"/>
            <a:r>
              <a:rPr lang="en-GB" sz="1600" dirty="0"/>
              <a:t> </a:t>
            </a:r>
            <a:r>
              <a:rPr lang="ar-SA" sz="1600" b="1" dirty="0" smtClean="0">
                <a:solidFill>
                  <a:srgbClr val="FF0000"/>
                </a:solidFill>
              </a:rPr>
              <a:t>ليسً </a:t>
            </a:r>
            <a:r>
              <a:rPr lang="ar-SA" sz="1600" b="1" dirty="0">
                <a:solidFill>
                  <a:srgbClr val="FF0000"/>
                </a:solidFill>
              </a:rPr>
              <a:t>العيبُ أن يكونً الفتى </a:t>
            </a:r>
            <a:r>
              <a:rPr lang="ar-SA" sz="1600" b="1" dirty="0" smtClean="0">
                <a:solidFill>
                  <a:srgbClr val="FF0000"/>
                </a:solidFill>
              </a:rPr>
              <a:t>فقيرا</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 ولكن </a:t>
            </a:r>
            <a:r>
              <a:rPr lang="ar-SA" sz="1600" b="1" dirty="0" smtClean="0">
                <a:solidFill>
                  <a:srgbClr val="FF0000"/>
                </a:solidFill>
              </a:rPr>
              <a:t>العيب</a:t>
            </a:r>
            <a:r>
              <a:rPr lang="ar-SY" sz="1600" b="1" dirty="0" smtClean="0">
                <a:solidFill>
                  <a:srgbClr val="FF0000"/>
                </a:solidFill>
              </a:rPr>
              <a:t>َ </a:t>
            </a:r>
            <a:r>
              <a:rPr lang="ar-SA" sz="1600" b="1" dirty="0" smtClean="0">
                <a:solidFill>
                  <a:srgbClr val="FF0000"/>
                </a:solidFill>
              </a:rPr>
              <a:t>أن يعيش</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الفتى ذليلا </a:t>
            </a:r>
            <a:r>
              <a:rPr lang="ar-SY" sz="1600" b="1" dirty="0" smtClean="0">
                <a:solidFill>
                  <a:srgbClr val="FF0000"/>
                </a:solidFill>
              </a:rPr>
              <a:t>ً</a:t>
            </a:r>
            <a:r>
              <a:rPr lang="ar-SA" sz="1600" b="1" dirty="0" smtClean="0">
                <a:solidFill>
                  <a:srgbClr val="FF0000"/>
                </a:solidFill>
              </a:rPr>
              <a:t> </a:t>
            </a:r>
            <a:endParaRPr lang="en-GB" sz="1600" b="1" dirty="0">
              <a:solidFill>
                <a:srgbClr val="FF0000"/>
              </a:solidFill>
            </a:endParaRPr>
          </a:p>
          <a:p>
            <a:pPr algn="l"/>
            <a:r>
              <a:rPr lang="en-GB" sz="1600" dirty="0"/>
              <a:t> </a:t>
            </a:r>
          </a:p>
          <a:p>
            <a:pPr lvl="0" algn="l">
              <a:buFont typeface="+mj-lt"/>
              <a:buAutoNum type="alphaUcPeriod"/>
            </a:pPr>
            <a:r>
              <a:rPr lang="en-GB" sz="2000" b="1" dirty="0"/>
              <a:t>It is not shameful to be poor  but it is shameful to live in humiliation</a:t>
            </a:r>
          </a:p>
          <a:p>
            <a:pPr lvl="0" algn="l">
              <a:buFont typeface="+mj-lt"/>
              <a:buAutoNum type="alphaUcPeriod"/>
            </a:pPr>
            <a:r>
              <a:rPr lang="en-GB" sz="2000" b="1" dirty="0">
                <a:solidFill>
                  <a:srgbClr val="FF0000"/>
                </a:solidFill>
              </a:rPr>
              <a:t>To be poor it is not a shame   but it is to live in humiliation</a:t>
            </a:r>
          </a:p>
          <a:p>
            <a:pPr lvl="0" algn="l">
              <a:buFont typeface="+mj-lt"/>
              <a:buAutoNum type="alphaUcPeriod"/>
            </a:pPr>
            <a:r>
              <a:rPr lang="en-GB" sz="2000" b="1" dirty="0">
                <a:solidFill>
                  <a:srgbClr val="1132D9"/>
                </a:solidFill>
              </a:rPr>
              <a:t>It is not a shame to be poor    but it is to live in degradation</a:t>
            </a:r>
          </a:p>
          <a:p>
            <a:pPr lvl="0" algn="l">
              <a:buFont typeface="+mj-lt"/>
              <a:buAutoNum type="alphaUcPeriod"/>
            </a:pPr>
            <a:r>
              <a:rPr lang="en-GB" sz="2000" b="1" dirty="0">
                <a:solidFill>
                  <a:srgbClr val="009900"/>
                </a:solidFill>
              </a:rPr>
              <a:t>It is not a shame to be poor    but it is to live in disgrace</a:t>
            </a:r>
          </a:p>
          <a:p>
            <a:r>
              <a:rPr lang="en-GB" sz="1600" dirty="0"/>
              <a:t> </a:t>
            </a:r>
          </a:p>
          <a:p>
            <a:pPr marL="0" indent="0" algn="l"/>
            <a:endParaRPr lang="en-GB" sz="16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Tree>
    <p:extLst>
      <p:ext uri="{BB962C8B-B14F-4D97-AF65-F5344CB8AC3E}">
        <p14:creationId xmlns:p14="http://schemas.microsoft.com/office/powerpoint/2010/main" xmlns="" val="238444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algn="l">
              <a:lnSpc>
                <a:spcPct val="115000"/>
              </a:lnSpc>
              <a:spcAft>
                <a:spcPts val="0"/>
              </a:spcAft>
              <a:tabLst>
                <a:tab pos="5566410" algn="l"/>
              </a:tabLst>
            </a:pPr>
            <a:r>
              <a:rPr lang="en-GB" sz="2800" b="1" dirty="0" smtClean="0">
                <a:solidFill>
                  <a:srgbClr val="1132D9"/>
                </a:solidFill>
              </a:rPr>
              <a:t>2. Examples </a:t>
            </a:r>
            <a:r>
              <a:rPr lang="en-GB" sz="2800" b="1" dirty="0">
                <a:solidFill>
                  <a:srgbClr val="1132D9"/>
                </a:solidFill>
              </a:rPr>
              <a:t>of  Translating General </a:t>
            </a:r>
            <a:r>
              <a:rPr lang="en-GB" sz="2800" b="1" dirty="0" smtClean="0">
                <a:solidFill>
                  <a:srgbClr val="1132D9"/>
                </a:solidFill>
              </a:rPr>
              <a:t>Orations </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buFont typeface="Wingdings" pitchFamily="2" charset="2"/>
              <a:buChar char="§"/>
            </a:pPr>
            <a:r>
              <a:rPr lang="en-GB" sz="1400" b="1" dirty="0"/>
              <a:t>We have already discussed the translation of general orations in L7.  We, however, would like to look at the following example from linguistic, cultural and stylistic perspectives when appropriate.</a:t>
            </a:r>
          </a:p>
          <a:p>
            <a:pPr marL="0" indent="0" algn="l"/>
            <a:endParaRPr lang="en-GB" sz="1400" b="1" dirty="0"/>
          </a:p>
          <a:p>
            <a:pPr algn="l">
              <a:buFont typeface="Wingdings" pitchFamily="2" charset="2"/>
              <a:buChar char="§"/>
            </a:pPr>
            <a:r>
              <a:rPr lang="en-GB" sz="1400" b="1" dirty="0"/>
              <a:t>For example, let’s now look at the following excerpt from an oration and see how we can achieve equivalence in English, communicative purpose of the speech, in a style that signals that this is a translation of a person who addressing people to fight against corruption in a very emotive manner.</a:t>
            </a:r>
          </a:p>
          <a:p>
            <a:pPr marL="0" indent="0" algn="l"/>
            <a:endParaRPr lang="en-GB" sz="1400" dirty="0"/>
          </a:p>
          <a:p>
            <a:pPr algn="l"/>
            <a:r>
              <a:rPr lang="en-GB" sz="1400" b="1" dirty="0"/>
              <a:t>Now, how would you translate the following oratory into Arabic? Is it A, B, C, or something else?</a:t>
            </a:r>
            <a:endParaRPr lang="en-GB" sz="1400" dirty="0"/>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600" b="1" dirty="0" smtClean="0">
                <a:solidFill>
                  <a:srgbClr val="FF0000"/>
                </a:solidFill>
                <a:ea typeface="Times New Roman"/>
                <a:cs typeface="Arial"/>
              </a:rPr>
              <a:t>“Bribery </a:t>
            </a:r>
            <a:r>
              <a:rPr lang="en-GB" sz="1600" b="1" dirty="0">
                <a:solidFill>
                  <a:srgbClr val="FF0000"/>
                </a:solidFill>
                <a:ea typeface="Times New Roman"/>
                <a:cs typeface="Arial"/>
              </a:rPr>
              <a:t>is a religious crime, and a national betrayal.  Help us fight against bribery</a:t>
            </a:r>
            <a:r>
              <a:rPr lang="en-GB" sz="1600" b="1" dirty="0" smtClean="0">
                <a:solidFill>
                  <a:srgbClr val="FF0000"/>
                </a:solidFill>
                <a:ea typeface="Times New Roman"/>
                <a:cs typeface="Arial"/>
              </a:rPr>
              <a:t>.”  </a:t>
            </a:r>
            <a:endParaRPr lang="en-GB" sz="1600" b="1" dirty="0">
              <a:solidFill>
                <a:srgbClr val="FF0000"/>
              </a:solidFill>
              <a:ea typeface="Times New Roman"/>
              <a:cs typeface="Arial"/>
            </a:endParaRPr>
          </a:p>
          <a:p>
            <a:pPr marL="0" indent="0" algn="l">
              <a:lnSpc>
                <a:spcPct val="115000"/>
              </a:lnSpc>
              <a:spcAft>
                <a:spcPts val="0"/>
              </a:spcAft>
            </a:pPr>
            <a:endParaRPr lang="en-GB" sz="2000" b="1" dirty="0">
              <a:solidFill>
                <a:srgbClr val="FF0000"/>
              </a:solidFill>
              <a:ea typeface="Times New Roman"/>
              <a:cs typeface="Arial"/>
            </a:endParaRPr>
          </a:p>
          <a:p>
            <a:pPr marL="0" indent="0" algn="l">
              <a:lnSpc>
                <a:spcPct val="115000"/>
              </a:lnSpc>
              <a:spcAft>
                <a:spcPts val="0"/>
              </a:spcAft>
            </a:pPr>
            <a:r>
              <a:rPr lang="en-GB" sz="2000" b="1" dirty="0" smtClean="0">
                <a:ea typeface="Times New Roman"/>
                <a:cs typeface="Arial"/>
              </a:rPr>
              <a:t>A. </a:t>
            </a:r>
            <a:r>
              <a:rPr lang="ar-SY" sz="2000" b="1" dirty="0" smtClean="0">
                <a:ea typeface="Times New Roman"/>
                <a:cs typeface="Arial"/>
              </a:rPr>
              <a:t>الرشوة </a:t>
            </a:r>
            <a:r>
              <a:rPr lang="ar-SY" sz="2000" b="1" dirty="0">
                <a:ea typeface="Times New Roman"/>
                <a:cs typeface="Arial"/>
              </a:rPr>
              <a:t>هي دين الجريمة ووطن الخيانة فساعدنا على محاربة الرشوة</a:t>
            </a:r>
            <a:r>
              <a:rPr lang="ar-SY" sz="2000" b="1" dirty="0" smtClean="0">
                <a:ea typeface="Times New Roman"/>
                <a:cs typeface="Arial"/>
              </a:rPr>
              <a:t>.</a:t>
            </a:r>
            <a:r>
              <a:rPr lang="en-GB" sz="2000" b="1" dirty="0" smtClean="0">
                <a:ea typeface="Times New Roman"/>
                <a:cs typeface="Arial"/>
              </a:rPr>
              <a:t> </a:t>
            </a:r>
            <a:endParaRPr lang="ar-SY" sz="2000" b="1" dirty="0">
              <a:ea typeface="Times New Roman"/>
              <a:cs typeface="Arial"/>
            </a:endParaRPr>
          </a:p>
          <a:p>
            <a:pPr marL="0" indent="0" algn="l">
              <a:lnSpc>
                <a:spcPct val="115000"/>
              </a:lnSpc>
              <a:spcAft>
                <a:spcPts val="0"/>
              </a:spcAft>
            </a:pPr>
            <a:r>
              <a:rPr lang="en-GB" sz="2000" b="1" dirty="0" smtClean="0">
                <a:ea typeface="Times New Roman"/>
                <a:cs typeface="Arial"/>
              </a:rPr>
              <a:t>B. </a:t>
            </a:r>
            <a:r>
              <a:rPr lang="ar-SY" sz="2000" b="1" dirty="0" smtClean="0">
                <a:ea typeface="Times New Roman"/>
                <a:cs typeface="Arial"/>
              </a:rPr>
              <a:t>الرشوة </a:t>
            </a:r>
            <a:r>
              <a:rPr lang="ar-SY" sz="2000" b="1" dirty="0">
                <a:ea typeface="Times New Roman"/>
                <a:cs typeface="Arial"/>
              </a:rPr>
              <a:t>إثم تعاقب عليه، وخيانة للوطن، لنحاربها معاً.</a:t>
            </a:r>
          </a:p>
          <a:p>
            <a:pPr marL="0" indent="0" algn="l">
              <a:lnSpc>
                <a:spcPct val="115000"/>
              </a:lnSpc>
              <a:spcAft>
                <a:spcPts val="0"/>
              </a:spcAft>
            </a:pPr>
            <a:r>
              <a:rPr lang="en-GB" sz="2000" b="1" dirty="0" smtClean="0">
                <a:ea typeface="Times New Roman"/>
                <a:cs typeface="Arial"/>
              </a:rPr>
              <a:t>C. </a:t>
            </a:r>
            <a:r>
              <a:rPr lang="ar-SY" sz="2000" b="1" dirty="0" smtClean="0">
                <a:ea typeface="Times New Roman"/>
                <a:cs typeface="Arial"/>
              </a:rPr>
              <a:t>أيها </a:t>
            </a:r>
            <a:r>
              <a:rPr lang="ar-SY" sz="2000" b="1" dirty="0">
                <a:ea typeface="Times New Roman"/>
                <a:cs typeface="Arial"/>
              </a:rPr>
              <a:t>الناس ،الرشوة جريمة دينية، وخيانة وطنية. كن عوناً في محاربة الرشوة.</a:t>
            </a:r>
          </a:p>
          <a:p>
            <a:pPr marL="0" indent="0" algn="l">
              <a:lnSpc>
                <a:spcPct val="115000"/>
              </a:lnSpc>
              <a:spcAft>
                <a:spcPts val="0"/>
              </a:spcAft>
            </a:pPr>
            <a:endParaRPr lang="ar-SY" sz="2000" b="1" dirty="0">
              <a:ea typeface="Times New Roman"/>
              <a:cs typeface="Arial"/>
            </a:endParaRPr>
          </a:p>
          <a:p>
            <a:pPr marL="0" indent="0" algn="l">
              <a:lnSpc>
                <a:spcPct val="115000"/>
              </a:lnSpc>
              <a:spcAft>
                <a:spcPts val="0"/>
              </a:spcAft>
            </a:pPr>
            <a:endParaRPr lang="ar-SY" sz="1400"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Now, how would you translate the following lines into Arabic? Is it A, B, C, or something else?</a:t>
            </a:r>
          </a:p>
          <a:p>
            <a:pPr algn="l"/>
            <a:endParaRPr lang="en-GB" sz="2000" dirty="0"/>
          </a:p>
          <a:p>
            <a:pPr algn="l"/>
            <a:r>
              <a:rPr lang="ar-SY" sz="2000" b="1" dirty="0">
                <a:solidFill>
                  <a:srgbClr val="FF0000"/>
                </a:solidFill>
              </a:rPr>
              <a:t>أيها الناس،  الفساد كالوباء إذا سكتنا عنه انتشر، وإذا حاربناه  انحصر، فلكن معاً ً في مكافحة الفساد .</a:t>
            </a:r>
          </a:p>
          <a:p>
            <a:pPr algn="l"/>
            <a:r>
              <a:rPr lang="en-GB" sz="2000" dirty="0"/>
              <a:t>A.	</a:t>
            </a:r>
            <a:r>
              <a:rPr lang="en-GB" sz="2000" b="1" dirty="0"/>
              <a:t>O people, if we remained silent about epidemic of corruption it would spread, and if we fought against it we would limit it, let’s be together in the fight against corruption. </a:t>
            </a:r>
          </a:p>
          <a:p>
            <a:pPr algn="l"/>
            <a:endParaRPr lang="en-GB" sz="2000" b="1" dirty="0" smtClean="0"/>
          </a:p>
          <a:p>
            <a:pPr algn="l"/>
            <a:r>
              <a:rPr lang="en-GB" sz="2000" b="1" dirty="0" smtClean="0"/>
              <a:t>B</a:t>
            </a:r>
            <a:r>
              <a:rPr lang="en-GB" sz="2000" b="1" dirty="0"/>
              <a:t>.	</a:t>
            </a:r>
            <a:r>
              <a:rPr lang="en-GB" sz="2000" b="1" dirty="0">
                <a:solidFill>
                  <a:srgbClr val="009900"/>
                </a:solidFill>
              </a:rPr>
              <a:t>O people, corruption is like an epidemic which would spread if we were quiet about it. But if we fought it, it would shrink, so be a partner in the fight against corruption.</a:t>
            </a:r>
          </a:p>
          <a:p>
            <a:pPr algn="l"/>
            <a:endParaRPr lang="en-GB" sz="2000" b="1" dirty="0"/>
          </a:p>
          <a:p>
            <a:pPr algn="l"/>
            <a:r>
              <a:rPr lang="en-GB" sz="2000" b="1" dirty="0"/>
              <a:t>C.	</a:t>
            </a:r>
            <a:r>
              <a:rPr lang="en-GB" sz="2000" b="1" dirty="0">
                <a:solidFill>
                  <a:srgbClr val="1132D9"/>
                </a:solidFill>
              </a:rPr>
              <a:t>O people, corruption is like an epidemic which spreads if we are silent about it, but it shrinks if we fight it.  So let’s unite in our fight against it</a:t>
            </a:r>
          </a:p>
          <a:p>
            <a:pPr algn="l"/>
            <a:endParaRPr lang="en-GB" sz="2000" dirty="0"/>
          </a:p>
          <a:p>
            <a:pPr algn="l"/>
            <a:endParaRPr lang="en-GB" sz="2000" dirty="0"/>
          </a:p>
          <a:p>
            <a:pPr algn="l"/>
            <a:endParaRPr lang="en-GB" sz="2000" dirty="0" smtClean="0"/>
          </a:p>
          <a:p>
            <a:pPr algn="l"/>
            <a:endParaRPr lang="en-GB" sz="20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a:solidFill>
                  <a:srgbClr val="1132D9"/>
                </a:solidFill>
              </a:rPr>
              <a:t/>
            </a:r>
            <a:br>
              <a:rPr lang="en-GB" sz="3200" b="1" dirty="0">
                <a:solidFill>
                  <a:srgbClr val="1132D9"/>
                </a:solidFill>
              </a:rPr>
            </a:br>
            <a:r>
              <a:rPr lang="en-GB" sz="3200" b="1" dirty="0" smtClean="0">
                <a:solidFill>
                  <a:srgbClr val="1132D9"/>
                </a:solidFill>
              </a:rPr>
              <a:t>3. </a:t>
            </a:r>
            <a:r>
              <a:rPr lang="en-GB" sz="2800" b="1" dirty="0" smtClean="0">
                <a:solidFill>
                  <a:srgbClr val="1132D9"/>
                </a:solidFill>
              </a:rPr>
              <a:t>Examples </a:t>
            </a:r>
            <a:r>
              <a:rPr lang="en-GB" sz="2800" b="1" dirty="0">
                <a:solidFill>
                  <a:srgbClr val="1132D9"/>
                </a:solidFill>
              </a:rPr>
              <a:t>of </a:t>
            </a:r>
            <a:r>
              <a:rPr lang="en-GB" sz="2800" b="1" dirty="0" smtClean="0">
                <a:solidFill>
                  <a:srgbClr val="1132D9"/>
                </a:solidFill>
              </a:rPr>
              <a:t>Translating Excerpts </a:t>
            </a:r>
            <a:r>
              <a:rPr lang="en-GB" sz="2800" b="1" dirty="0">
                <a:solidFill>
                  <a:srgbClr val="1132D9"/>
                </a:solidFill>
              </a:rPr>
              <a:t>of </a:t>
            </a:r>
            <a:r>
              <a:rPr lang="en-GB" sz="2800" b="1" dirty="0" smtClean="0">
                <a:solidFill>
                  <a:srgbClr val="1132D9"/>
                </a:solidFill>
              </a:rPr>
              <a:t>Short Stories</a:t>
            </a:r>
            <a:r>
              <a:rPr lang="en-GB" sz="2800" b="1" dirty="0">
                <a:solidFill>
                  <a:srgbClr val="1132D9"/>
                </a:solidFill>
              </a:rPr>
              <a:t>.</a:t>
            </a:r>
            <a:br>
              <a:rPr lang="en-GB" sz="2800" b="1" dirty="0">
                <a:solidFill>
                  <a:srgbClr val="1132D9"/>
                </a:solidFill>
              </a:rPr>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457200" algn="l">
              <a:lnSpc>
                <a:spcPct val="115000"/>
              </a:lnSpc>
              <a:spcAft>
                <a:spcPts val="1000"/>
              </a:spcAft>
              <a:buFont typeface="Wingdings" pitchFamily="2" charset="2"/>
              <a:buChar char="q"/>
            </a:pPr>
            <a:r>
              <a:rPr lang="en-GB" sz="2000" b="1" dirty="0">
                <a:ea typeface="Calibri"/>
                <a:cs typeface="Arial"/>
              </a:rPr>
              <a:t>When translating a short story, as a translator, you have to make first a crude handwritten draft that you never refer to again.  This is a necessary stage, the stage of ‘writing the reading’ in some palpable form. </a:t>
            </a:r>
          </a:p>
          <a:p>
            <a:pPr marL="457200" algn="l">
              <a:lnSpc>
                <a:spcPct val="115000"/>
              </a:lnSpc>
              <a:spcAft>
                <a:spcPts val="1000"/>
              </a:spcAft>
              <a:buFont typeface="Wingdings" pitchFamily="2" charset="2"/>
              <a:buChar char="q"/>
            </a:pPr>
            <a:r>
              <a:rPr lang="en-GB" sz="2000" b="1" dirty="0" smtClean="0">
                <a:ea typeface="Calibri"/>
                <a:cs typeface="Arial"/>
              </a:rPr>
              <a:t>The </a:t>
            </a:r>
            <a:r>
              <a:rPr lang="en-GB" sz="2000" b="1" dirty="0">
                <a:ea typeface="Calibri"/>
                <a:cs typeface="Arial"/>
              </a:rPr>
              <a:t>next stage, which is as translation proper, involves writing and rewriting, crafting sentences, using dictionaries, thesauruses and encyclopaedias. By the time you have finished a translation, you may have several drafts including the initial handwritten scrawl. Significantly, though, you never have more than one draft or two exceptionally, when writing other types of text.</a:t>
            </a:r>
          </a:p>
          <a:p>
            <a:pPr marL="457200" algn="l">
              <a:lnSpc>
                <a:spcPct val="115000"/>
              </a:lnSpc>
              <a:spcAft>
                <a:spcPts val="1000"/>
              </a:spcAft>
              <a:buFont typeface="Wingdings" pitchFamily="2" charset="2"/>
              <a:buChar char="q"/>
            </a:pPr>
            <a:r>
              <a:rPr lang="en-GB" sz="2000" b="1" dirty="0" smtClean="0">
                <a:ea typeface="Calibri"/>
                <a:cs typeface="Arial"/>
              </a:rPr>
              <a:t>Translating </a:t>
            </a:r>
            <a:r>
              <a:rPr lang="en-GB" sz="2000" b="1" dirty="0">
                <a:ea typeface="Calibri"/>
                <a:cs typeface="Arial"/>
              </a:rPr>
              <a:t>involves consciously and deliberately working through several draft stages.</a:t>
            </a:r>
          </a:p>
          <a:p>
            <a:pPr marL="457200" algn="l">
              <a:lnSpc>
                <a:spcPct val="115000"/>
              </a:lnSpc>
              <a:spcAft>
                <a:spcPts val="1000"/>
              </a:spcAft>
              <a:buFont typeface="Wingdings" pitchFamily="2" charset="2"/>
              <a:buChar char="q"/>
            </a:pPr>
            <a:endParaRPr lang="en-GB" sz="2000" b="1" dirty="0">
              <a:ea typeface="Calibri"/>
              <a:cs typeface="Arial"/>
            </a:endParaRPr>
          </a:p>
          <a:p>
            <a:pPr marL="457200" algn="l">
              <a:lnSpc>
                <a:spcPct val="115000"/>
              </a:lnSpc>
              <a:spcAft>
                <a:spcPts val="1000"/>
              </a:spcAft>
              <a:buFont typeface="Wingdings" pitchFamily="2" charset="2"/>
              <a:buChar char="q"/>
            </a:pPr>
            <a:endParaRPr lang="en-GB" sz="2000" b="1" dirty="0">
              <a:ea typeface="Calibri"/>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400" dirty="0"/>
              <a:t>For example, let’s now look at the following excerpt taken from </a:t>
            </a:r>
            <a:r>
              <a:rPr lang="en-GB" sz="1400" dirty="0" err="1"/>
              <a:t>AlNaimi’s</a:t>
            </a:r>
            <a:r>
              <a:rPr lang="en-GB" sz="1400" dirty="0"/>
              <a:t> Arabic short story ‘Cut, Cut, Cut’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r>
              <a:rPr lang="en-GB" sz="1400" b="1" dirty="0" smtClean="0"/>
              <a:t>        </a:t>
            </a:r>
            <a:r>
              <a:rPr lang="ar-SY" sz="1400" b="1" dirty="0" smtClean="0"/>
              <a:t>«عندما </a:t>
            </a:r>
            <a:r>
              <a:rPr lang="ar-SY" sz="1400" b="1" dirty="0"/>
              <a:t>وصل باب دكان الحلاق وجده مفتوحاً على </a:t>
            </a:r>
            <a:r>
              <a:rPr lang="ar-SY" sz="1400" b="1" dirty="0">
                <a:solidFill>
                  <a:srgbClr val="FF3300"/>
                </a:solidFill>
              </a:rPr>
              <a:t>غير عادته</a:t>
            </a:r>
            <a:r>
              <a:rPr lang="ar-SY" sz="1400" b="1" dirty="0"/>
              <a:t>, فسرت في كيانه موجة من الاستغراب، لكن سرعان ما خيمت عليه الخيبة، إذ أنه لم يجد عند دخوله العتبة سوى صبي لم يتجاوز الثانية أو الثالثة عشرة من عمره</a:t>
            </a:r>
            <a:r>
              <a:rPr lang="ar-SY" sz="1400" b="1" dirty="0" smtClean="0"/>
              <a:t>.»</a:t>
            </a:r>
          </a:p>
          <a:p>
            <a:pPr algn="l"/>
            <a:r>
              <a:rPr lang="ar-SY" sz="1400" b="1" dirty="0" smtClean="0"/>
              <a:t> </a:t>
            </a:r>
            <a:r>
              <a:rPr lang="en-GB" sz="1400" b="1" dirty="0"/>
              <a:t>A.	</a:t>
            </a:r>
            <a:r>
              <a:rPr lang="en-GB" sz="1800" b="1" dirty="0"/>
              <a:t>When he arrived at the barber shop, he found the door open </a:t>
            </a:r>
            <a:r>
              <a:rPr lang="en-GB" sz="1800" b="1" u="sng" dirty="0">
                <a:solidFill>
                  <a:srgbClr val="FF3300"/>
                </a:solidFill>
              </a:rPr>
              <a:t>as usual</a:t>
            </a:r>
            <a:r>
              <a:rPr lang="en-GB" sz="1800" b="1" dirty="0"/>
              <a:t>. He was surprised and very glad, but quickly a cloud of disappointment filled him, because he did not expect to find a young boy, who was about twelve or thirteen years old working alone.</a:t>
            </a:r>
          </a:p>
          <a:p>
            <a:pPr algn="l"/>
            <a:r>
              <a:rPr lang="en-GB" sz="1800" dirty="0"/>
              <a:t>B.	</a:t>
            </a:r>
            <a:r>
              <a:rPr lang="en-GB" sz="1800" b="1" dirty="0">
                <a:solidFill>
                  <a:srgbClr val="1132D9"/>
                </a:solidFill>
              </a:rPr>
              <a:t>When he reached the door of the barber shop, he found the door open unusually. This brought into him a wave of astonishment but suddenly he was disappointed because he saw a boy of 12 or 13 years old inside as he entered the shop. </a:t>
            </a:r>
          </a:p>
          <a:p>
            <a:pPr algn="l"/>
            <a:r>
              <a:rPr lang="en-GB" sz="1800" dirty="0"/>
              <a:t>C.	</a:t>
            </a:r>
            <a:r>
              <a:rPr lang="en-GB" sz="1800" b="1" dirty="0"/>
              <a:t>When he reached the door of the barber shop, he unusually found the door open. Initially he was happily surprised but his happiness quickly disappeared and a wave of disappointment went through his veins because he only found a boy of around twelve or thirteen years old as he stepped in the shop.</a:t>
            </a:r>
          </a:p>
          <a:p>
            <a:pPr algn="l"/>
            <a:endParaRPr lang="en-GB" sz="1400" dirty="0"/>
          </a:p>
          <a:p>
            <a:r>
              <a:rPr lang="en-GB" sz="1400" dirty="0"/>
              <a:t> </a:t>
            </a:r>
          </a:p>
          <a:p>
            <a:pPr marL="0" indent="0" algn="l"/>
            <a:endParaRPr lang="en-GB" sz="1400" dirty="0"/>
          </a:p>
        </p:txBody>
      </p:sp>
    </p:spTree>
    <p:extLst>
      <p:ext uri="{BB962C8B-B14F-4D97-AF65-F5344CB8AC3E}">
        <p14:creationId xmlns:p14="http://schemas.microsoft.com/office/powerpoint/2010/main" xmlns="" val="2920472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L13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a:t>
            </a:r>
            <a:r>
              <a:rPr lang="en-GB" sz="1800" b="1" dirty="0" smtClean="0">
                <a:solidFill>
                  <a:srgbClr val="1132D9"/>
                </a:solidFill>
                <a:latin typeface="Times New Roman"/>
                <a:ea typeface="Calibri"/>
                <a:cs typeface="Arial"/>
              </a:rPr>
              <a:t>poem </a:t>
            </a:r>
            <a:r>
              <a:rPr lang="en-GB" sz="1800" b="1" dirty="0">
                <a:solidFill>
                  <a:srgbClr val="1132D9"/>
                </a:solidFill>
                <a:latin typeface="Times New Roman"/>
                <a:ea typeface="Calibri"/>
                <a:cs typeface="Arial"/>
              </a:rPr>
              <a:t>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algn="l"/>
            <a:r>
              <a:rPr lang="en-GB" sz="1200" b="1" dirty="0">
                <a:solidFill>
                  <a:srgbClr val="FF0000"/>
                </a:solidFill>
              </a:rPr>
              <a:t>JEALOUSY</a:t>
            </a:r>
          </a:p>
          <a:p>
            <a:pPr algn="l"/>
            <a:r>
              <a:rPr lang="en-GB" sz="1200" dirty="0"/>
              <a:t> </a:t>
            </a:r>
            <a:r>
              <a:rPr lang="en-GB" sz="1200" b="1" dirty="0" smtClean="0">
                <a:latin typeface="Times New Roman" pitchFamily="18" charset="0"/>
                <a:cs typeface="Times New Roman" pitchFamily="18" charset="0"/>
              </a:rPr>
              <a:t>You </a:t>
            </a:r>
            <a:r>
              <a:rPr lang="en-GB" sz="1200" b="1" dirty="0">
                <a:latin typeface="Times New Roman" pitchFamily="18" charset="0"/>
                <a:cs typeface="Times New Roman" pitchFamily="18" charset="0"/>
              </a:rPr>
              <a:t>envious one, be from me away;</a:t>
            </a:r>
          </a:p>
          <a:p>
            <a:pPr algn="l"/>
            <a:r>
              <a:rPr lang="en-GB" sz="1200" b="1" dirty="0">
                <a:latin typeface="Times New Roman" pitchFamily="18" charset="0"/>
                <a:cs typeface="Times New Roman" pitchFamily="18" charset="0"/>
              </a:rPr>
              <a:t>Your heart is as hard as rock;</a:t>
            </a:r>
          </a:p>
          <a:p>
            <a:pPr algn="l"/>
            <a:r>
              <a:rPr lang="en-GB" sz="1200" b="1" dirty="0">
                <a:latin typeface="Times New Roman" pitchFamily="18" charset="0"/>
                <a:cs typeface="Times New Roman" pitchFamily="18" charset="0"/>
              </a:rPr>
              <a:t>But the lover looks like a rainy day</a:t>
            </a:r>
          </a:p>
          <a:p>
            <a:pPr algn="l"/>
            <a:r>
              <a:rPr lang="en-GB" sz="1200" b="1" dirty="0">
                <a:latin typeface="Times New Roman" pitchFamily="18" charset="0"/>
                <a:cs typeface="Times New Roman" pitchFamily="18" charset="0"/>
              </a:rPr>
              <a:t>Full of mercy and loved by the folk.</a:t>
            </a:r>
          </a:p>
          <a:p>
            <a:pPr algn="l"/>
            <a:r>
              <a:rPr lang="en-GB" sz="1200" b="1" dirty="0">
                <a:latin typeface="Times New Roman" pitchFamily="18" charset="0"/>
                <a:cs typeface="Times New Roman" pitchFamily="18" charset="0"/>
              </a:rPr>
              <a:t>*	*	*	*	</a:t>
            </a:r>
          </a:p>
          <a:p>
            <a:pPr algn="l"/>
            <a:r>
              <a:rPr lang="en-GB" sz="1200" b="1" dirty="0">
                <a:latin typeface="Times New Roman" pitchFamily="18" charset="0"/>
                <a:cs typeface="Times New Roman" pitchFamily="18" charset="0"/>
              </a:rPr>
              <a:t>O come my lover, and be my sun;</a:t>
            </a:r>
          </a:p>
          <a:p>
            <a:pPr algn="l"/>
            <a:r>
              <a:rPr lang="en-GB" sz="1200" b="1" dirty="0">
                <a:latin typeface="Times New Roman" pitchFamily="18" charset="0"/>
                <a:cs typeface="Times New Roman" pitchFamily="18" charset="0"/>
              </a:rPr>
              <a:t>In the day and the moon in the night;</a:t>
            </a:r>
          </a:p>
          <a:p>
            <a:pPr algn="l"/>
            <a:r>
              <a:rPr lang="en-GB" sz="1200" b="1" dirty="0">
                <a:latin typeface="Times New Roman" pitchFamily="18" charset="0"/>
                <a:cs typeface="Times New Roman" pitchFamily="18" charset="0"/>
              </a:rPr>
              <a:t>Away from you envious one, I’ll run</a:t>
            </a:r>
          </a:p>
          <a:p>
            <a:pPr algn="l"/>
            <a:r>
              <a:rPr lang="en-GB" sz="1200" b="1" dirty="0">
                <a:latin typeface="Times New Roman" pitchFamily="18" charset="0"/>
                <a:cs typeface="Times New Roman" pitchFamily="18" charset="0"/>
              </a:rPr>
              <a:t>To my lover and out of your sight.</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envious one, go and dig a grave,</a:t>
            </a:r>
          </a:p>
          <a:p>
            <a:pPr algn="l"/>
            <a:r>
              <a:rPr lang="en-GB" sz="1200" b="1" dirty="0">
                <a:latin typeface="Times New Roman" pitchFamily="18" charset="0"/>
                <a:cs typeface="Times New Roman" pitchFamily="18" charset="0"/>
              </a:rPr>
              <a:t>For you to lie in and dream</a:t>
            </a:r>
          </a:p>
          <a:p>
            <a:pPr algn="l"/>
            <a:r>
              <a:rPr lang="en-GB" sz="1200" b="1" dirty="0">
                <a:latin typeface="Times New Roman" pitchFamily="18" charset="0"/>
                <a:cs typeface="Times New Roman" pitchFamily="18" charset="0"/>
              </a:rPr>
              <a:t>Of the goodness from life you save</a:t>
            </a:r>
          </a:p>
          <a:p>
            <a:pPr algn="l"/>
            <a:r>
              <a:rPr lang="en-GB" sz="1200" b="1" dirty="0">
                <a:latin typeface="Times New Roman" pitchFamily="18" charset="0"/>
                <a:cs typeface="Times New Roman" pitchFamily="18" charset="0"/>
              </a:rPr>
              <a:t>When you’ve made it a muddy stream!</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be away from me to hell,</a:t>
            </a:r>
          </a:p>
          <a:p>
            <a:pPr algn="l"/>
            <a:r>
              <a:rPr lang="en-GB" sz="1200" b="1" dirty="0">
                <a:latin typeface="Times New Roman" pitchFamily="18" charset="0"/>
                <a:cs typeface="Times New Roman" pitchFamily="18" charset="0"/>
              </a:rPr>
              <a:t>And blaze your fire there or quell!</a:t>
            </a:r>
          </a:p>
          <a:p>
            <a:pPr algn="l"/>
            <a:r>
              <a:rPr lang="en-GB" sz="1200" dirty="0"/>
              <a:t>*	*	*	</a:t>
            </a:r>
            <a:r>
              <a:rPr lang="en-GB" sz="1200" dirty="0" smtClean="0"/>
              <a:t>*</a:t>
            </a:r>
            <a:endParaRPr lang="en-GB" sz="1200" dirty="0"/>
          </a:p>
          <a:p>
            <a:pPr algn="l"/>
            <a:r>
              <a:rPr lang="en-GB" sz="1200" b="1" dirty="0" err="1">
                <a:solidFill>
                  <a:srgbClr val="1132D9"/>
                </a:solidFill>
              </a:rPr>
              <a:t>A.M.Halimah</a:t>
            </a:r>
            <a:r>
              <a:rPr lang="en-GB" sz="1200" b="1" dirty="0">
                <a:solidFill>
                  <a:srgbClr val="1132D9"/>
                </a:solidFill>
              </a:rPr>
              <a:t> </a:t>
            </a:r>
          </a:p>
          <a:p>
            <a:pPr algn="l"/>
            <a:r>
              <a:rPr lang="en-GB" sz="1200" b="1" dirty="0">
                <a:solidFill>
                  <a:srgbClr val="1132D9"/>
                </a:solidFill>
              </a:rPr>
              <a:t> </a:t>
            </a:r>
          </a:p>
          <a:p>
            <a:pPr algn="l">
              <a:buFont typeface="Wingdings" pitchFamily="2" charset="2"/>
              <a:buChar char="q"/>
            </a:pPr>
            <a:endParaRPr lang="en-GB" sz="1200" dirty="0"/>
          </a:p>
        </p:txBody>
      </p:sp>
    </p:spTree>
    <p:extLst>
      <p:ext uri="{BB962C8B-B14F-4D97-AF65-F5344CB8AC3E}">
        <p14:creationId xmlns:p14="http://schemas.microsoft.com/office/powerpoint/2010/main" xmlns="" val="311121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L13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latin typeface="Times New Roman"/>
                <a:ea typeface="Calibri"/>
                <a:cs typeface="Arial"/>
              </a:rPr>
              <a:t>Translate the </a:t>
            </a:r>
            <a:r>
              <a:rPr lang="en-GB" sz="1600" b="1" dirty="0">
                <a:solidFill>
                  <a:srgbClr val="1132D9"/>
                </a:solidFill>
                <a:latin typeface="Times New Roman"/>
                <a:ea typeface="Calibri"/>
                <a:cs typeface="Arial"/>
              </a:rPr>
              <a:t>following excerpt into English</a:t>
            </a:r>
            <a:r>
              <a:rPr lang="ar-SA" sz="1600" b="1" dirty="0">
                <a:solidFill>
                  <a:srgbClr val="1132D9"/>
                </a:solidFill>
                <a:latin typeface="Times New Roman"/>
                <a:ea typeface="Calibri"/>
                <a:cs typeface="Arial"/>
              </a:rPr>
              <a:t>. </a:t>
            </a:r>
            <a:r>
              <a:rPr lang="en-GB" sz="1600" b="1" dirty="0">
                <a:solidFill>
                  <a:srgbClr val="1132D9"/>
                </a:solidFill>
                <a:latin typeface="Times New Roman"/>
                <a:ea typeface="Calibri"/>
                <a:cs typeface="Arial"/>
              </a:rPr>
              <a:t> Use your creative ability in </a:t>
            </a:r>
            <a:r>
              <a:rPr lang="en-GB" sz="1600" b="1" dirty="0" smtClean="0">
                <a:solidFill>
                  <a:srgbClr val="1132D9"/>
                </a:solidFill>
                <a:latin typeface="Times New Roman"/>
                <a:ea typeface="Calibri"/>
                <a:cs typeface="Arial"/>
              </a:rPr>
              <a:t>your translation</a:t>
            </a:r>
            <a:r>
              <a:rPr lang="en-GB" sz="1800" b="1" dirty="0" smtClean="0">
                <a:solidFill>
                  <a:srgbClr val="1132D9"/>
                </a:solidFill>
                <a:latin typeface="Times New Roman"/>
                <a:ea typeface="Calibri"/>
                <a:cs typeface="Arial"/>
              </a:rPr>
              <a:t>.</a:t>
            </a:r>
            <a:r>
              <a:rPr lang="en-GB" sz="1800" b="1" dirty="0">
                <a:solidFill>
                  <a:srgbClr val="1132D9"/>
                </a:solidFill>
                <a:latin typeface="Times New Roman"/>
                <a:ea typeface="Calibri"/>
                <a:cs typeface="Arial"/>
              </a:rPr>
              <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algn="r" rtl="1"/>
            <a:endParaRPr lang="ar-SY" sz="1800" dirty="0" smtClean="0">
              <a:cs typeface="Traditional Arabic" pitchFamily="2" charset="-78"/>
            </a:endParaRPr>
          </a:p>
          <a:p>
            <a:pPr algn="r" rtl="1"/>
            <a:r>
              <a:rPr lang="ar-SY" sz="1800" dirty="0">
                <a:cs typeface="Traditional Arabic" pitchFamily="2" charset="-78"/>
              </a:rPr>
              <a:t> </a:t>
            </a:r>
            <a:r>
              <a:rPr lang="ar-SY" sz="1800" dirty="0" smtClean="0">
                <a:cs typeface="Traditional Arabic" pitchFamily="2" charset="-78"/>
              </a:rPr>
              <a:t>         بادره </a:t>
            </a:r>
            <a:r>
              <a:rPr lang="ar-SY" sz="1800" dirty="0">
                <a:cs typeface="Traditional Arabic" pitchFamily="2" charset="-78"/>
              </a:rPr>
              <a:t>الصبي مباشرة بصوت ناعم: "سوف يأتي معلمي حالاً... سوف لن يتأخر . تفضل... الشاي جاهز، معلمي جاء بمجلات كثيرة ... تفضل يا عم ...سوف لن يتأخر</a:t>
            </a:r>
            <a:r>
              <a:rPr lang="en-GB" sz="1800" dirty="0">
                <a:cs typeface="Traditional Arabic" pitchFamily="2" charset="-78"/>
              </a:rPr>
              <a:t>..." </a:t>
            </a:r>
          </a:p>
          <a:p>
            <a:r>
              <a:rPr lang="ar-SY" sz="1800" dirty="0" smtClean="0">
                <a:cs typeface="Traditional Arabic" pitchFamily="2" charset="-78"/>
              </a:rPr>
              <a:t>         صُعب </a:t>
            </a:r>
            <a:r>
              <a:rPr lang="ar-SY" sz="1800" dirty="0">
                <a:cs typeface="Traditional Arabic" pitchFamily="2" charset="-78"/>
              </a:rPr>
              <a:t>عليه أن يكسف الصبي، فتمتم:" أمتأكد يا بني من أنه لن يتأخر؟" "أجل يا عم ..." تذكر كم كانت عملية القص في بلاد الإنجليز خالية من المتعة، وكم كانت مكلفة مادياً ومعنوياً. إذ كان يشعر بعد كل عملية قص لشعره أنه كان خروفا استرالياً مكتفاً يُجز صوفه بصمت مطبق وميكانيكية، فيشعر براحة متناهية بعد الانتهاء من عملية القص, يتنفس الصعداء لأن عبئاً ثقيلاً أزيح عن كاهله, فيبتعد وهو يسير كعصفور يطير حراً طليقاً</a:t>
            </a:r>
            <a:endParaRPr lang="en-GB" sz="1800"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2994</TotalTime>
  <Words>930</Words>
  <Application>Microsoft Office PowerPoint</Application>
  <PresentationFormat>A4 Paper (210x297 mm)</PresentationFormat>
  <Paragraphs>119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Lecture 13</vt:lpstr>
      <vt:lpstr>Learning Outcomes</vt:lpstr>
      <vt:lpstr>1. Examples of  Translating Contemporary Poetry  </vt:lpstr>
      <vt:lpstr>Continued</vt:lpstr>
      <vt:lpstr>Continued</vt:lpstr>
      <vt:lpstr>2. Examples of  Translating General Orations </vt:lpstr>
      <vt:lpstr>Continued</vt:lpstr>
      <vt:lpstr> 3. Examples of Translating Excerpts of Short Stories.  </vt:lpstr>
      <vt:lpstr>Example</vt:lpstr>
      <vt:lpstr>L13 Practical A Translate the following poem into Arabic.  Use your creative ability in your translation.  </vt:lpstr>
      <vt:lpstr>L13 Practical B Translate the following excerpt into English.  Use your creative ability in your translation.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449</cp:revision>
  <dcterms:created xsi:type="dcterms:W3CDTF">2009-10-14T19:14:34Z</dcterms:created>
  <dcterms:modified xsi:type="dcterms:W3CDTF">2012-08-26T14:22:43Z</dcterms:modified>
</cp:coreProperties>
</file>