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67" r:id="rId3"/>
    <p:sldId id="274" r:id="rId4"/>
    <p:sldId id="273" r:id="rId5"/>
    <p:sldId id="272" r:id="rId6"/>
    <p:sldId id="271" r:id="rId7"/>
    <p:sldId id="270" r:id="rId8"/>
    <p:sldId id="269" r:id="rId9"/>
    <p:sldId id="268" r:id="rId10"/>
    <p:sldId id="282" r:id="rId11"/>
    <p:sldId id="281" r:id="rId12"/>
    <p:sldId id="280" r:id="rId13"/>
    <p:sldId id="279" r:id="rId14"/>
    <p:sldId id="278" r:id="rId15"/>
    <p:sldId id="277" r:id="rId16"/>
    <p:sldId id="276" r:id="rId17"/>
    <p:sldId id="275" r:id="rId18"/>
    <p:sldId id="285" r:id="rId19"/>
    <p:sldId id="284" r:id="rId20"/>
    <p:sldId id="283" r:id="rId21"/>
    <p:sldId id="286" r:id="rId22"/>
    <p:sldId id="287" r:id="rId23"/>
    <p:sldId id="288"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24" autoAdjust="0"/>
  </p:normalViewPr>
  <p:slideViewPr>
    <p:cSldViewPr>
      <p:cViewPr>
        <p:scale>
          <a:sx n="82" d="100"/>
          <a:sy n="82" d="100"/>
        </p:scale>
        <p:origin x="144" y="222"/>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376092"/>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sparknotes.com/lit/dollhouse/quotes.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sparknotes.com/lit/dollhouse/quotes.html"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sparknotes.com/lit/dollhouse/quotes.html"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sparknotes.com/lit/dollhouse/quotes.html"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sparknotes.com/lit/dollhouse/quotes.html"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sparknotes.com/lit/dollhouse/quotes.html"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57800" y="4648200"/>
            <a:ext cx="46482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smtClean="0">
                <a:solidFill>
                  <a:srgbClr val="7F7F7F"/>
                </a:solidFill>
                <a:latin typeface="Calibri" pitchFamily="34" charset="0"/>
                <a:cs typeface="Times New Roman" pitchFamily="18" charset="0"/>
              </a:rPr>
              <a:t>Modern Drama</a:t>
            </a:r>
            <a:endParaRPr lang="en-US" sz="2800" b="1" dirty="0" smtClean="0">
              <a:solidFill>
                <a:srgbClr val="7F7F7F"/>
              </a:solidFill>
              <a:latin typeface="Calibri" pitchFamily="34" charset="0"/>
              <a:cs typeface="Times New Roman" pitchFamily="18" charset="0"/>
            </a:endParaRPr>
          </a:p>
          <a:p>
            <a:pPr algn="ctr"/>
            <a:r>
              <a:rPr lang="en-US" sz="2600" b="1" dirty="0" smtClean="0">
                <a:solidFill>
                  <a:srgbClr val="7F7F7F"/>
                </a:solidFill>
                <a:latin typeface="Calibri" pitchFamily="34" charset="0"/>
                <a:cs typeface="Times New Roman" pitchFamily="18" charset="0"/>
              </a:rPr>
              <a:t>Instructor : Dr. Ibrahim </a:t>
            </a:r>
            <a:r>
              <a:rPr lang="en-US" sz="2600" b="1" dirty="0" err="1" smtClean="0">
                <a:solidFill>
                  <a:srgbClr val="7F7F7F"/>
                </a:solidFill>
                <a:latin typeface="Calibri" pitchFamily="34" charset="0"/>
                <a:cs typeface="Times New Roman" pitchFamily="18" charset="0"/>
              </a:rPr>
              <a:t>Elshinnawy</a:t>
            </a:r>
            <a:r>
              <a:rPr lang="en-US" sz="2600" b="1" dirty="0" smtClean="0">
                <a:solidFill>
                  <a:srgbClr val="7F7F7F"/>
                </a:solidFill>
                <a:latin typeface="Calibri" pitchFamily="34" charset="0"/>
                <a:cs typeface="Times New Roman" pitchFamily="18" charset="0"/>
              </a:rPr>
              <a:t> </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ctr"/>
            <a:endParaRPr lang="en-US" sz="4400" dirty="0" smtClean="0"/>
          </a:p>
          <a:p>
            <a:pPr algn="ctr"/>
            <a:r>
              <a:rPr lang="en-US" sz="4400" dirty="0" smtClean="0"/>
              <a:t>9</a:t>
            </a:r>
            <a:r>
              <a:rPr lang="en-US" sz="4400" baseline="30000" dirty="0" smtClean="0"/>
              <a:t>th</a:t>
            </a:r>
            <a:r>
              <a:rPr lang="en-US" sz="4400" dirty="0" smtClean="0"/>
              <a:t>  Lecture</a:t>
            </a:r>
          </a:p>
          <a:p>
            <a:pPr algn="ctr"/>
            <a:r>
              <a:rPr lang="en-US" sz="4400" dirty="0" smtClean="0"/>
              <a:t>Modern Drama</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br>
              <a:rPr lang="en-US" b="1" i="1" dirty="0" smtClean="0"/>
            </a:br>
            <a:r>
              <a:rPr lang="en-US" b="1" i="1" u="sng" dirty="0" smtClean="0"/>
              <a:t>Themes, Motifs &amp; Symbols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i="1" u="sng" dirty="0" smtClean="0"/>
              <a:t>Symbols </a:t>
            </a:r>
            <a:endParaRPr lang="en-US" dirty="0" smtClean="0"/>
          </a:p>
          <a:p>
            <a:pPr algn="l"/>
            <a:r>
              <a:rPr lang="en-US" i="1" dirty="0" smtClean="0"/>
              <a:t>Symbols are objects, characters, figures, or colors used to represent abstract ideas or concepts.</a:t>
            </a:r>
            <a:endParaRPr lang="en-US" dirty="0" smtClean="0"/>
          </a:p>
          <a:p>
            <a:pPr algn="l"/>
            <a:r>
              <a:rPr lang="en-US" b="1" i="1" dirty="0" smtClean="0"/>
              <a:t>The Christmas Tree </a:t>
            </a:r>
            <a:endParaRPr lang="en-US" dirty="0" smtClean="0"/>
          </a:p>
          <a:p>
            <a:pPr algn="l"/>
            <a:r>
              <a:rPr lang="en-US" sz="2800" i="1" dirty="0" smtClean="0"/>
              <a:t>The Christmas tree, a festive object meant to serve a decorative purpose, symbolizes Nora’s position in her household as a plaything who is pleasing to look at and adds charm to the home. There are several parallels drawn between Nora and the Christmas tree in the play.</a:t>
            </a:r>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br>
              <a:rPr lang="en-US" b="1" i="1" dirty="0" smtClean="0"/>
            </a:br>
            <a:r>
              <a:rPr lang="en-US" b="1" i="1" u="sng" dirty="0" smtClean="0"/>
              <a:t>Themes, Motifs &amp; Symbols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i="1" dirty="0" smtClean="0"/>
              <a:t>  Just as Nora instructs the maid that the children cannot see the tree until it has been decorated, she tells </a:t>
            </a:r>
            <a:r>
              <a:rPr lang="en-US" i="1" dirty="0" err="1" smtClean="0"/>
              <a:t>Torvald</a:t>
            </a:r>
            <a:r>
              <a:rPr lang="en-US" i="1" dirty="0" smtClean="0"/>
              <a:t> that no one can see her in her dress until the evening of the dance. Also, at the beginning of the second act, after Nora’s psychological condition has begun to erode, the stage directions indicate that the Christmas tree is correspondingly “</a:t>
            </a:r>
            <a:r>
              <a:rPr lang="en-US" i="1" dirty="0" err="1" smtClean="0"/>
              <a:t>dishevelled</a:t>
            </a:r>
            <a:r>
              <a:rPr lang="en-US" i="1" dirty="0" smtClean="0"/>
              <a:t>.”</a:t>
            </a:r>
            <a:endParaRPr lang="en-US"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br>
              <a:rPr lang="en-US" b="1" i="1" dirty="0" smtClean="0"/>
            </a:br>
            <a:r>
              <a:rPr lang="en-US" b="1" i="1" u="sng" dirty="0" smtClean="0"/>
              <a:t>Themes, Motifs &amp; Symbols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i="1" u="sng" dirty="0" smtClean="0"/>
              <a:t>New Year’s Day </a:t>
            </a:r>
            <a:endParaRPr lang="en-US" dirty="0" smtClean="0"/>
          </a:p>
          <a:p>
            <a:pPr algn="l"/>
            <a:r>
              <a:rPr lang="en-US" i="1" dirty="0" smtClean="0"/>
              <a:t>The action of the play is set at Christmastime, and Nora and </a:t>
            </a:r>
            <a:r>
              <a:rPr lang="en-US" i="1" dirty="0" err="1" smtClean="0"/>
              <a:t>Torvald</a:t>
            </a:r>
            <a:r>
              <a:rPr lang="en-US" i="1" dirty="0" smtClean="0"/>
              <a:t> both look forward to New Year’s as the start of a new, happier phase in their lives. In the new year, </a:t>
            </a:r>
            <a:r>
              <a:rPr lang="en-US" i="1" dirty="0" err="1" smtClean="0"/>
              <a:t>Torvald</a:t>
            </a:r>
            <a:r>
              <a:rPr lang="en-US" i="1" dirty="0" smtClean="0"/>
              <a:t> will start his new job, and he anticipates with excitement the extra money and admiration the job will bring him.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br>
              <a:rPr lang="en-US" b="1" i="1" dirty="0" smtClean="0"/>
            </a:br>
            <a:r>
              <a:rPr lang="en-US" b="1" i="1" u="sng" dirty="0" smtClean="0"/>
              <a:t>Themes, Motifs &amp; Symbols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3600" i="1" dirty="0" smtClean="0"/>
              <a:t>Nora also looks forward to </a:t>
            </a:r>
            <a:r>
              <a:rPr lang="en-US" sz="3600" i="1" dirty="0" err="1" smtClean="0"/>
              <a:t>Torvald’s</a:t>
            </a:r>
            <a:r>
              <a:rPr lang="en-US" sz="3600" i="1" dirty="0" smtClean="0"/>
              <a:t> new job, because she will finally be able to repay her secret debt to </a:t>
            </a:r>
            <a:r>
              <a:rPr lang="en-US" sz="3600" i="1" dirty="0" err="1" smtClean="0"/>
              <a:t>Krogstad</a:t>
            </a:r>
            <a:r>
              <a:rPr lang="en-US" sz="3600" i="1" dirty="0" smtClean="0"/>
              <a:t>. By the end of the play, however, the nature of the new start that New Year’s represents for </a:t>
            </a:r>
            <a:r>
              <a:rPr lang="en-US" sz="3600" i="1" dirty="0" err="1" smtClean="0"/>
              <a:t>Torvald</a:t>
            </a:r>
            <a:r>
              <a:rPr lang="en-US" sz="3600" i="1" dirty="0" smtClean="0"/>
              <a:t> and Nora has changed dramatically</a:t>
            </a:r>
            <a:r>
              <a:rPr lang="en-US" i="1" dirty="0" smtClean="0"/>
              <a:t>.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br>
              <a:rPr lang="en-US" b="1" i="1" dirty="0" smtClean="0"/>
            </a:br>
            <a:r>
              <a:rPr lang="en-US" b="1" i="1" u="sng" dirty="0" smtClean="0"/>
              <a:t>Themes, Motifs &amp; Symbols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4000" i="1" dirty="0" smtClean="0"/>
              <a:t>  They </a:t>
            </a:r>
            <a:r>
              <a:rPr lang="en-US" sz="4000" i="1" dirty="0" smtClean="0"/>
              <a:t>both must become new people and face radically changed ways of living. Hence, the new year comes to mark the beginning of a truly new and different period in both their lives and their personalities.</a:t>
            </a:r>
            <a:endParaRPr lang="en-US" sz="4000" dirty="0" smtClean="0"/>
          </a:p>
          <a:p>
            <a:r>
              <a:rPr lang="en-US" i="1" dirty="0" smtClean="0"/>
              <a:t> </a:t>
            </a:r>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i="1" u="sng" dirty="0" smtClean="0"/>
              <a:t>Important Quotations Explained</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3600" i="1" cap="small" dirty="0" smtClean="0"/>
              <a:t>1.</a:t>
            </a:r>
            <a:r>
              <a:rPr lang="en-US" sz="3600" i="1" dirty="0" smtClean="0"/>
              <a:t> One day I might, yes. Many years from now, when I’ve lost my looks a little. Don’t laugh. I mean, of course, a time will come when </a:t>
            </a:r>
            <a:r>
              <a:rPr lang="en-US" sz="3600" i="1" dirty="0" err="1" smtClean="0"/>
              <a:t>Torvald</a:t>
            </a:r>
            <a:r>
              <a:rPr lang="en-US" sz="3600" i="1" dirty="0" smtClean="0"/>
              <a:t> is not as devoted to me, not quite so happy when I dance for him, and dress for him, and play with him.</a:t>
            </a:r>
            <a:endParaRPr lang="en-US" sz="3600"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i="1" dirty="0" smtClean="0">
                <a:hlinkClick r:id="rId2"/>
              </a:rPr>
              <a:t>Explanation for Quotation 1 </a:t>
            </a:r>
            <a:r>
              <a:rPr lang="en-US" i="1" dirty="0" smtClean="0"/>
              <a:t>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i="1" dirty="0" smtClean="0"/>
              <a:t>In this quotation from Act One, Nora describes to Mrs. </a:t>
            </a:r>
            <a:r>
              <a:rPr lang="en-US" i="1" dirty="0" err="1" smtClean="0"/>
              <a:t>Linde</a:t>
            </a:r>
            <a:r>
              <a:rPr lang="en-US" i="1" dirty="0" smtClean="0"/>
              <a:t> the circumstances under which she would consider telling </a:t>
            </a:r>
            <a:r>
              <a:rPr lang="en-US" i="1" dirty="0" err="1" smtClean="0"/>
              <a:t>Torvald</a:t>
            </a:r>
            <a:r>
              <a:rPr lang="en-US" i="1" dirty="0" smtClean="0"/>
              <a:t> about the secret loan she took in order to save his life. Her claim that she might consider telling him when she gets older and loses her attractiveness is important because it shows that Nora has a sense of the true nature of her marriage, even as early as Act One.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i="1" dirty="0" smtClean="0">
                <a:hlinkClick r:id="rId2"/>
              </a:rPr>
              <a:t>Explanation for Quotation 1 </a:t>
            </a:r>
            <a:r>
              <a:rPr lang="en-US" i="1" dirty="0" smtClean="0"/>
              <a:t>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2800" i="1" dirty="0" smtClean="0"/>
              <a:t>She recognizes that </a:t>
            </a:r>
            <a:r>
              <a:rPr lang="en-US" sz="2800" i="1" dirty="0" err="1" smtClean="0"/>
              <a:t>Torvald’s</a:t>
            </a:r>
            <a:r>
              <a:rPr lang="en-US" sz="2800" i="1" dirty="0" smtClean="0"/>
              <a:t> affection is based largely on her appearance, and she knows that when her looks fade, it is likely that </a:t>
            </a:r>
            <a:r>
              <a:rPr lang="en-US" sz="2800" i="1" dirty="0" err="1" smtClean="0"/>
              <a:t>Torvald’s</a:t>
            </a:r>
            <a:r>
              <a:rPr lang="en-US" sz="2800" i="1" dirty="0" smtClean="0"/>
              <a:t> interest in her will fade as well. Her suggestion that in the future she may need something to hold over </a:t>
            </a:r>
            <a:r>
              <a:rPr lang="en-US" sz="2800" i="1" dirty="0" err="1" smtClean="0"/>
              <a:t>Torvald</a:t>
            </a:r>
            <a:r>
              <a:rPr lang="en-US" sz="2800" i="1" dirty="0" smtClean="0"/>
              <a:t> in order to retain his faithfulness and devotion to her reveals that Nora is not as naïve as she pretends to be. She has an insightful, intelligent, and manipulative side that acknowledges, if only in a small way, the troubling reality of her existence.</a:t>
            </a:r>
            <a:endParaRPr lang="en-US" sz="2800"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Quotation 2</a:t>
            </a:r>
            <a:endParaRPr lang="en-US" dirty="0"/>
          </a:p>
        </p:txBody>
      </p:sp>
      <p:sp>
        <p:nvSpPr>
          <p:cNvPr id="3" name="عنصر نائب للمحتوى 2"/>
          <p:cNvSpPr>
            <a:spLocks noGrp="1"/>
          </p:cNvSpPr>
          <p:nvPr>
            <p:ph idx="1"/>
          </p:nvPr>
        </p:nvSpPr>
        <p:spPr/>
        <p:txBody>
          <a:bodyPr/>
          <a:lstStyle/>
          <a:p>
            <a:pPr algn="l"/>
            <a:r>
              <a:rPr lang="en-US" sz="4000" i="1" cap="small" dirty="0" smtClean="0"/>
              <a:t>2</a:t>
            </a:r>
            <a:r>
              <a:rPr lang="en-US" sz="4000" i="1" dirty="0" smtClean="0"/>
              <a:t>. Free. To be free, absolutely free. To spend time playing with the children. To have a clean, beautiful house, the way </a:t>
            </a:r>
            <a:r>
              <a:rPr lang="en-US" sz="4000" i="1" dirty="0" err="1" smtClean="0"/>
              <a:t>Torvald</a:t>
            </a:r>
            <a:r>
              <a:rPr lang="en-US" sz="4000" i="1" dirty="0" smtClean="0"/>
              <a:t> likes it.</a:t>
            </a:r>
            <a:endParaRPr lang="en-US" sz="4000"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i="1" dirty="0" smtClean="0">
                <a:hlinkClick r:id="rId2"/>
              </a:rPr>
              <a:t>Explanation for Quotation 2 </a:t>
            </a:r>
            <a:r>
              <a:rPr lang="en-US" i="1" dirty="0" smtClean="0"/>
              <a:t>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i="1" dirty="0" smtClean="0"/>
              <a:t>In this quotation from her conversation with Mrs. </a:t>
            </a:r>
            <a:r>
              <a:rPr lang="en-US" i="1" dirty="0" err="1" smtClean="0"/>
              <a:t>Linde</a:t>
            </a:r>
            <a:r>
              <a:rPr lang="en-US" i="1" dirty="0" smtClean="0"/>
              <a:t> in Act One, Nora claims that she will be “free” after the New Year—after she has paid off her debt to </a:t>
            </a:r>
            <a:r>
              <a:rPr lang="en-US" i="1" dirty="0" err="1" smtClean="0"/>
              <a:t>Krogstad</a:t>
            </a:r>
            <a:r>
              <a:rPr lang="en-US" i="1" dirty="0" smtClean="0"/>
              <a:t>. While describing her anticipated freedom, Nora highlights the very factors that constrain her. She claims that freedom will give her time to be a mother and a traditional wife who maintains a beautiful home, as her husband likes it.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i="1" dirty="0" smtClean="0">
                <a:hlinkClick r:id="rId2"/>
              </a:rPr>
              <a:t>Explanation for Quotation 2</a:t>
            </a:r>
            <a:endParaRPr lang="en-US" dirty="0"/>
          </a:p>
        </p:txBody>
      </p:sp>
      <p:sp>
        <p:nvSpPr>
          <p:cNvPr id="3" name="عنصر نائب للمحتوى 2"/>
          <p:cNvSpPr>
            <a:spLocks noGrp="1"/>
          </p:cNvSpPr>
          <p:nvPr>
            <p:ph idx="1"/>
          </p:nvPr>
        </p:nvSpPr>
        <p:spPr/>
        <p:txBody>
          <a:bodyPr/>
          <a:lstStyle/>
          <a:p>
            <a:pPr algn="l"/>
            <a:r>
              <a:rPr lang="en-US" i="1" dirty="0" smtClean="0"/>
              <a:t>But the message of the play is that Nora cannot find true freedom in this traditional domestic realm. As the play continues, Nora becomes increasingly aware that she must change her life to find true freedom, and her understanding of the word “free” evolves accordingly. By the end of the play, she sees that freedom entails independence from societal constraints and the ability to explore her own personality, goals, and beliefs.</a:t>
            </a:r>
            <a:endParaRPr lang="en-US" dirty="0" smtClean="0"/>
          </a:p>
          <a:p>
            <a:r>
              <a:rPr lang="en-US" i="1" dirty="0" smtClean="0"/>
              <a:t> </a:t>
            </a:r>
            <a:endParaRPr lang="en-US" dirty="0" smtClean="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Quotation 3</a:t>
            </a:r>
            <a:endParaRPr lang="en-US" dirty="0"/>
          </a:p>
        </p:txBody>
      </p:sp>
      <p:sp>
        <p:nvSpPr>
          <p:cNvPr id="3" name="عنصر نائب للمحتوى 2"/>
          <p:cNvSpPr>
            <a:spLocks noGrp="1"/>
          </p:cNvSpPr>
          <p:nvPr>
            <p:ph idx="1"/>
          </p:nvPr>
        </p:nvSpPr>
        <p:spPr/>
        <p:txBody>
          <a:bodyPr/>
          <a:lstStyle/>
          <a:p>
            <a:pPr algn="l"/>
            <a:r>
              <a:rPr lang="en-US" i="1" cap="small" dirty="0" smtClean="0"/>
              <a:t>3</a:t>
            </a:r>
            <a:r>
              <a:rPr lang="en-US" i="1" dirty="0" smtClean="0"/>
              <a:t>. Something glorious is going to happen.</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i="1" dirty="0" smtClean="0">
                <a:hlinkClick r:id="rId2"/>
              </a:rPr>
              <a:t>Explanation for Quotation 3 </a:t>
            </a:r>
            <a:r>
              <a:rPr lang="en-US" i="1" dirty="0" smtClean="0"/>
              <a:t>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2800" i="1" dirty="0" smtClean="0"/>
              <a:t>Nora speaks these prophetic-sounding words to Mrs. </a:t>
            </a:r>
            <a:r>
              <a:rPr lang="en-US" sz="2800" i="1" dirty="0" err="1" smtClean="0"/>
              <a:t>Linde</a:t>
            </a:r>
            <a:r>
              <a:rPr lang="en-US" sz="2800" i="1" dirty="0" smtClean="0"/>
              <a:t> toward the end of Act Two as she tells her about what will happen when </a:t>
            </a:r>
            <a:r>
              <a:rPr lang="en-US" sz="2800" i="1" dirty="0" err="1" smtClean="0"/>
              <a:t>Torvald</a:t>
            </a:r>
            <a:r>
              <a:rPr lang="en-US" sz="2800" i="1" dirty="0" smtClean="0"/>
              <a:t> reads </a:t>
            </a:r>
            <a:r>
              <a:rPr lang="en-US" sz="2800" i="1" dirty="0" err="1" smtClean="0"/>
              <a:t>Krogstad’s</a:t>
            </a:r>
            <a:r>
              <a:rPr lang="en-US" sz="2800" i="1" dirty="0" smtClean="0"/>
              <a:t> letter detailing Nora’s secret loan and forgery. The meaning of Nora’s statement remains obscure until Act Three, when Nora reveals the nature of the “glorious” happening that she anticipates. She believes that when </a:t>
            </a:r>
            <a:r>
              <a:rPr lang="en-US" sz="2800" i="1" dirty="0" err="1" smtClean="0"/>
              <a:t>Torvald</a:t>
            </a:r>
            <a:r>
              <a:rPr lang="en-US" sz="2800" i="1" dirty="0" smtClean="0"/>
              <a:t> learns of the forgery and </a:t>
            </a:r>
            <a:r>
              <a:rPr lang="en-US" sz="2800" i="1" dirty="0" err="1" smtClean="0"/>
              <a:t>Krogstad’s</a:t>
            </a:r>
            <a:r>
              <a:rPr lang="en-US" sz="2800" i="1" dirty="0" smtClean="0"/>
              <a:t> blackmail, </a:t>
            </a:r>
            <a:r>
              <a:rPr lang="en-US" sz="2800" i="1" dirty="0" err="1" smtClean="0"/>
              <a:t>Torvald</a:t>
            </a:r>
            <a:r>
              <a:rPr lang="en-US" sz="2800" i="1" dirty="0" smtClean="0"/>
              <a:t> will take all the blame on himself and gloriously sacrifice his reputation in order to protect her. </a:t>
            </a: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i="1" dirty="0" smtClean="0">
                <a:hlinkClick r:id="rId2"/>
              </a:rPr>
              <a:t>Explanation for Quotation 3 </a:t>
            </a:r>
            <a:r>
              <a:rPr lang="en-US" i="1" dirty="0" smtClean="0"/>
              <a:t>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3600" i="1" dirty="0" smtClean="0"/>
              <a:t>When </a:t>
            </a:r>
            <a:r>
              <a:rPr lang="en-US" sz="3600" i="1" dirty="0" err="1" smtClean="0"/>
              <a:t>Torvald</a:t>
            </a:r>
            <a:r>
              <a:rPr lang="en-US" sz="3600" i="1" dirty="0" smtClean="0"/>
              <a:t> eventually indicates that he will not shoulder the blame for Nora, Nora’s faith in him is shattered. Once the illusion of </a:t>
            </a:r>
            <a:r>
              <a:rPr lang="en-US" sz="3600" i="1" dirty="0" err="1" smtClean="0"/>
              <a:t>Torvald’s</a:t>
            </a:r>
            <a:r>
              <a:rPr lang="en-US" sz="3600" i="1" dirty="0" smtClean="0"/>
              <a:t> nobility is crushed, Nora’s other illusions about her married life are crushed as well, and her disappointment with </a:t>
            </a:r>
            <a:r>
              <a:rPr lang="en-US" sz="3600" i="1" dirty="0" err="1" smtClean="0"/>
              <a:t>Torvald</a:t>
            </a:r>
            <a:r>
              <a:rPr lang="en-US" sz="3600" i="1" dirty="0" smtClean="0"/>
              <a:t> triggers her awakening.</a:t>
            </a:r>
            <a:endParaRPr lang="en-US" sz="3600" dirty="0" smtClean="0"/>
          </a:p>
          <a:p>
            <a:r>
              <a:rPr lang="en-US" i="1" dirty="0" smtClean="0"/>
              <a:t> </a:t>
            </a:r>
            <a:endParaRPr lang="en-US" dirty="0" smtClean="0"/>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Quotation 4</a:t>
            </a:r>
            <a:endParaRPr lang="en-US" dirty="0"/>
          </a:p>
        </p:txBody>
      </p:sp>
      <p:sp>
        <p:nvSpPr>
          <p:cNvPr id="3" name="عنصر نائب للمحتوى 2"/>
          <p:cNvSpPr>
            <a:spLocks noGrp="1"/>
          </p:cNvSpPr>
          <p:nvPr>
            <p:ph idx="1"/>
          </p:nvPr>
        </p:nvSpPr>
        <p:spPr/>
        <p:txBody>
          <a:bodyPr/>
          <a:lstStyle/>
          <a:p>
            <a:pPr algn="l"/>
            <a:r>
              <a:rPr lang="en-US" sz="4400" i="1" cap="small" dirty="0" smtClean="0"/>
              <a:t>4.</a:t>
            </a:r>
            <a:r>
              <a:rPr lang="en-US" sz="4400" i="1" dirty="0" smtClean="0"/>
              <a:t> From now on, forget happiness. Now it’s just about saving the remains, the wreckage, the appearance.</a:t>
            </a:r>
            <a:endParaRPr lang="en-US" sz="4400" dirty="0" smtClean="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Explanation for Quotation 4</a:t>
            </a:r>
            <a:endParaRPr lang="en-US" dirty="0"/>
          </a:p>
        </p:txBody>
      </p:sp>
      <p:sp>
        <p:nvSpPr>
          <p:cNvPr id="3" name="عنصر نائب للمحتوى 2"/>
          <p:cNvSpPr>
            <a:spLocks noGrp="1"/>
          </p:cNvSpPr>
          <p:nvPr>
            <p:ph idx="1"/>
          </p:nvPr>
        </p:nvSpPr>
        <p:spPr/>
        <p:txBody>
          <a:bodyPr/>
          <a:lstStyle/>
          <a:p>
            <a:pPr algn="l"/>
            <a:r>
              <a:rPr lang="en-US" i="1" dirty="0" err="1" smtClean="0"/>
              <a:t>Torvald</a:t>
            </a:r>
            <a:r>
              <a:rPr lang="en-US" i="1" dirty="0" smtClean="0"/>
              <a:t> speaks these words in Act Three after learning of Nora’s forgery and </a:t>
            </a:r>
            <a:r>
              <a:rPr lang="en-US" i="1" dirty="0" err="1" smtClean="0"/>
              <a:t>Krogstad’s</a:t>
            </a:r>
            <a:r>
              <a:rPr lang="en-US" i="1" dirty="0" smtClean="0"/>
              <a:t> ability to expose her. </a:t>
            </a:r>
            <a:r>
              <a:rPr lang="en-US" i="1" dirty="0" err="1" smtClean="0"/>
              <a:t>Torvald’s</a:t>
            </a:r>
            <a:r>
              <a:rPr lang="en-US" i="1" dirty="0" smtClean="0"/>
              <a:t> conversations with Nora have already made it clear that he is primarily attracted to Nora for her beauty and that he takes personal pride in the good looks of his wife. He has also shown himself to be obsessed with appearing dignified and respectable to his colleagues. </a:t>
            </a:r>
            <a:r>
              <a:rPr lang="en-US" dirty="0" smtClean="0"/>
              <a:t> </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Explanation for Quotation 4</a:t>
            </a:r>
            <a:endParaRPr lang="en-US" dirty="0"/>
          </a:p>
        </p:txBody>
      </p:sp>
      <p:sp>
        <p:nvSpPr>
          <p:cNvPr id="3" name="عنصر نائب للمحتوى 2"/>
          <p:cNvSpPr>
            <a:spLocks noGrp="1"/>
          </p:cNvSpPr>
          <p:nvPr>
            <p:ph idx="1"/>
          </p:nvPr>
        </p:nvSpPr>
        <p:spPr/>
        <p:txBody>
          <a:bodyPr/>
          <a:lstStyle/>
          <a:p>
            <a:pPr algn="l"/>
            <a:r>
              <a:rPr lang="en-US" sz="4000" i="1" dirty="0" err="1" smtClean="0"/>
              <a:t>Torvald’s</a:t>
            </a:r>
            <a:r>
              <a:rPr lang="en-US" sz="4000" i="1" dirty="0" smtClean="0"/>
              <a:t> reaction to </a:t>
            </a:r>
            <a:r>
              <a:rPr lang="en-US" sz="4000" i="1" dirty="0" err="1" smtClean="0"/>
              <a:t>Krogstad’s</a:t>
            </a:r>
            <a:r>
              <a:rPr lang="en-US" sz="4000" i="1" dirty="0" smtClean="0"/>
              <a:t> letter solidifies his characterization as a shallow man concerned first and foremost with appearances. Here, he states explicitly that the appearance of happiness is far more important to him than happiness itself.</a:t>
            </a:r>
            <a:endParaRPr lang="en-US" sz="4000" dirty="0" smtClean="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Explanation for Quotation 4</a:t>
            </a:r>
            <a:endParaRPr lang="en-US" dirty="0"/>
          </a:p>
        </p:txBody>
      </p:sp>
      <p:sp>
        <p:nvSpPr>
          <p:cNvPr id="3" name="عنصر نائب للمحتوى 2"/>
          <p:cNvSpPr>
            <a:spLocks noGrp="1"/>
          </p:cNvSpPr>
          <p:nvPr>
            <p:ph idx="1"/>
          </p:nvPr>
        </p:nvSpPr>
        <p:spPr/>
        <p:txBody>
          <a:bodyPr/>
          <a:lstStyle/>
          <a:p>
            <a:pPr algn="l"/>
            <a:r>
              <a:rPr lang="en-US" sz="2800" i="1" dirty="0" smtClean="0"/>
              <a:t>These words are important also because they constitute </a:t>
            </a:r>
            <a:r>
              <a:rPr lang="en-US" sz="2800" i="1" dirty="0" err="1" smtClean="0"/>
              <a:t>Torvald’s</a:t>
            </a:r>
            <a:r>
              <a:rPr lang="en-US" sz="2800" i="1" dirty="0" smtClean="0"/>
              <a:t> actual reaction to Nora’s crime, in contrast to the gallant reaction that she expects. Rather than sacrifice his own reputation for Nora’s, </a:t>
            </a:r>
            <a:r>
              <a:rPr lang="en-US" sz="2800" i="1" dirty="0" err="1" smtClean="0"/>
              <a:t>Torvald</a:t>
            </a:r>
            <a:r>
              <a:rPr lang="en-US" sz="2800" i="1" dirty="0" smtClean="0"/>
              <a:t> seeks to ensure that his reputation remains unsullied. His desire to hide—rather than to take responsibility—for Nora’s forgery proves </a:t>
            </a:r>
            <a:r>
              <a:rPr lang="en-US" sz="2800" i="1" dirty="0" err="1" smtClean="0"/>
              <a:t>Torvald</a:t>
            </a:r>
            <a:r>
              <a:rPr lang="en-US" sz="2800" i="1" dirty="0" smtClean="0"/>
              <a:t> to be the opposite of the strong, noble man that he purports himself to be before Nora and society.</a:t>
            </a:r>
            <a:endParaRPr lang="en-US" sz="2800" dirty="0" smtClean="0"/>
          </a:p>
          <a:p>
            <a:r>
              <a:rPr lang="en-US" i="1" dirty="0" smtClean="0"/>
              <a:t> </a:t>
            </a:r>
            <a:endParaRPr lang="en-US" dirty="0" smtClean="0"/>
          </a:p>
          <a:p>
            <a:r>
              <a:rPr lang="en-US" i="1" dirty="0" smtClean="0"/>
              <a:t> </a:t>
            </a:r>
            <a:endParaRPr lang="en-US" dirty="0" smtClean="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Quotation 5</a:t>
            </a:r>
            <a:endParaRPr lang="en-US" dirty="0"/>
          </a:p>
        </p:txBody>
      </p:sp>
      <p:sp>
        <p:nvSpPr>
          <p:cNvPr id="3" name="عنصر نائب للمحتوى 2"/>
          <p:cNvSpPr>
            <a:spLocks noGrp="1"/>
          </p:cNvSpPr>
          <p:nvPr>
            <p:ph idx="1"/>
          </p:nvPr>
        </p:nvSpPr>
        <p:spPr/>
        <p:txBody>
          <a:bodyPr/>
          <a:lstStyle/>
          <a:p>
            <a:pPr algn="l"/>
            <a:r>
              <a:rPr lang="en-US" sz="3600" i="1" cap="small" dirty="0" smtClean="0"/>
              <a:t>5.</a:t>
            </a:r>
            <a:r>
              <a:rPr lang="en-US" sz="3600" i="1" dirty="0" smtClean="0"/>
              <a:t> I have been performing tricks for you, </a:t>
            </a:r>
            <a:r>
              <a:rPr lang="en-US" sz="3600" i="1" dirty="0" err="1" smtClean="0"/>
              <a:t>Torvald</a:t>
            </a:r>
            <a:r>
              <a:rPr lang="en-US" sz="3600" i="1" dirty="0" smtClean="0"/>
              <a:t>. That’s how I’ve survived. You wanted it like that. You and Papa have done me a great wrong. It’s because of you I’ve made nothing of my life.</a:t>
            </a:r>
            <a:endParaRPr lang="en-US" sz="3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Explanation for Quotation 5</a:t>
            </a:r>
            <a:endParaRPr lang="en-US" dirty="0"/>
          </a:p>
        </p:txBody>
      </p:sp>
      <p:sp>
        <p:nvSpPr>
          <p:cNvPr id="3" name="عنصر نائب للمحتوى 2"/>
          <p:cNvSpPr>
            <a:spLocks noGrp="1"/>
          </p:cNvSpPr>
          <p:nvPr>
            <p:ph idx="1"/>
          </p:nvPr>
        </p:nvSpPr>
        <p:spPr/>
        <p:txBody>
          <a:bodyPr/>
          <a:lstStyle/>
          <a:p>
            <a:pPr algn="l"/>
            <a:r>
              <a:rPr lang="en-US" i="1" dirty="0" smtClean="0"/>
              <a:t>Nora speaks these words, which express the truth that she has gleaned about her marriage, </a:t>
            </a:r>
            <a:r>
              <a:rPr lang="en-US" i="1" dirty="0" err="1" smtClean="0"/>
              <a:t>Torvald’s</a:t>
            </a:r>
            <a:r>
              <a:rPr lang="en-US" i="1" dirty="0" smtClean="0"/>
              <a:t> character, and her life in general, to </a:t>
            </a:r>
            <a:r>
              <a:rPr lang="en-US" i="1" dirty="0" err="1" smtClean="0"/>
              <a:t>Torvald</a:t>
            </a:r>
            <a:r>
              <a:rPr lang="en-US" i="1" dirty="0" smtClean="0"/>
              <a:t> at the end of Act Three. She recognizes that her life has been largely a performance. She has acted the part of the happy, child-like wife for </a:t>
            </a:r>
            <a:r>
              <a:rPr lang="en-US" i="1" dirty="0" err="1" smtClean="0"/>
              <a:t>Torvald</a:t>
            </a:r>
            <a:r>
              <a:rPr lang="en-US" i="1" dirty="0" smtClean="0"/>
              <a:t> and, before that, she acted the part of the happy, child-like daughter for her father.</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Explanation for Quotation 5</a:t>
            </a:r>
            <a:endParaRPr lang="en-US" dirty="0"/>
          </a:p>
        </p:txBody>
      </p:sp>
      <p:sp>
        <p:nvSpPr>
          <p:cNvPr id="3" name="عنصر نائب للمحتوى 2"/>
          <p:cNvSpPr>
            <a:spLocks noGrp="1"/>
          </p:cNvSpPr>
          <p:nvPr>
            <p:ph idx="1"/>
          </p:nvPr>
        </p:nvSpPr>
        <p:spPr/>
        <p:txBody>
          <a:bodyPr/>
          <a:lstStyle/>
          <a:p>
            <a:pPr algn="l"/>
            <a:r>
              <a:rPr lang="en-US" i="1" dirty="0" smtClean="0"/>
              <a:t>She now sees that her father and </a:t>
            </a:r>
            <a:r>
              <a:rPr lang="en-US" i="1" dirty="0" err="1" smtClean="0"/>
              <a:t>Torvald</a:t>
            </a:r>
            <a:r>
              <a:rPr lang="en-US" i="1" dirty="0" smtClean="0"/>
              <a:t> compelled her to behave in a certain way and understands it to be “great wrong” that stunted her development as an adult and as a human being. She has made “nothing” of her life because she has existed only to please men. Following this -realization, Nora leaves </a:t>
            </a:r>
            <a:r>
              <a:rPr lang="en-US" i="1" dirty="0" err="1" smtClean="0"/>
              <a:t>Torvald</a:t>
            </a:r>
            <a:r>
              <a:rPr lang="en-US" i="1" dirty="0" smtClean="0"/>
              <a:t> in order to make something of her life and—for the first time—to exist as a person independent of other people.</a:t>
            </a:r>
            <a:endParaRPr lang="en-US" dirty="0" smtClean="0"/>
          </a:p>
          <a:p>
            <a:r>
              <a:rPr lang="en-US" i="1" dirty="0" smtClean="0"/>
              <a:t> </a:t>
            </a:r>
            <a:endParaRPr lang="en-US" dirty="0" smtClean="0"/>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wheel/>
  </p:transition>
  <p:timing>
    <p:tnLst>
      <p:par>
        <p:cTn id="1" dur="indefinite" restart="never" nodeType="tmRoot"/>
      </p:par>
    </p:tnLst>
  </p:timing>
</p:sld>
</file>

<file path=ppt/theme/theme1.xml><?xml version="1.0" encoding="utf-8"?>
<a:theme xmlns:a="http://schemas.openxmlformats.org/drawingml/2006/main" name="Introductory lectur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Introductory lecture</Template>
  <TotalTime>243</TotalTime>
  <Words>1392</Words>
  <Application>Microsoft Office PowerPoint</Application>
  <PresentationFormat>A4 Paper (210x297 mm)‎</PresentationFormat>
  <Paragraphs>62</Paragraphs>
  <Slides>24</Slides>
  <Notes>0</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Introductory lecture</vt:lpstr>
      <vt:lpstr>الشريحة 1</vt:lpstr>
      <vt:lpstr>الشريحة 2</vt:lpstr>
      <vt:lpstr>A Doll's House-  Themes, Motifs &amp; Symbols </vt:lpstr>
      <vt:lpstr>A Doll's House-  Themes, Motifs &amp; Symbols </vt:lpstr>
      <vt:lpstr>A Doll's House-  Themes, Motifs &amp; Symbols </vt:lpstr>
      <vt:lpstr>A Doll's House-  Themes, Motifs &amp; Symbols </vt:lpstr>
      <vt:lpstr>A Doll's House-  Themes, Motifs &amp; Symbols </vt:lpstr>
      <vt:lpstr>Important Quotations Explained </vt:lpstr>
      <vt:lpstr>Explanation for Quotation 1   </vt:lpstr>
      <vt:lpstr>Explanation for Quotation 1   </vt:lpstr>
      <vt:lpstr>Quotation 2</vt:lpstr>
      <vt:lpstr>Explanation for Quotation 2   </vt:lpstr>
      <vt:lpstr>Explanation for Quotation 2</vt:lpstr>
      <vt:lpstr>Quotation 3</vt:lpstr>
      <vt:lpstr>Explanation for Quotation 3   </vt:lpstr>
      <vt:lpstr>Explanation for Quotation 3   </vt:lpstr>
      <vt:lpstr>Quotation 4</vt:lpstr>
      <vt:lpstr>Explanation for Quotation 4</vt:lpstr>
      <vt:lpstr>Explanation for Quotation 4</vt:lpstr>
      <vt:lpstr>Explanation for Quotation 4</vt:lpstr>
      <vt:lpstr>Quotation 5</vt:lpstr>
      <vt:lpstr>Explanation for Quotation 5</vt:lpstr>
      <vt:lpstr>Explanation for Quotation 5</vt:lpstr>
      <vt:lpstr>الشريحة 24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iothman</cp:lastModifiedBy>
  <cp:revision>29</cp:revision>
  <dcterms:created xsi:type="dcterms:W3CDTF">2011-09-28T13:10:49Z</dcterms:created>
  <dcterms:modified xsi:type="dcterms:W3CDTF">2012-11-04T07:53:46Z</dcterms:modified>
</cp:coreProperties>
</file>