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89" r:id="rId25"/>
    <p:sldId id="290" r:id="rId26"/>
    <p:sldId id="291"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30" y="51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ctr"/>
            <a:endParaRPr lang="en-US" sz="4400" smtClean="0"/>
          </a:p>
          <a:p>
            <a:pPr algn="ctr"/>
            <a:r>
              <a:rPr lang="en-US" sz="4400" smtClean="0"/>
              <a:t>14</a:t>
            </a:r>
            <a:r>
              <a:rPr lang="en-US" sz="4400" baseline="30000" smtClean="0"/>
              <a:t>th</a:t>
            </a:r>
            <a:r>
              <a:rPr lang="en-US" sz="4400" smtClean="0"/>
              <a:t>  </a:t>
            </a:r>
            <a:r>
              <a:rPr lang="en-US" sz="4400" dirty="0" smtClean="0"/>
              <a:t>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 Modern Drama</a:t>
            </a:r>
            <a:endParaRPr lang="en-US" dirty="0"/>
          </a:p>
        </p:txBody>
      </p:sp>
      <p:sp>
        <p:nvSpPr>
          <p:cNvPr id="3" name="عنصر نائب للمحتوى 2"/>
          <p:cNvSpPr>
            <a:spLocks noGrp="1"/>
          </p:cNvSpPr>
          <p:nvPr>
            <p:ph idx="1"/>
          </p:nvPr>
        </p:nvSpPr>
        <p:spPr/>
        <p:txBody>
          <a:bodyPr/>
          <a:lstStyle/>
          <a:p>
            <a:pPr algn="l"/>
            <a:r>
              <a:rPr lang="en-GB" sz="3000" dirty="0" smtClean="0"/>
              <a:t>After the death of Shakespeare and his contemporaries drama in England suffered a decline for two centuries. Even Congreve in the seventeenth, and Sheridan and Goldsmith in the eighteenth, could not restore drama to the position it held during the Elizabethan Age. It was revived, however, in the last decade of the nineteenth century, and then there appeared dramatists who have now given it a respectable place in English literature. </a:t>
            </a:r>
            <a:endParaRPr lang="en-US" sz="3000"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GB" sz="2600" dirty="0" smtClean="0"/>
              <a:t>Two important factors were responsible for the revival of drama in 1890's. One was the influence of </a:t>
            </a:r>
            <a:r>
              <a:rPr lang="en-GB" sz="2600" i="1" dirty="0" smtClean="0"/>
              <a:t>Ibsen, </a:t>
            </a:r>
            <a:r>
              <a:rPr lang="en-GB" sz="2600" dirty="0" smtClean="0"/>
              <a:t>the great Norwegian dramatist, under which the English dramatists like </a:t>
            </a:r>
            <a:r>
              <a:rPr lang="en-GB" sz="2600" i="1" dirty="0" smtClean="0"/>
              <a:t>Bernard Shaw </a:t>
            </a:r>
            <a:r>
              <a:rPr lang="en-GB" sz="2600" dirty="0" smtClean="0"/>
              <a:t>claimed the right to discuss serious social and moral problems in a calm, sensible way. The second was the cynical atmosphere prevailing at that time, which allowed men like </a:t>
            </a:r>
            <a:r>
              <a:rPr lang="en-GB" sz="2600" i="1" dirty="0" smtClean="0"/>
              <a:t>Oscar Wilde </a:t>
            </a:r>
            <a:r>
              <a:rPr lang="en-GB" sz="2600" dirty="0" smtClean="0"/>
              <a:t>to treat the moral assumptions of the Victorian age with frivolity and make polite fun of their conventionality, prudishness or smugness. The first factor gave rise to the </a:t>
            </a:r>
            <a:r>
              <a:rPr lang="en-GB" sz="2600" b="1" dirty="0" smtClean="0"/>
              <a:t>Comedy of Ideas or Purpose,</a:t>
            </a:r>
            <a:r>
              <a:rPr lang="en-GB" sz="2600" dirty="0" smtClean="0"/>
              <a:t> while the second revived </a:t>
            </a:r>
            <a:r>
              <a:rPr lang="en-GB" sz="2600" b="1" dirty="0" smtClean="0"/>
              <a:t>the Comedy of Manners </a:t>
            </a:r>
            <a:r>
              <a:rPr lang="en-GB" sz="2600" dirty="0" smtClean="0"/>
              <a:t>or the Artificial Comedy. </a:t>
            </a:r>
            <a:endParaRPr lang="en-US" sz="26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GB" sz="2800" dirty="0" smtClean="0"/>
              <a:t>Under the influence of Ibsen the serious drama in England from 1890 onward ceased to deal with themes remote in time and place. He had taught men that the real drama must deal with human emotions, with things which are near and dear to ordinary men and women. The new </a:t>
            </a:r>
            <a:br>
              <a:rPr lang="en-GB" sz="2800" dirty="0" smtClean="0"/>
            </a:br>
            <a:r>
              <a:rPr lang="en-GB" sz="2800" dirty="0" smtClean="0"/>
              <a:t>dramatists thus gave up the melodramatic romanticism and pseudo- classical remoteness of their predecessors, and began to treat in their plays the actual English life, first of the aristocratic class, then of the middle class and finally of the labouring class. </a:t>
            </a:r>
            <a:endParaRPr lang="en-US" sz="2800"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GB" dirty="0" smtClean="0"/>
              <a:t>The two important dramatists who took a predominant part in the revival of drama in the last decade of the nineteenth century were George Bernard Shaw and Oscar Wilde, both Irishmen. Shaw was the greatest </a:t>
            </a:r>
            <a:br>
              <a:rPr lang="en-GB" dirty="0" smtClean="0"/>
            </a:br>
            <a:r>
              <a:rPr lang="en-GB" dirty="0" smtClean="0"/>
              <a:t>practitioner of the </a:t>
            </a:r>
            <a:r>
              <a:rPr lang="en-GB" b="1" i="1" dirty="0" smtClean="0"/>
              <a:t>Comedy of Ideas</a:t>
            </a:r>
            <a:r>
              <a:rPr lang="en-GB" i="1" dirty="0" smtClean="0"/>
              <a:t>, </a:t>
            </a:r>
            <a:r>
              <a:rPr lang="en-GB" dirty="0" smtClean="0"/>
              <a:t>while Wilde that of the new </a:t>
            </a:r>
            <a:r>
              <a:rPr lang="en-GB" b="1" dirty="0" smtClean="0"/>
              <a:t>Comedy </a:t>
            </a:r>
            <a:br>
              <a:rPr lang="en-GB" b="1" dirty="0" smtClean="0"/>
            </a:br>
            <a:r>
              <a:rPr lang="en-GB" b="1" dirty="0" smtClean="0"/>
              <a:t>of-Manners.</a:t>
            </a:r>
            <a:r>
              <a:rPr lang="en-GB" dirty="0" smtClean="0"/>
              <a:t> </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FINAL </a:t>
            </a:r>
            <a:r>
              <a:rPr lang="en-US" dirty="0" smtClean="0"/>
              <a:t>REVISION- </a:t>
            </a:r>
            <a:r>
              <a:rPr lang="en-US" dirty="0" smtClean="0"/>
              <a:t>Modern Dramatists</a:t>
            </a:r>
            <a:endParaRPr lang="en-US" dirty="0"/>
          </a:p>
        </p:txBody>
      </p:sp>
      <p:sp>
        <p:nvSpPr>
          <p:cNvPr id="3" name="عنصر نائب للمحتوى 2"/>
          <p:cNvSpPr>
            <a:spLocks noGrp="1"/>
          </p:cNvSpPr>
          <p:nvPr>
            <p:ph idx="1"/>
          </p:nvPr>
        </p:nvSpPr>
        <p:spPr/>
        <p:txBody>
          <a:bodyPr/>
          <a:lstStyle/>
          <a:p>
            <a:pPr algn="l"/>
            <a:r>
              <a:rPr lang="en-GB" sz="3000" b="1" u="sng" dirty="0" smtClean="0"/>
              <a:t>1- </a:t>
            </a:r>
            <a:r>
              <a:rPr lang="en-GB" sz="3000" b="1" u="sng" dirty="0" err="1" smtClean="0"/>
              <a:t>Henrik</a:t>
            </a:r>
            <a:r>
              <a:rPr lang="en-GB" sz="3000" b="1" u="sng" dirty="0" smtClean="0"/>
              <a:t> Ibsen</a:t>
            </a:r>
            <a:r>
              <a:rPr lang="en-GB" sz="3000" b="1" dirty="0" smtClean="0"/>
              <a:t> (1828-1906) </a:t>
            </a:r>
            <a:endParaRPr lang="en-US" sz="3000" dirty="0" smtClean="0"/>
          </a:p>
          <a:p>
            <a:pPr algn="l"/>
            <a:r>
              <a:rPr lang="en-GB" sz="3000" b="1" dirty="0" smtClean="0"/>
              <a:t> </a:t>
            </a:r>
            <a:r>
              <a:rPr lang="en-GB" sz="3000" b="1" dirty="0" err="1" smtClean="0"/>
              <a:t>Henrik</a:t>
            </a:r>
            <a:r>
              <a:rPr lang="en-GB" sz="3000" b="1" dirty="0" smtClean="0"/>
              <a:t> Ibsen</a:t>
            </a:r>
            <a:r>
              <a:rPr lang="en-GB" sz="3000" dirty="0" smtClean="0"/>
              <a:t> is considered the father of modem realistic drama. This does not mean that he started his dramatic career by a representation of real life problems. He underwent certain developments beginning with experimental plays that were indebted to the French well-made play of Scribe and to romantic and traditional patterns. This is clear </a:t>
            </a:r>
            <a:r>
              <a:rPr lang="en-GB" sz="3000" b="1" dirty="0" smtClean="0"/>
              <a:t>in </a:t>
            </a:r>
            <a:r>
              <a:rPr lang="en-GB" sz="3000" b="1" i="1" dirty="0" smtClean="0"/>
              <a:t>Lady </a:t>
            </a:r>
            <a:r>
              <a:rPr lang="en-GB" sz="3000" b="1" i="1" dirty="0" err="1" smtClean="0"/>
              <a:t>Inger</a:t>
            </a:r>
            <a:r>
              <a:rPr lang="en-GB" sz="3000" b="1" i="1" dirty="0" smtClean="0"/>
              <a:t> Of </a:t>
            </a:r>
            <a:r>
              <a:rPr lang="en-GB" sz="3000" b="1" i="1" dirty="0" err="1" smtClean="0"/>
              <a:t>Ostrat</a:t>
            </a:r>
            <a:r>
              <a:rPr lang="en-GB" sz="3000" b="1" i="1" dirty="0" smtClean="0"/>
              <a:t> </a:t>
            </a:r>
            <a:r>
              <a:rPr lang="en-GB" sz="3000" b="1" dirty="0" smtClean="0"/>
              <a:t>(1855), </a:t>
            </a:r>
            <a:r>
              <a:rPr lang="en-GB" sz="3000" b="1" i="1" dirty="0" smtClean="0"/>
              <a:t>Love's Comedy </a:t>
            </a:r>
            <a:r>
              <a:rPr lang="en-GB" sz="3000" b="1" dirty="0" smtClean="0"/>
              <a:t>(1862), </a:t>
            </a:r>
            <a:r>
              <a:rPr lang="en-GB" sz="3000" b="1" i="1" dirty="0" smtClean="0"/>
              <a:t>The Pretenders (1863).</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800" dirty="0" smtClean="0"/>
              <a:t>FINAL </a:t>
            </a:r>
            <a:r>
              <a:rPr lang="en-US" sz="2800" dirty="0" smtClean="0"/>
              <a:t>REVISION-</a:t>
            </a:r>
            <a:r>
              <a:rPr lang="en-GB" sz="2800" b="1" u="sng" dirty="0" smtClean="0"/>
              <a:t> 2- George Bernard Shaw</a:t>
            </a:r>
            <a:r>
              <a:rPr lang="en-GB" sz="2800" b="1" dirty="0" smtClean="0"/>
              <a:t> (1856-1950) </a:t>
            </a:r>
            <a:endParaRPr lang="en-US" sz="2800" dirty="0"/>
          </a:p>
        </p:txBody>
      </p:sp>
      <p:sp>
        <p:nvSpPr>
          <p:cNvPr id="3" name="عنصر نائب للمحتوى 2"/>
          <p:cNvSpPr>
            <a:spLocks noGrp="1"/>
          </p:cNvSpPr>
          <p:nvPr>
            <p:ph idx="1"/>
          </p:nvPr>
        </p:nvSpPr>
        <p:spPr/>
        <p:txBody>
          <a:bodyPr/>
          <a:lstStyle/>
          <a:p>
            <a:pPr algn="l"/>
            <a:r>
              <a:rPr lang="en-GB" dirty="0" smtClean="0"/>
              <a:t>The greatest among the modern dramatist was George Bernard Shaw. He was born and brought up in Ireland, but at the age of twenty in 1876 </a:t>
            </a:r>
            <a:br>
              <a:rPr lang="en-GB" dirty="0" smtClean="0"/>
            </a:br>
            <a:r>
              <a:rPr lang="en-GB" dirty="0" smtClean="0"/>
              <a:t>he left Ireland for good, and went to London to make his fortune. At first he tried his hand at the novel, but he did not get any encouragement. Then he began to take part in debates of all sorts, and made his name as the greatest debater in England. </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600" dirty="0" smtClean="0"/>
              <a:t>FINAL </a:t>
            </a:r>
            <a:r>
              <a:rPr lang="en-US" sz="3600" dirty="0" smtClean="0"/>
              <a:t>REVISION </a:t>
            </a:r>
            <a:r>
              <a:rPr lang="en-GB" sz="3600" b="1" u="sng" dirty="0" smtClean="0"/>
              <a:t> </a:t>
            </a:r>
            <a:r>
              <a:rPr lang="en-GB" sz="3600" b="1" u="sng" dirty="0" smtClean="0"/>
              <a:t>3- Oscar Wilde</a:t>
            </a:r>
            <a:r>
              <a:rPr lang="en-GB" sz="3600" b="1" dirty="0" smtClean="0"/>
              <a:t> (1856-1900) </a:t>
            </a:r>
            <a:endParaRPr lang="en-US" sz="3600" dirty="0"/>
          </a:p>
        </p:txBody>
      </p:sp>
      <p:sp>
        <p:nvSpPr>
          <p:cNvPr id="3" name="عنصر نائب للمحتوى 2"/>
          <p:cNvSpPr>
            <a:spLocks noGrp="1"/>
          </p:cNvSpPr>
          <p:nvPr>
            <p:ph idx="1"/>
          </p:nvPr>
        </p:nvSpPr>
        <p:spPr/>
        <p:txBody>
          <a:bodyPr/>
          <a:lstStyle/>
          <a:p>
            <a:pPr algn="l"/>
            <a:r>
              <a:rPr lang="en-GB" sz="2800" dirty="0" smtClean="0"/>
              <a:t>Another dramatist who took an important part in the revival of drama in the later part of the nineteenth century was </a:t>
            </a:r>
            <a:r>
              <a:rPr lang="en-GB" sz="2800" b="1" dirty="0" smtClean="0"/>
              <a:t>Oscar Wilde</a:t>
            </a:r>
            <a:r>
              <a:rPr lang="en-GB" sz="2800" dirty="0" smtClean="0"/>
              <a:t>. It was only during the last five years of his life that he turned his attention to writing for the stage. During his lifetime his plays became very popular, and they were thought to represent a high mark in English drama. But their importance was exaggerated, because they are merely the work of a skilled craftsman. It was mainly on account of their style- graceful, polished and full of wit-that they appealed to the audience.</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FINAL </a:t>
            </a:r>
            <a:r>
              <a:rPr lang="en-US" dirty="0" smtClean="0"/>
              <a:t>REVISION-</a:t>
            </a:r>
            <a:r>
              <a:rPr lang="en-US" dirty="0" smtClean="0"/>
              <a:t>A DOLL’S HOUSE</a:t>
            </a:r>
            <a:endParaRPr lang="en-US" dirty="0"/>
          </a:p>
        </p:txBody>
      </p:sp>
      <p:sp>
        <p:nvSpPr>
          <p:cNvPr id="3" name="عنصر نائب للمحتوى 2"/>
          <p:cNvSpPr>
            <a:spLocks noGrp="1"/>
          </p:cNvSpPr>
          <p:nvPr>
            <p:ph idx="1"/>
          </p:nvPr>
        </p:nvSpPr>
        <p:spPr/>
        <p:txBody>
          <a:bodyPr/>
          <a:lstStyle/>
          <a:p>
            <a:pPr algn="l"/>
            <a:r>
              <a:rPr lang="en-US" b="1" dirty="0" smtClean="0"/>
              <a:t>High Tragedy About Ordinary People in Everyday Prose</a:t>
            </a:r>
            <a:endParaRPr lang="en-US" dirty="0" smtClean="0"/>
          </a:p>
          <a:p>
            <a:pPr algn="l"/>
            <a:r>
              <a:rPr lang="en-US" sz="3000" dirty="0" smtClean="0"/>
              <a:t>Ibsen's contribution to the theatre, says a critic, was threefold, and in each respect the drama owes more to him than to any other dramatist since Shakespeare. Firstly,  he broke down the social barriers which had previously bounded it. He was the first man to show that high tragedy could be written about ordinary  people and in ordinary everyday prose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dirty="0" smtClean="0"/>
              <a:t>Before </a:t>
            </a:r>
            <a:r>
              <a:rPr lang="en-US" dirty="0" err="1" smtClean="0"/>
              <a:t>lbsen</a:t>
            </a:r>
            <a:r>
              <a:rPr lang="en-US" dirty="0" smtClean="0"/>
              <a:t>, tragedy had concerned itself with kings and queens, princes or princesses . </a:t>
            </a:r>
            <a:r>
              <a:rPr lang="en-US" dirty="0" err="1" smtClean="0"/>
              <a:t>lbsen</a:t>
            </a:r>
            <a:r>
              <a:rPr lang="en-US" dirty="0" smtClean="0"/>
              <a:t> showed that high tragedy did take  place at least as frequently in back parlors as in castles and palaces. He was, of course, not the first dramatist to attempt this, but he was the first to write a tragedy about ordinary people that proved a tremendous success. </a:t>
            </a:r>
            <a:r>
              <a:rPr lang="en-US" i="1" dirty="0" smtClean="0"/>
              <a:t>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b="1" dirty="0" smtClean="0"/>
              <a:t>Ibsen's Deep Understanding of human Character and Human</a:t>
            </a:r>
            <a:r>
              <a:rPr lang="en-US" dirty="0" smtClean="0"/>
              <a:t> </a:t>
            </a:r>
            <a:r>
              <a:rPr lang="en-US" b="1" dirty="0" smtClean="0"/>
              <a:t>Relationships</a:t>
            </a:r>
            <a:endParaRPr lang="en-US" dirty="0" smtClean="0"/>
          </a:p>
          <a:p>
            <a:pPr algn="l"/>
            <a:r>
              <a:rPr lang="en-US" b="1" dirty="0" smtClean="0"/>
              <a:t> </a:t>
            </a:r>
            <a:r>
              <a:rPr lang="en-US" dirty="0" smtClean="0"/>
              <a:t>But none of these technical contributions explains the continued life Of </a:t>
            </a:r>
            <a:r>
              <a:rPr lang="en-US" dirty="0" err="1" smtClean="0"/>
              <a:t>lbsen's</a:t>
            </a:r>
            <a:r>
              <a:rPr lang="en-US" dirty="0" smtClean="0"/>
              <a:t> plays on the stage today. Ibsen's enduring greatness as a dramatist is due not to his technical innovations, but to the depth and subtlety of his understanding of human character (especially feminine character), and, which is rarer, of human relationships.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600" dirty="0" smtClean="0"/>
              <a:t>FINAL </a:t>
            </a:r>
            <a:r>
              <a:rPr lang="en-US" sz="3600" dirty="0" smtClean="0"/>
              <a:t>REVISION-</a:t>
            </a:r>
            <a:r>
              <a:rPr lang="en-US" sz="3600" b="1" u="sng" dirty="0" smtClean="0"/>
              <a:t>The Title and Its Significance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000" dirty="0" smtClean="0"/>
              <a:t>The play has an appropriate title. The word "doll" means a woman without any will or mind of her own, a passive and subservient woman For eight long years Nora bas been a passive and obedient Wife to </a:t>
            </a:r>
            <a:r>
              <a:rPr lang="en-US" sz="3000" dirty="0" err="1" smtClean="0"/>
              <a:t>Helmer</a:t>
            </a:r>
            <a:r>
              <a:rPr lang="en-US" sz="3000" dirty="0" smtClean="0"/>
              <a:t>, always conforming to his ideas, opinions, and tastes. He has always treated her as a pet and  as his property. His attitude towards her has always been possessive, as If she wholly belonged to him and had no individuality of her</a:t>
            </a:r>
            <a:r>
              <a:rPr lang="en-US" sz="3000" i="1" dirty="0" smtClean="0"/>
              <a:t> </a:t>
            </a:r>
            <a:r>
              <a:rPr lang="en-US" sz="3000" dirty="0" smtClean="0"/>
              <a:t>own.</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FINAL </a:t>
            </a:r>
            <a:r>
              <a:rPr lang="en-US" dirty="0" smtClean="0"/>
              <a:t>REVISION-</a:t>
            </a:r>
            <a:r>
              <a:rPr lang="en-US" b="1" u="sng" dirty="0" smtClean="0"/>
              <a:t> A Modern Tragedy </a:t>
            </a:r>
            <a:endParaRPr lang="en-US" dirty="0"/>
          </a:p>
        </p:txBody>
      </p:sp>
      <p:sp>
        <p:nvSpPr>
          <p:cNvPr id="3" name="عنصر نائب للمحتوى 2"/>
          <p:cNvSpPr>
            <a:spLocks noGrp="1"/>
          </p:cNvSpPr>
          <p:nvPr>
            <p:ph idx="1"/>
          </p:nvPr>
        </p:nvSpPr>
        <p:spPr/>
        <p:txBody>
          <a:bodyPr/>
          <a:lstStyle/>
          <a:p>
            <a:pPr algn="l"/>
            <a:r>
              <a:rPr lang="en-US" dirty="0" smtClean="0"/>
              <a:t>Ibsen called his play a modern tragedy, and a  modern  tragedy it surely is. It is a tragedy because it has a sad ending, with Nora leaving not only her home and her husband but even her </a:t>
            </a:r>
            <a:r>
              <a:rPr lang="en-US" dirty="0" smtClean="0"/>
              <a:t>children in </a:t>
            </a:r>
            <a:r>
              <a:rPr lang="en-US" dirty="0" smtClean="0"/>
              <a:t>order to face an uncertain future. It is a tragedy because it depicts the break-up of a family and the disintegration of the domestic life of a couple. It is modern because it departs from the old style of writing tragedies.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a:t>
            </a:r>
            <a:r>
              <a:rPr lang="en-US" dirty="0" smtClean="0"/>
              <a:t>REVISION-</a:t>
            </a:r>
            <a:r>
              <a:rPr lang="en-US" b="1" u="sng" dirty="0" smtClean="0"/>
              <a:t>The Story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A Doll's House </a:t>
            </a:r>
            <a:r>
              <a:rPr lang="en-US" dirty="0" smtClean="0"/>
              <a:t>is the story of Nora and her husband </a:t>
            </a:r>
            <a:r>
              <a:rPr lang="en-US" dirty="0" err="1" smtClean="0"/>
              <a:t>Helmer</a:t>
            </a:r>
            <a:r>
              <a:rPr lang="en-US" dirty="0" smtClean="0"/>
              <a:t>. They have been married for about nine, years and" have three children. Eight years ago Nora had borrowed some money from a man called </a:t>
            </a:r>
            <a:r>
              <a:rPr lang="en-US" dirty="0" err="1" smtClean="0"/>
              <a:t>Krogstad</a:t>
            </a:r>
            <a:r>
              <a:rPr lang="en-US" dirty="0" smtClean="0"/>
              <a:t>' against a promissory note on which she had forged  signature of her father who. was supposed to be a surety for the repayment of the loan. Nora had found it absolutely necessary to obtain this loan.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dirty="0" smtClean="0"/>
              <a:t>Her husband had fallen critically ill and the doctors bad advised her to take him away to a warm</a:t>
            </a:r>
          </a:p>
          <a:p>
            <a:pPr algn="l"/>
            <a:r>
              <a:rPr lang="en-US" dirty="0" smtClean="0"/>
              <a:t>climate. Having no money and desperately anxious to save her husband's life by taking him to Italy she had raised this loan. Her husband had fully recovered. Since then Nora has regularly been</a:t>
            </a:r>
          </a:p>
          <a:p>
            <a:pPr algn="l"/>
            <a:r>
              <a:rPr lang="en-US" dirty="0" smtClean="0"/>
              <a:t>paying monthly installments to </a:t>
            </a:r>
            <a:r>
              <a:rPr lang="en-US" dirty="0" err="1" smtClean="0"/>
              <a:t>Krogstad</a:t>
            </a:r>
            <a:r>
              <a:rPr lang="en-US" dirty="0" smtClean="0"/>
              <a:t> against the principal amount and the interest accruing thereon.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800" dirty="0" smtClean="0"/>
              <a:t>However, she has never told her husband about the loan, about the purpose for which the loan was taken, about the terms of the loan, and about the monthly payments she has been making. Nor has she ever had any notion that in forging her father's signature she had committed a serious criminal act. Now after eight years, </a:t>
            </a:r>
            <a:r>
              <a:rPr lang="en-US" sz="2800" dirty="0" err="1" smtClean="0"/>
              <a:t>Krogstad</a:t>
            </a:r>
            <a:r>
              <a:rPr lang="en-US" sz="2800" dirty="0" smtClean="0"/>
              <a:t> needs Nora's help to save his job in a bank of which Nora's husband has been appointed the manager. As Nora finds it impossible to help </a:t>
            </a:r>
            <a:r>
              <a:rPr lang="en-US" sz="2800" dirty="0" err="1" smtClean="0"/>
              <a:t>Krogstad</a:t>
            </a:r>
            <a:r>
              <a:rPr lang="en-US" sz="2800" dirty="0" smtClean="0"/>
              <a:t>, he reveals Nora's secret transaction with him and the fact of the forgery to her husband through a letter.</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3000" dirty="0" err="1" smtClean="0"/>
              <a:t>Helmer</a:t>
            </a:r>
            <a:r>
              <a:rPr lang="en-US" sz="3000" dirty="0" smtClean="0"/>
              <a:t> becomes furious with his wife for having been guilty of the crime of forgery. Nora is shocked by her husband's attitude. She had thought that he was capable of making any conceivable sacrifice for her sake, but she finds that he is a self-centered man . She also finds that he is incapable of living 'up to the moral principles which he has always been professing loudly and emphatically. Her love for him drops dead, and she leaves him and also her children.</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b="1" u="sng" dirty="0" err="1" smtClean="0"/>
              <a:t>Helmer's</a:t>
            </a:r>
            <a:r>
              <a:rPr lang="en-US" b="1" u="sng" dirty="0" smtClean="0"/>
              <a:t> Reasons for wanting to dismiss </a:t>
            </a:r>
            <a:r>
              <a:rPr lang="en-US" b="1" u="sng" dirty="0" err="1" smtClean="0"/>
              <a:t>Krogstad</a:t>
            </a:r>
            <a:endParaRPr lang="en-US" dirty="0" smtClean="0"/>
          </a:p>
          <a:p>
            <a:pPr algn="l"/>
            <a:r>
              <a:rPr lang="en-US" sz="3400" dirty="0" err="1" smtClean="0"/>
              <a:t>Helmer</a:t>
            </a:r>
            <a:r>
              <a:rPr lang="en-US" sz="3400" dirty="0" smtClean="0"/>
              <a:t> and </a:t>
            </a:r>
            <a:r>
              <a:rPr lang="en-US" sz="3400" dirty="0" err="1" smtClean="0"/>
              <a:t>krogstad</a:t>
            </a:r>
            <a:r>
              <a:rPr lang="en-US" sz="3400" dirty="0" smtClean="0"/>
              <a:t> had been great friends during their boyhood but now </a:t>
            </a:r>
            <a:r>
              <a:rPr lang="en-US" sz="3400" dirty="0" err="1" smtClean="0"/>
              <a:t>Helmer</a:t>
            </a:r>
            <a:r>
              <a:rPr lang="en-US" sz="3400" dirty="0" smtClean="0"/>
              <a:t> holds </a:t>
            </a:r>
            <a:r>
              <a:rPr lang="en-US" sz="3400" dirty="0" err="1" smtClean="0"/>
              <a:t>Krogstad</a:t>
            </a:r>
            <a:r>
              <a:rPr lang="en-US" sz="3400" dirty="0" smtClean="0"/>
              <a:t> in contempt. In the first place , </a:t>
            </a:r>
            <a:r>
              <a:rPr lang="en-US" sz="3400" dirty="0" err="1" smtClean="0"/>
              <a:t>Krogstad</a:t>
            </a:r>
            <a:r>
              <a:rPr lang="en-US" sz="3400" dirty="0" smtClean="0"/>
              <a:t> had spoilt his reputation by an act of dishonesty for which he could have been prosecuted if the matter had gone to the court.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dirty="0" smtClean="0"/>
              <a:t>This act of dishonesty in </a:t>
            </a:r>
            <a:r>
              <a:rPr lang="en-US" dirty="0" err="1" smtClean="0"/>
              <a:t>Krogstad's</a:t>
            </a:r>
            <a:r>
              <a:rPr lang="en-US" dirty="0" smtClean="0"/>
              <a:t> part was an act of forgery similar to that of Nora. But while Nora had forged a signature without realizing that it was something illegal and punishable with imprisonment, </a:t>
            </a:r>
            <a:r>
              <a:rPr lang="en-US" dirty="0" err="1" smtClean="0"/>
              <a:t>Krogstad</a:t>
            </a:r>
            <a:r>
              <a:rPr lang="en-US" dirty="0" smtClean="0"/>
              <a:t> had committed an act of forgery knowing fully well what he was doing. </a:t>
            </a:r>
            <a:r>
              <a:rPr lang="en-US" dirty="0" err="1" smtClean="0"/>
              <a:t>Helmer</a:t>
            </a:r>
            <a:r>
              <a:rPr lang="en-US" dirty="0" smtClean="0"/>
              <a:t> had come to know of </a:t>
            </a:r>
            <a:r>
              <a:rPr lang="en-US" dirty="0" err="1" smtClean="0"/>
              <a:t>Krogstad's</a:t>
            </a:r>
            <a:r>
              <a:rPr lang="en-US" dirty="0" smtClean="0"/>
              <a:t> act of dishonesty and had therefore formed a low opinion about his friend of old days.</a:t>
            </a:r>
          </a:p>
          <a:p>
            <a:pPr algn="l"/>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3000" dirty="0" smtClean="0"/>
              <a:t>For this reason, </a:t>
            </a:r>
            <a:r>
              <a:rPr lang="en-US" sz="3000" dirty="0" err="1" smtClean="0"/>
              <a:t>Helmer</a:t>
            </a:r>
            <a:r>
              <a:rPr lang="en-US" sz="3000" dirty="0" smtClean="0"/>
              <a:t> has decided to dismiss </a:t>
            </a:r>
            <a:r>
              <a:rPr lang="en-US" sz="3000" dirty="0" err="1" smtClean="0"/>
              <a:t>Krogstad</a:t>
            </a:r>
            <a:r>
              <a:rPr lang="en-US" sz="3000" dirty="0" smtClean="0"/>
              <a:t> from his post in the bank and now when Nora recommends  Mrs. </a:t>
            </a:r>
            <a:r>
              <a:rPr lang="en-US" sz="3000" dirty="0" err="1" smtClean="0"/>
              <a:t>Linde</a:t>
            </a:r>
            <a:r>
              <a:rPr lang="en-US" sz="3000" dirty="0" smtClean="0"/>
              <a:t> for a job, </a:t>
            </a:r>
            <a:r>
              <a:rPr lang="en-US" sz="3000" dirty="0" err="1" smtClean="0"/>
              <a:t>Helmer</a:t>
            </a:r>
            <a:r>
              <a:rPr lang="en-US" sz="3000" dirty="0" smtClean="0"/>
              <a:t> makes up his mind to appoint Mrs. </a:t>
            </a:r>
            <a:r>
              <a:rPr lang="en-US" sz="3000" dirty="0" err="1" smtClean="0"/>
              <a:t>Linde</a:t>
            </a:r>
            <a:r>
              <a:rPr lang="en-US" sz="3000" dirty="0" smtClean="0"/>
              <a:t> to the post which would be vacated by </a:t>
            </a:r>
            <a:r>
              <a:rPr lang="en-US" sz="3000" dirty="0" err="1" smtClean="0"/>
              <a:t>Krogstad</a:t>
            </a:r>
            <a:r>
              <a:rPr lang="en-US" sz="3000" dirty="0" smtClean="0"/>
              <a:t>. But </a:t>
            </a:r>
            <a:r>
              <a:rPr lang="en-US" sz="3000" dirty="0" err="1" smtClean="0"/>
              <a:t>Helmer</a:t>
            </a:r>
            <a:r>
              <a:rPr lang="en-US" sz="3000" dirty="0" smtClean="0"/>
              <a:t> has a second reason also to get rid of </a:t>
            </a:r>
            <a:r>
              <a:rPr lang="en-US" sz="3000" dirty="0" err="1" smtClean="0"/>
              <a:t>Krogstad</a:t>
            </a:r>
            <a:r>
              <a:rPr lang="en-US" sz="3000" dirty="0" smtClean="0"/>
              <a:t>. </a:t>
            </a:r>
            <a:r>
              <a:rPr lang="en-US" sz="3000" dirty="0" err="1" smtClean="0"/>
              <a:t>Krogstad</a:t>
            </a:r>
            <a:r>
              <a:rPr lang="en-US" sz="3000" dirty="0" smtClean="0"/>
              <a:t> always speaks to </a:t>
            </a:r>
            <a:r>
              <a:rPr lang="en-US" sz="3000" dirty="0" err="1" smtClean="0"/>
              <a:t>Helmer</a:t>
            </a:r>
            <a:r>
              <a:rPr lang="en-US" sz="3000" dirty="0" smtClean="0"/>
              <a:t> in a familiar manner, addressing him by his Christine name and behaving as if the friendship of their days of boyhood  still exists between them.</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4400" dirty="0" err="1" smtClean="0"/>
              <a:t>Helmer</a:t>
            </a:r>
            <a:r>
              <a:rPr lang="en-US" sz="4400" dirty="0" smtClean="0"/>
              <a:t> does not want that a man in a subordinate position, and especially a man who had been guilty of criminal act, should behave as if he were </a:t>
            </a:r>
            <a:r>
              <a:rPr lang="en-US" sz="4400" dirty="0" err="1" smtClean="0"/>
              <a:t>Helmer's</a:t>
            </a:r>
            <a:r>
              <a:rPr lang="en-US" sz="4400" dirty="0" smtClean="0"/>
              <a:t> equal.</a:t>
            </a:r>
          </a:p>
          <a:p>
            <a:pPr algn="l"/>
            <a:endParaRPr lang="en-US" sz="4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br>
              <a:rPr lang="en-US" b="1" i="1" dirty="0" smtClean="0"/>
            </a:br>
            <a:r>
              <a:rPr lang="en-US" b="1" i="1" u="sng" dirty="0" smtClean="0"/>
              <a:t>Themes, Motifs &amp; Symbols</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u="sng" dirty="0" smtClean="0"/>
              <a:t>Themes </a:t>
            </a:r>
            <a:endParaRPr lang="en-US" dirty="0" smtClean="0"/>
          </a:p>
          <a:p>
            <a:pPr algn="l"/>
            <a:r>
              <a:rPr lang="en-US" b="1" i="1" u="sng" dirty="0" smtClean="0"/>
              <a:t>The Sacrificial Role of Women </a:t>
            </a:r>
            <a:endParaRPr lang="en-US" dirty="0" smtClean="0"/>
          </a:p>
          <a:p>
            <a:pPr algn="l"/>
            <a:r>
              <a:rPr lang="en-US" i="1" dirty="0" smtClean="0"/>
              <a:t>In A Doll’s House, Ibsen paints a bleak picture of the sacrificial role held by women of all economic classes in his society. In general, the play’s female characters exemplify Nora’s assertion (spoken to </a:t>
            </a:r>
            <a:r>
              <a:rPr lang="en-US" i="1" dirty="0" err="1" smtClean="0"/>
              <a:t>Torvald</a:t>
            </a:r>
            <a:r>
              <a:rPr lang="en-US" i="1" dirty="0" smtClean="0"/>
              <a:t> in Act Three) that even though men refuse to sacrifice their integrity, “hundreds of thousands of women have.”</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ar-SA" dirty="0"/>
          </a:p>
        </p:txBody>
      </p:sp>
      <p:sp>
        <p:nvSpPr>
          <p:cNvPr id="3" name="عنصر نائب للمحتوى 2"/>
          <p:cNvSpPr>
            <a:spLocks noGrp="1"/>
          </p:cNvSpPr>
          <p:nvPr>
            <p:ph idx="1"/>
          </p:nvPr>
        </p:nvSpPr>
        <p:spPr/>
        <p:txBody>
          <a:bodyPr/>
          <a:lstStyle/>
          <a:p>
            <a:pPr algn="l"/>
            <a:r>
              <a:rPr lang="en-US" sz="2400" b="1" i="1" u="sng" dirty="0" smtClean="0"/>
              <a:t>The Unreliability of Appearances </a:t>
            </a:r>
            <a:endParaRPr lang="en-US" sz="2400" dirty="0" smtClean="0"/>
          </a:p>
          <a:p>
            <a:pPr algn="l"/>
            <a:r>
              <a:rPr lang="en-US" sz="2400" i="1" dirty="0" smtClean="0"/>
              <a:t>Over the course of A Doll’s House, appearances prove to be misleading veneers that mask the reality of the play’s characters and -situations</a:t>
            </a:r>
            <a:r>
              <a:rPr lang="en-US" sz="2400" i="1" dirty="0" smtClean="0"/>
              <a:t>.</a:t>
            </a:r>
          </a:p>
          <a:p>
            <a:pPr algn="l"/>
            <a:r>
              <a:rPr lang="en-US" sz="2400" b="1" i="1" u="sng" dirty="0" smtClean="0"/>
              <a:t>Symbols </a:t>
            </a:r>
            <a:endParaRPr lang="en-US" sz="2400" dirty="0" smtClean="0"/>
          </a:p>
          <a:p>
            <a:pPr algn="l"/>
            <a:r>
              <a:rPr lang="en-US" sz="2400" b="1" i="1" dirty="0" smtClean="0"/>
              <a:t>The Christmas Tree </a:t>
            </a:r>
            <a:endParaRPr lang="en-US" sz="2400" dirty="0" smtClean="0"/>
          </a:p>
          <a:p>
            <a:pPr algn="l"/>
            <a:r>
              <a:rPr lang="en-US" sz="2400" i="1" dirty="0" smtClean="0"/>
              <a:t>The Christmas tree, a festive object meant to serve a decorative purpose, symbolizes Nora’s position in her household as a plaything who is pleasing to look at and adds charm to the home. There are several parallels drawn between Nora and the Christmas tree in the play.</a:t>
            </a:r>
            <a:endParaRPr lang="ar-SA"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ar-SA" dirty="0"/>
          </a:p>
        </p:txBody>
      </p:sp>
      <p:sp>
        <p:nvSpPr>
          <p:cNvPr id="3" name="عنصر نائب للمحتوى 2"/>
          <p:cNvSpPr>
            <a:spLocks noGrp="1"/>
          </p:cNvSpPr>
          <p:nvPr>
            <p:ph idx="1"/>
          </p:nvPr>
        </p:nvSpPr>
        <p:spPr/>
        <p:txBody>
          <a:bodyPr/>
          <a:lstStyle/>
          <a:p>
            <a:pPr algn="l"/>
            <a:r>
              <a:rPr lang="en-US" b="1" i="1" u="sng" dirty="0" smtClean="0"/>
              <a:t>New Year’s Day </a:t>
            </a:r>
            <a:endParaRPr lang="en-US" dirty="0" smtClean="0"/>
          </a:p>
          <a:p>
            <a:pPr algn="l"/>
            <a:r>
              <a:rPr lang="en-US" i="1" dirty="0" smtClean="0"/>
              <a:t>The action of the play is set at Christmastime, and Nora and </a:t>
            </a:r>
            <a:r>
              <a:rPr lang="en-US" i="1" dirty="0" err="1" smtClean="0"/>
              <a:t>Torvald</a:t>
            </a:r>
            <a:r>
              <a:rPr lang="en-US" i="1" dirty="0" smtClean="0"/>
              <a:t> both look forward to New Year’s as the start of a new, happier phase in their lives. In the new year, </a:t>
            </a:r>
            <a:r>
              <a:rPr lang="en-US" i="1" dirty="0" err="1" smtClean="0"/>
              <a:t>Torvald</a:t>
            </a:r>
            <a:r>
              <a:rPr lang="en-US" i="1" dirty="0" smtClean="0"/>
              <a:t> will start his new job, and he anticipates with excitement the extra money and admiration the job will bring him. </a:t>
            </a:r>
            <a:endParaRPr lang="en-US"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ar-SA" dirty="0"/>
          </a:p>
        </p:txBody>
      </p:sp>
      <p:sp>
        <p:nvSpPr>
          <p:cNvPr id="3" name="عنصر نائب للمحتوى 2"/>
          <p:cNvSpPr>
            <a:spLocks noGrp="1"/>
          </p:cNvSpPr>
          <p:nvPr>
            <p:ph idx="1"/>
          </p:nvPr>
        </p:nvSpPr>
        <p:spPr/>
        <p:txBody>
          <a:bodyPr/>
          <a:lstStyle/>
          <a:p>
            <a:pPr algn="l"/>
            <a:r>
              <a:rPr lang="en-US" sz="3600" i="1" dirty="0" smtClean="0"/>
              <a:t>Nora also looks forward to </a:t>
            </a:r>
            <a:r>
              <a:rPr lang="en-US" sz="3600" i="1" dirty="0" err="1" smtClean="0"/>
              <a:t>Torvald’s</a:t>
            </a:r>
            <a:r>
              <a:rPr lang="en-US" sz="3600" i="1" dirty="0" smtClean="0"/>
              <a:t> new job, because she will finally be able to repay her secret debt to </a:t>
            </a:r>
            <a:r>
              <a:rPr lang="en-US" sz="3600" i="1" dirty="0" err="1" smtClean="0"/>
              <a:t>Krogstad</a:t>
            </a:r>
            <a:r>
              <a:rPr lang="en-US" sz="3600" i="1" dirty="0" smtClean="0"/>
              <a:t>. By the end of the play, however, the nature of the new start that New Year’s represents for </a:t>
            </a:r>
            <a:r>
              <a:rPr lang="en-US" sz="3600" i="1" dirty="0" err="1" smtClean="0"/>
              <a:t>Torvald</a:t>
            </a:r>
            <a:r>
              <a:rPr lang="en-US" sz="3600" i="1" dirty="0" smtClean="0"/>
              <a:t> and Nora has changed dramatically. </a:t>
            </a:r>
            <a:endParaRPr lang="en-US" sz="3600" dirty="0" smtClean="0"/>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162</TotalTime>
  <Words>1738</Words>
  <Application>Microsoft Office PowerPoint</Application>
  <PresentationFormat>A4 Paper (210x297 mm)‎</PresentationFormat>
  <Paragraphs>72</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Introductory lecture</vt:lpstr>
      <vt:lpstr>الشريحة 1</vt:lpstr>
      <vt:lpstr>FINAL REVISION</vt:lpstr>
      <vt:lpstr>FINAL REVISION- Modern Drama</vt:lpstr>
      <vt:lpstr>FINAL REVISION</vt:lpstr>
      <vt:lpstr>FINAL REVISION</vt:lpstr>
      <vt:lpstr>FINAL REVISION</vt:lpstr>
      <vt:lpstr>FINAL REVISION- Modern Dramatists</vt:lpstr>
      <vt:lpstr>FINAL REVISION- 2- George Bernard Shaw (1856-1950) </vt:lpstr>
      <vt:lpstr>FINAL REVISION  3- Oscar Wilde (1856-1900) </vt:lpstr>
      <vt:lpstr>FINAL REVISION-A DOLL’S HOUSE</vt:lpstr>
      <vt:lpstr>FINAL REVISION</vt:lpstr>
      <vt:lpstr>FINAL REVISION</vt:lpstr>
      <vt:lpstr>FINAL REVISION-The Title and Its Significance   </vt:lpstr>
      <vt:lpstr>FINAL REVISION- A Modern Tragedy </vt:lpstr>
      <vt:lpstr>FINAL REVISION-The Story   </vt:lpstr>
      <vt:lpstr>FINAL REVISION</vt:lpstr>
      <vt:lpstr>FINAL REVISION</vt:lpstr>
      <vt:lpstr>FINAL REVISION</vt:lpstr>
      <vt:lpstr>FINAL REVISION</vt:lpstr>
      <vt:lpstr>FINAL REVISION</vt:lpstr>
      <vt:lpstr>FINAL REVISION</vt:lpstr>
      <vt:lpstr>FINAL REVISION</vt:lpstr>
      <vt:lpstr>A Doll's House-  Themes, Motifs &amp; Symbols </vt:lpstr>
      <vt:lpstr>FINAL REVISION</vt:lpstr>
      <vt:lpstr>FINAL REVISION</vt:lpstr>
      <vt:lpstr>FINAL REVISION</vt:lpstr>
      <vt:lpstr>الشريحة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21</cp:revision>
  <dcterms:created xsi:type="dcterms:W3CDTF">2011-09-28T13:10:49Z</dcterms:created>
  <dcterms:modified xsi:type="dcterms:W3CDTF">2012-10-04T08:18:30Z</dcterms:modified>
</cp:coreProperties>
</file>