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323" r:id="rId8"/>
    <p:sldId id="340" r:id="rId9"/>
    <p:sldId id="322" r:id="rId10"/>
    <p:sldId id="341" r:id="rId11"/>
    <p:sldId id="325" r:id="rId12"/>
    <p:sldId id="342" r:id="rId13"/>
    <p:sldId id="343" r:id="rId14"/>
    <p:sldId id="345" r:id="rId15"/>
    <p:sldId id="344" r:id="rId16"/>
    <p:sldId id="346" r:id="rId17"/>
    <p:sldId id="347" r:id="rId18"/>
    <p:sldId id="349" r:id="rId19"/>
    <p:sldId id="350" r:id="rId20"/>
    <p:sldId id="288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323"/>
            <p14:sldId id="340"/>
            <p14:sldId id="322"/>
            <p14:sldId id="325"/>
            <p14:sldId id="326"/>
            <p14:sldId id="327"/>
            <p14:sldId id="328"/>
            <p14:sldId id="329"/>
            <p14:sldId id="341"/>
            <p14:sldId id="342"/>
            <p14:sldId id="343"/>
            <p14:sldId id="344"/>
            <p14:sldId id="345"/>
            <p14:sldId id="346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737" autoAdjust="0"/>
  </p:normalViewPr>
  <p:slideViewPr>
    <p:cSldViewPr>
      <p:cViewPr>
        <p:scale>
          <a:sx n="100" d="100"/>
          <a:sy n="100" d="100"/>
        </p:scale>
        <p:origin x="-426" y="12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dyourfate.com/babynames/rasi.asp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sser.org/essays/rebuke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jeankelley.com/proper-introductions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collegianur.com/2009/11/05/name-calling/" TargetMode="External"/><Relationship Id="rId2" Type="http://schemas.openxmlformats.org/officeDocument/2006/relationships/hyperlink" Target="http://thecollegianur.com/2009/11/05/name-calling/9802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11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In this Lecture, we will discuss the following: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124744"/>
            <a:ext cx="8208912" cy="36625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00FF"/>
                </a:solidFill>
              </a:rPr>
              <a:t>Language and </a:t>
            </a:r>
            <a:r>
              <a:rPr lang="en-US" sz="1600" b="1" dirty="0" smtClean="0">
                <a:solidFill>
                  <a:srgbClr val="0000FF"/>
                </a:solidFill>
              </a:rPr>
              <a:t>identity (chapter 9)</a:t>
            </a:r>
          </a:p>
          <a:p>
            <a:pPr lvl="1">
              <a:lnSpc>
                <a:spcPct val="150000"/>
              </a:lnSpc>
            </a:pPr>
            <a:r>
              <a:rPr lang="en-US" sz="1600" b="1" dirty="0"/>
              <a:t>9.1 </a:t>
            </a:r>
            <a:r>
              <a:rPr lang="en-US" sz="1600" b="1" dirty="0" smtClean="0"/>
              <a:t>Introduction</a:t>
            </a:r>
          </a:p>
          <a:p>
            <a:pPr lvl="1">
              <a:lnSpc>
                <a:spcPct val="150000"/>
              </a:lnSpc>
            </a:pPr>
            <a:r>
              <a:rPr lang="en-US" sz="1600" b="1" dirty="0"/>
              <a:t>9.2 What do we mean by linguistic identity</a:t>
            </a:r>
            <a:r>
              <a:rPr lang="en-US" sz="1600" b="1" dirty="0" smtClean="0"/>
              <a:t>?</a:t>
            </a:r>
          </a:p>
          <a:p>
            <a:pPr lvl="1"/>
            <a:r>
              <a:rPr lang="en-US" sz="1600" b="1" dirty="0"/>
              <a:t>9.3 Language and the construction of </a:t>
            </a:r>
            <a:r>
              <a:rPr lang="en-US" sz="1600" b="1" dirty="0" smtClean="0"/>
              <a:t>personal identities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/>
            </a:r>
            <a:br>
              <a:rPr lang="en-US" sz="1600" dirty="0" smtClean="0">
                <a:solidFill>
                  <a:srgbClr val="0000FF"/>
                </a:solidFill>
              </a:rPr>
            </a:br>
            <a:endParaRPr lang="en-US" sz="1600" b="1" dirty="0" smtClean="0"/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92088"/>
          </a:xfrm>
        </p:spPr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Language and identity (chapter 9)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323528" y="1412776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9.1 </a:t>
            </a:r>
            <a:r>
              <a:rPr lang="en-US" b="1" dirty="0" smtClean="0"/>
              <a:t>Introduction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This chapter deals with different issues: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a. How people use language to construct a social identity?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b. How social groups and communities use language as a means of identifying their members.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c. How language relates to national and political identities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54360"/>
          </a:xfrm>
        </p:spPr>
        <p:txBody>
          <a:bodyPr/>
          <a:lstStyle/>
          <a:p>
            <a:pPr algn="l" rtl="0"/>
            <a:r>
              <a:rPr lang="en-US" sz="2800" b="1" dirty="0" smtClean="0"/>
              <a:t>9.2 What do we mean by linguistic identity?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395536" y="1340768"/>
            <a:ext cx="8568952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   How you talk is an important way of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B050"/>
                </a:solidFill>
              </a:rPr>
              <a:t> displaying who you are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B050"/>
                </a:solidFill>
              </a:rPr>
              <a:t> indicating your social identity</a:t>
            </a:r>
          </a:p>
          <a:p>
            <a:endParaRPr lang="en-US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  </a:t>
            </a:r>
            <a:r>
              <a:rPr lang="en-US" sz="2000" b="1" dirty="0" smtClean="0">
                <a:solidFill>
                  <a:srgbClr val="0000FF"/>
                </a:solidFill>
              </a:rPr>
              <a:t>Identity</a:t>
            </a:r>
            <a:r>
              <a:rPr lang="en-US" sz="2000" dirty="0" smtClean="0"/>
              <a:t> is something which we are constantly building and negotiating through our interaction with others.</a:t>
            </a:r>
          </a:p>
          <a:p>
            <a:endParaRPr lang="en-US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  </a:t>
            </a:r>
            <a:r>
              <a:rPr lang="en-US" sz="2000" b="1" dirty="0" smtClean="0">
                <a:solidFill>
                  <a:srgbClr val="FF0000"/>
                </a:solidFill>
              </a:rPr>
              <a:t>Identity is multifaceted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00B0F0"/>
                </a:solidFill>
              </a:rPr>
              <a:t>having many aspects, abilities</a:t>
            </a:r>
            <a:r>
              <a:rPr lang="en-US" b="1" dirty="0" smtClean="0">
                <a:solidFill>
                  <a:srgbClr val="FF0000"/>
                </a:solidFill>
              </a:rPr>
              <a:t>).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smtClean="0"/>
              <a:t> </a:t>
            </a:r>
            <a:r>
              <a:rPr lang="en-US" sz="2000" dirty="0" smtClean="0"/>
              <a:t>-</a:t>
            </a:r>
            <a:r>
              <a:rPr lang="en-US" dirty="0" smtClean="0"/>
              <a:t>People </a:t>
            </a:r>
            <a:r>
              <a:rPr lang="en-US" dirty="0" smtClean="0"/>
              <a:t>shift into different identities at different times in different situations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-One </a:t>
            </a:r>
            <a:r>
              <a:rPr lang="en-US" dirty="0" smtClean="0"/>
              <a:t>of the ways we display this shift is through the </a:t>
            </a:r>
            <a:r>
              <a:rPr lang="en-US" dirty="0" smtClean="0">
                <a:solidFill>
                  <a:srgbClr val="0000FF"/>
                </a:solidFill>
              </a:rPr>
              <a:t>language</a:t>
            </a:r>
            <a:r>
              <a:rPr lang="en-US" dirty="0" smtClean="0"/>
              <a:t> we use.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/>
              <a:t>How can language indicate identity?</a:t>
            </a:r>
            <a:endParaRPr lang="en-US" sz="3200" b="1" dirty="0">
              <a:solidFill>
                <a:srgbClr val="9933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sz="1800" i="1" dirty="0" smtClean="0">
                <a:solidFill>
                  <a:srgbClr val="0000FF"/>
                </a:solidFill>
              </a:rPr>
              <a:t>where you grew up</a:t>
            </a:r>
            <a:r>
              <a:rPr lang="en-US" sz="1800" dirty="0" smtClean="0">
                <a:solidFill>
                  <a:srgbClr val="0070C0"/>
                </a:solidFill>
              </a:rPr>
              <a:t>,</a:t>
            </a:r>
            <a:r>
              <a:rPr lang="en-US" sz="1800" i="1" dirty="0" smtClean="0">
                <a:solidFill>
                  <a:srgbClr val="0070C0"/>
                </a:solidFill>
              </a:rPr>
              <a:t> </a:t>
            </a:r>
            <a:r>
              <a:rPr lang="en-US" sz="1800" i="1" dirty="0" smtClean="0">
                <a:solidFill>
                  <a:srgbClr val="0000FF"/>
                </a:solidFill>
              </a:rPr>
              <a:t>where you went to school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and  </a:t>
            </a:r>
            <a:r>
              <a:rPr lang="en-US" sz="1800" i="1" dirty="0" smtClean="0">
                <a:solidFill>
                  <a:srgbClr val="0000FF"/>
                </a:solidFill>
              </a:rPr>
              <a:t>how wealthy (or not) your family were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will to be displayed through the </a:t>
            </a:r>
            <a:r>
              <a:rPr lang="en-US" sz="1800" b="1" dirty="0" smtClean="0">
                <a:solidFill>
                  <a:srgbClr val="0070C0"/>
                </a:solidFill>
              </a:rPr>
              <a:t>variety of the language that you speak.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l" rtl="0"/>
            <a:endParaRPr lang="en-US" sz="1200" dirty="0" smtClean="0"/>
          </a:p>
          <a:p>
            <a:pPr algn="l" rtl="0"/>
            <a:r>
              <a:rPr lang="en-US" sz="2000" dirty="0" smtClean="0"/>
              <a:t>The most obvious difference in the way people speak is in their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 Accent (pronunciation).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Dialect (grammatical structure)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Social class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</a:rPr>
              <a:t>Education.</a:t>
            </a:r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 smtClean="0">
                <a:solidFill>
                  <a:srgbClr val="0000FF"/>
                </a:solidFill>
              </a:rPr>
              <a:t>The importance of Linguistic Identity</a:t>
            </a:r>
            <a:endParaRPr lang="ar-SA" sz="3200" b="1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4525963"/>
          </a:xfrm>
        </p:spPr>
        <p:txBody>
          <a:bodyPr/>
          <a:lstStyle/>
          <a:p>
            <a:pPr algn="l" rtl="0"/>
            <a:r>
              <a:rPr lang="en-US" sz="1800" b="1" dirty="0" smtClean="0">
                <a:solidFill>
                  <a:srgbClr val="FF0000"/>
                </a:solidFill>
              </a:rPr>
              <a:t>Speakers tend to use their </a:t>
            </a:r>
            <a:r>
              <a:rPr lang="en-US" sz="1800" b="1" dirty="0" smtClean="0">
                <a:solidFill>
                  <a:srgbClr val="0000FF"/>
                </a:solidFill>
              </a:rPr>
              <a:t>linguistic identity </a:t>
            </a:r>
            <a:r>
              <a:rPr lang="en-US" sz="1800" b="1" dirty="0" smtClean="0">
                <a:solidFill>
                  <a:srgbClr val="FF0000"/>
                </a:solidFill>
              </a:rPr>
              <a:t>for the different reasons:</a:t>
            </a:r>
          </a:p>
          <a:p>
            <a:pPr algn="l" rtl="0"/>
            <a:endParaRPr lang="en-US" sz="1100" b="1" dirty="0" smtClean="0">
              <a:solidFill>
                <a:srgbClr val="FF0000"/>
              </a:solidFill>
            </a:endParaRPr>
          </a:p>
          <a:p>
            <a:pPr lvl="1" algn="l" rtl="0"/>
            <a:r>
              <a:rPr lang="en-US" sz="1800" b="1" dirty="0" smtClean="0">
                <a:solidFill>
                  <a:srgbClr val="0000FF"/>
                </a:solidFill>
              </a:rPr>
              <a:t>1-</a:t>
            </a:r>
            <a:r>
              <a:rPr lang="en-US" sz="1800" dirty="0" smtClean="0"/>
              <a:t> to disguise their membership of a particular social or regional group.</a:t>
            </a:r>
          </a:p>
          <a:p>
            <a:pPr lvl="1" algn="l" rtl="0"/>
            <a:endParaRPr lang="en-US" sz="1000" dirty="0" smtClean="0"/>
          </a:p>
          <a:p>
            <a:pPr lvl="1" algn="l" rtl="0"/>
            <a:r>
              <a:rPr lang="en-US" sz="1800" b="1" dirty="0" smtClean="0">
                <a:solidFill>
                  <a:srgbClr val="0000FF"/>
                </a:solidFill>
              </a:rPr>
              <a:t>2-</a:t>
            </a:r>
            <a:r>
              <a:rPr lang="en-US" sz="1800" dirty="0" smtClean="0"/>
              <a:t> to distance themselves from a particular social or regional group.</a:t>
            </a:r>
          </a:p>
          <a:p>
            <a:pPr lvl="1" algn="l" rtl="0"/>
            <a:endParaRPr lang="en-US" sz="900" dirty="0" smtClean="0"/>
          </a:p>
          <a:p>
            <a:pPr lvl="1" algn="l" rtl="0"/>
            <a:r>
              <a:rPr lang="en-US" sz="1800" b="1" dirty="0" smtClean="0">
                <a:solidFill>
                  <a:srgbClr val="0000FF"/>
                </a:solidFill>
              </a:rPr>
              <a:t>3-</a:t>
            </a:r>
            <a:r>
              <a:rPr lang="en-US" sz="1800" dirty="0" smtClean="0"/>
              <a:t> to move closer to another group they want to belong to.</a:t>
            </a:r>
            <a:endParaRPr lang="ar-SA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FF0000"/>
                </a:solidFill>
              </a:rPr>
              <a:t>9.3 Language and the construction of personal identities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1196752"/>
            <a:ext cx="882047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 this section we will discuss two main points:</a:t>
            </a:r>
          </a:p>
          <a:p>
            <a:endParaRPr lang="en-US" dirty="0" smtClean="0"/>
          </a:p>
          <a:p>
            <a:r>
              <a:rPr lang="en-US" sz="1600" b="1" dirty="0" smtClean="0">
                <a:solidFill>
                  <a:srgbClr val="7030A0"/>
                </a:solidFill>
              </a:rPr>
              <a:t>1- How personal identities are socially constructed through the use of names?</a:t>
            </a:r>
          </a:p>
          <a:p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7030A0"/>
                </a:solidFill>
              </a:rPr>
              <a:t>2- Systems of address, </a:t>
            </a:r>
            <a:r>
              <a:rPr lang="en-US" sz="1600" b="1" dirty="0" err="1" smtClean="0">
                <a:solidFill>
                  <a:srgbClr val="7030A0"/>
                </a:solidFill>
              </a:rPr>
              <a:t>i.e</a:t>
            </a:r>
            <a:r>
              <a:rPr lang="en-US" sz="1600" b="1" dirty="0" smtClean="0">
                <a:solidFill>
                  <a:srgbClr val="7030A0"/>
                </a:solidFill>
              </a:rPr>
              <a:t> how we refer to someone when you are talking to them.</a:t>
            </a:r>
            <a:endParaRPr lang="ar-SA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68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504056"/>
          </a:xfrm>
        </p:spPr>
        <p:txBody>
          <a:bodyPr/>
          <a:lstStyle/>
          <a:p>
            <a:pPr algn="l" rtl="0"/>
            <a:r>
              <a:rPr lang="en-US" sz="2400" dirty="0" smtClean="0">
                <a:solidFill>
                  <a:schemeClr val="tx1"/>
                </a:solidFill>
              </a:rPr>
              <a:t>9.3.1 </a:t>
            </a:r>
            <a:r>
              <a:rPr lang="en-US" sz="2400" b="1" dirty="0" smtClean="0">
                <a:solidFill>
                  <a:srgbClr val="FF0000"/>
                </a:solidFill>
              </a:rPr>
              <a:t>Names and naming practices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23528" y="836712"/>
            <a:ext cx="8568952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00FF"/>
                </a:solidFill>
              </a:rPr>
              <a:t> Using names is one of the most obvious linguistic ways of establishing people’s identity.</a:t>
            </a:r>
          </a:p>
          <a:p>
            <a:endParaRPr lang="en-US" sz="1200" dirty="0" smtClean="0">
              <a:solidFill>
                <a:srgbClr val="0000FF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0000FF"/>
                </a:solidFill>
              </a:rPr>
              <a:t> Names distinguish us from other members of a group.</a:t>
            </a:r>
          </a:p>
          <a:p>
            <a:endParaRPr lang="en-US" sz="1200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rgbClr val="0000FF"/>
                </a:solidFill>
              </a:rPr>
              <a:t> Names can sometimes carry important meanings for individual identity.</a:t>
            </a:r>
          </a:p>
          <a:p>
            <a:pPr lvl="1"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This is expressed in the writings of </a:t>
            </a:r>
            <a:r>
              <a:rPr lang="en-US" sz="1600" dirty="0" err="1" smtClean="0">
                <a:solidFill>
                  <a:srgbClr val="FF0000"/>
                </a:solidFill>
              </a:rPr>
              <a:t>Simmonds</a:t>
            </a:r>
            <a:r>
              <a:rPr lang="en-US" sz="1600" dirty="0" smtClean="0">
                <a:solidFill>
                  <a:srgbClr val="FF0000"/>
                </a:solidFill>
              </a:rPr>
              <a:t>, a Zambian writer, 1998:</a:t>
            </a:r>
          </a:p>
          <a:p>
            <a:pPr lvl="1">
              <a:lnSpc>
                <a:spcPct val="150000"/>
              </a:lnSpc>
            </a:pPr>
            <a:r>
              <a:rPr lang="en-US" sz="1400" dirty="0" smtClean="0">
                <a:solidFill>
                  <a:srgbClr val="00B050"/>
                </a:solidFill>
              </a:rPr>
              <a:t>“My names locate me in time and space. It gives me a sense of my own history that I not only share specifically with a generation of people in Africa but also with all Africans”</a:t>
            </a:r>
            <a:endParaRPr lang="ar-SA" sz="1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9.3.1 </a:t>
            </a:r>
            <a:r>
              <a:rPr lang="en-US" sz="2400" dirty="0" smtClean="0">
                <a:solidFill>
                  <a:srgbClr val="0000FF"/>
                </a:solidFill>
              </a:rPr>
              <a:t>Names and naming practices</a:t>
            </a:r>
            <a:endParaRPr lang="ar-SA" sz="2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1196752"/>
            <a:ext cx="792088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E.g.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In the Hindu religion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, a child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was given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two names. The first name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was believed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to give the child strength. The second name which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was used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to address the child by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was believed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to protect the child and give them as much good fortune as possible.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  <p:pic>
        <p:nvPicPr>
          <p:cNvPr id="1026" name="Picture 2" descr="C:\Documents and Settings\malhlilal\Desktop\rash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924944"/>
            <a:ext cx="3619500" cy="1905000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755576" y="4797152"/>
            <a:ext cx="660648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solidFill>
                  <a:srgbClr val="0000FF"/>
                </a:solidFill>
              </a:rPr>
              <a:t>Image source:</a:t>
            </a:r>
          </a:p>
          <a:p>
            <a:r>
              <a:rPr lang="en-US" sz="1400" dirty="0" smtClean="0">
                <a:solidFill>
                  <a:srgbClr val="0000FF"/>
                </a:solidFill>
                <a:hlinkClick r:id="rId3"/>
              </a:rPr>
              <a:t>http://www.findyourfate.com/babynames/rasi.asp</a:t>
            </a:r>
            <a:endParaRPr lang="en-US" sz="1400" dirty="0" smtClean="0">
              <a:solidFill>
                <a:srgbClr val="0000FF"/>
              </a:solidFill>
            </a:endParaRPr>
          </a:p>
          <a:p>
            <a:endParaRPr lang="en-US" sz="1400" dirty="0" smtClean="0">
              <a:solidFill>
                <a:srgbClr val="0000FF"/>
              </a:solidFill>
            </a:endParaRPr>
          </a:p>
          <a:p>
            <a:endParaRPr lang="ar-SA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9.3.1 </a:t>
            </a:r>
            <a:r>
              <a:rPr lang="en-US" sz="2400" b="1" dirty="0" smtClean="0">
                <a:solidFill>
                  <a:srgbClr val="FF0000"/>
                </a:solidFill>
              </a:rPr>
              <a:t>Names and naming practices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1324799"/>
            <a:ext cx="792088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Names can indicate acceptance in a particular culture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sz="1200" dirty="0" smtClean="0"/>
              <a:t>The giving of a name can indicate the acceptance of an individual  into a particular culture or religion, establishing individual identity.</a:t>
            </a:r>
            <a:br>
              <a:rPr lang="en-US" sz="1200" dirty="0" smtClean="0"/>
            </a:br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400" b="1" dirty="0" smtClean="0">
                <a:solidFill>
                  <a:srgbClr val="00B050"/>
                </a:solidFill>
              </a:rPr>
              <a:t>bar/bat mitzvah </a:t>
            </a:r>
            <a:r>
              <a:rPr lang="en-US" sz="1400" b="1" dirty="0" smtClean="0">
                <a:solidFill>
                  <a:srgbClr val="FF0000"/>
                </a:solidFill>
              </a:rPr>
              <a:t>(</a:t>
            </a:r>
            <a:r>
              <a:rPr lang="en-US" sz="1400" b="1" dirty="0" smtClean="0">
                <a:solidFill>
                  <a:srgbClr val="00B050"/>
                </a:solidFill>
              </a:rPr>
              <a:t>in the Jewish religion</a:t>
            </a:r>
            <a:r>
              <a:rPr lang="en-US" sz="1400" b="1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sz="1200" dirty="0" smtClean="0"/>
              <a:t>This means becoming a member of the Jewish community </a:t>
            </a:r>
          </a:p>
          <a:p>
            <a:pPr marL="342900" indent="-342900">
              <a:lnSpc>
                <a:spcPct val="150000"/>
              </a:lnSpc>
            </a:pPr>
            <a:r>
              <a:rPr lang="en-US" sz="1200" dirty="0" smtClean="0"/>
              <a:t>with all the responsibilities that come with it.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 smtClean="0"/>
          </a:p>
          <a:p>
            <a:r>
              <a:rPr lang="en-US" dirty="0" smtClean="0"/>
              <a:t>2. </a:t>
            </a:r>
            <a:r>
              <a:rPr lang="en-US" sz="1600" dirty="0" smtClean="0">
                <a:solidFill>
                  <a:srgbClr val="00B050"/>
                </a:solidFill>
              </a:rPr>
              <a:t>The giving of a saint’s name at confirmation 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in the Roman Catholic faith</a:t>
            </a:r>
            <a:endParaRPr lang="en-US" sz="1600" b="1" dirty="0" smtClean="0">
              <a:solidFill>
                <a:srgbClr val="00B050"/>
              </a:solidFill>
            </a:endParaRPr>
          </a:p>
          <a:p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  <p:pic>
        <p:nvPicPr>
          <p:cNvPr id="30722" name="Picture 2" descr="C:\Documents and Settings\malhlilal\Desktop\bar_mitzvah.jpg"/>
          <p:cNvPicPr>
            <a:picLocks noChangeAspect="1" noChangeArrowheads="1"/>
          </p:cNvPicPr>
          <p:nvPr/>
        </p:nvPicPr>
        <p:blipFill>
          <a:blip r:embed="rId2" cstate="print"/>
          <a:srcRect l="8819" t="6384" r="2520" b="2554"/>
          <a:stretch>
            <a:fillRect/>
          </a:stretch>
        </p:blipFill>
        <p:spPr bwMode="auto">
          <a:xfrm>
            <a:off x="5364088" y="2276872"/>
            <a:ext cx="2533495" cy="2004995"/>
          </a:xfrm>
          <a:prstGeom prst="rect">
            <a:avLst/>
          </a:prstGeom>
          <a:noFill/>
        </p:spPr>
      </p:pic>
      <p:sp>
        <p:nvSpPr>
          <p:cNvPr id="7" name="مستطيل 6"/>
          <p:cNvSpPr/>
          <p:nvPr/>
        </p:nvSpPr>
        <p:spPr>
          <a:xfrm>
            <a:off x="4139952" y="5157192"/>
            <a:ext cx="39626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Image source:</a:t>
            </a:r>
          </a:p>
          <a:p>
            <a:r>
              <a:rPr lang="en-US" sz="1600" dirty="0" smtClean="0">
                <a:hlinkClick r:id="rId3"/>
              </a:rPr>
              <a:t>http://www.kesser.org/essays/rebuke.html</a:t>
            </a:r>
            <a:endParaRPr lang="en-US" sz="16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395536" y="332656"/>
            <a:ext cx="82912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9.3.1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Names and naming practices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288032"/>
          </a:xfrm>
        </p:spPr>
        <p:txBody>
          <a:bodyPr/>
          <a:lstStyle/>
          <a:p>
            <a:pPr algn="l" rtl="0"/>
            <a:r>
              <a:rPr lang="en-US" sz="2000" b="1" dirty="0" smtClean="0">
                <a:solidFill>
                  <a:srgbClr val="0000FF"/>
                </a:solidFill>
              </a:rPr>
              <a:t>The way the names are used is very significant.</a:t>
            </a:r>
            <a:br>
              <a:rPr lang="en-US" sz="2000" b="1" dirty="0" smtClean="0">
                <a:solidFill>
                  <a:srgbClr val="0000FF"/>
                </a:solidFill>
              </a:rPr>
            </a:br>
            <a:endParaRPr lang="ar-SA" sz="2000" b="1" dirty="0">
              <a:solidFill>
                <a:srgbClr val="0000FF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95536" y="1268760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The way names are used in interaction is central to the process of constructing individual identities within a group.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</a:t>
            </a:r>
            <a:r>
              <a:rPr lang="en-US" sz="1600" dirty="0" smtClean="0"/>
              <a:t>. </a:t>
            </a:r>
            <a:r>
              <a:rPr lang="en-US" sz="1400" b="1" dirty="0" smtClean="0"/>
              <a:t>Introducing people to each other: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	a. Sally, this is Fadi.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	b. Sally, this is Dr. Fadi.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B0F0"/>
                </a:solidFill>
              </a:rPr>
              <a:t>- In (</a:t>
            </a:r>
            <a:r>
              <a:rPr lang="en-US" sz="1600" b="1" dirty="0" smtClean="0">
                <a:solidFill>
                  <a:srgbClr val="FF0000"/>
                </a:solidFill>
              </a:rPr>
              <a:t>a</a:t>
            </a:r>
            <a:r>
              <a:rPr lang="en-US" sz="1600" b="1" dirty="0" smtClean="0">
                <a:solidFill>
                  <a:srgbClr val="00B0F0"/>
                </a:solidFill>
              </a:rPr>
              <a:t>) Sally and Fadi are of the same status or belonging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B0F0"/>
                </a:solidFill>
              </a:rPr>
              <a:t>to the same group.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1600" dirty="0" smtClean="0">
                <a:solidFill>
                  <a:srgbClr val="0000FF"/>
                </a:solidFill>
              </a:rPr>
              <a:t>In (</a:t>
            </a:r>
            <a:r>
              <a:rPr lang="en-US" sz="1600" dirty="0" smtClean="0">
                <a:solidFill>
                  <a:srgbClr val="FF0000"/>
                </a:solidFill>
              </a:rPr>
              <a:t>b</a:t>
            </a:r>
            <a:r>
              <a:rPr lang="en-US" sz="1600" dirty="0" smtClean="0">
                <a:solidFill>
                  <a:srgbClr val="0000FF"/>
                </a:solidFill>
              </a:rPr>
              <a:t>) Sally and Ahmad are of a different status of belonging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 to different groups</a:t>
            </a:r>
            <a:r>
              <a:rPr lang="en-US" dirty="0" smtClean="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ar-SA" dirty="0"/>
          </a:p>
        </p:txBody>
      </p:sp>
      <p:pic>
        <p:nvPicPr>
          <p:cNvPr id="6" name="il_fi" descr="http://jeankelley.com/wp-content/uploads/2010/04/Introduction.jpg"/>
          <p:cNvPicPr/>
          <p:nvPr/>
        </p:nvPicPr>
        <p:blipFill>
          <a:blip r:embed="rId2" cstate="print"/>
          <a:srcRect l="12992" t="-889" r="12402" b="2666"/>
          <a:stretch>
            <a:fillRect/>
          </a:stretch>
        </p:blipFill>
        <p:spPr bwMode="auto">
          <a:xfrm>
            <a:off x="6300192" y="1844824"/>
            <a:ext cx="2699792" cy="240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4499992" y="4797152"/>
            <a:ext cx="4450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Image source:</a:t>
            </a:r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hlinkClick r:id="rId3"/>
              </a:rPr>
              <a:t>http://jeankelley.com/proper-introductions/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395536" y="332656"/>
            <a:ext cx="82912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9.3.1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Names and naming practices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288032"/>
          </a:xfrm>
        </p:spPr>
        <p:txBody>
          <a:bodyPr/>
          <a:lstStyle/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Names can cause problems.</a:t>
            </a:r>
            <a:endParaRPr lang="ar-SA" sz="2000" dirty="0">
              <a:solidFill>
                <a:srgbClr val="0000FF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95536" y="1268760"/>
            <a:ext cx="835292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Names can cause problems, particularly if they don’t fit in with the conventions</a:t>
            </a:r>
          </a:p>
          <a:p>
            <a:r>
              <a:rPr lang="en-US" dirty="0" smtClean="0"/>
              <a:t>of a community. </a:t>
            </a:r>
          </a:p>
          <a:p>
            <a:endParaRPr lang="en-US" sz="1100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</a:t>
            </a:r>
            <a:r>
              <a:rPr lang="en-US" sz="1600" dirty="0" smtClean="0"/>
              <a:t>. </a:t>
            </a:r>
            <a:r>
              <a:rPr lang="en-US" sz="1400" dirty="0" smtClean="0"/>
              <a:t>Children’s playground practice of ‘calling someone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names’ is a powerful resource for a dominant group to enforce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their dominance and marginalize others.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3131840" y="3717032"/>
            <a:ext cx="5266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B050"/>
                </a:solidFill>
              </a:rPr>
              <a:t>Calling names</a:t>
            </a:r>
          </a:p>
          <a:p>
            <a:r>
              <a:rPr lang="en-US" sz="1400" b="1" dirty="0" smtClean="0">
                <a:solidFill>
                  <a:srgbClr val="0000FF"/>
                </a:solidFill>
              </a:rPr>
              <a:t>Image source:</a:t>
            </a:r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hlinkClick r:id="rId2"/>
              </a:rPr>
              <a:t>http://thecollegianur.com/2009/11/05/name-calling/9802/</a:t>
            </a:r>
            <a:endParaRPr lang="en-US" sz="1600" dirty="0" smtClean="0"/>
          </a:p>
        </p:txBody>
      </p:sp>
      <p:pic>
        <p:nvPicPr>
          <p:cNvPr id="8" name="صورة 7" descr="Sally Sexpert advice">
            <a:hlinkClick r:id="rId3"/>
          </p:cNvPr>
          <p:cNvPicPr/>
          <p:nvPr/>
        </p:nvPicPr>
        <p:blipFill>
          <a:blip r:embed="rId4" cstate="print"/>
          <a:srcRect l="7445" t="1027" r="8017" b="5135"/>
          <a:stretch>
            <a:fillRect/>
          </a:stretch>
        </p:blipFill>
        <p:spPr bwMode="auto">
          <a:xfrm>
            <a:off x="6444208" y="1988840"/>
            <a:ext cx="2376264" cy="210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179512" y="116632"/>
            <a:ext cx="82912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rtl="1"/>
            <a:r>
              <a:rPr lang="en-US" sz="2000" b="1" dirty="0" smtClean="0">
                <a:solidFill>
                  <a:srgbClr val="FF0000"/>
                </a:solidFill>
              </a:rPr>
              <a:t>9.3.2</a:t>
            </a:r>
            <a:r>
              <a:rPr lang="en-US" sz="2000" b="1" dirty="0" smtClean="0">
                <a:solidFill>
                  <a:srgbClr val="0000FF"/>
                </a:solidFill>
              </a:rPr>
              <a:t> Systems of address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288032"/>
          </a:xfrm>
        </p:spPr>
        <p:txBody>
          <a:bodyPr/>
          <a:lstStyle/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How a name is used  and its effect on identity.</a:t>
            </a:r>
            <a:endParaRPr lang="ar-SA" sz="2000" dirty="0">
              <a:solidFill>
                <a:srgbClr val="0000FF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95536" y="1268760"/>
            <a:ext cx="856895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/>
              <a:t>The way that people use your name in a certain context helps to establish your identity within that context.</a:t>
            </a:r>
          </a:p>
          <a:p>
            <a:endParaRPr lang="en-US" sz="1600" b="1" dirty="0" smtClean="0">
              <a:solidFill>
                <a:srgbClr val="0000FF"/>
              </a:solidFill>
            </a:endParaRPr>
          </a:p>
          <a:p>
            <a:r>
              <a:rPr lang="en-US" sz="1600" b="1" dirty="0" smtClean="0">
                <a:solidFill>
                  <a:srgbClr val="0000FF"/>
                </a:solidFill>
              </a:rPr>
              <a:t>E.g</a:t>
            </a:r>
            <a:r>
              <a:rPr lang="en-US" sz="16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0B050"/>
                </a:solidFill>
              </a:rPr>
              <a:t>The way that other speakers refer to you can depend on </a:t>
            </a:r>
          </a:p>
          <a:p>
            <a:pPr lvl="1">
              <a:lnSpc>
                <a:spcPct val="150000"/>
              </a:lnSpc>
            </a:pPr>
            <a:r>
              <a:rPr lang="en-US" sz="1400" b="1" dirty="0" smtClean="0">
                <a:solidFill>
                  <a:srgbClr val="0000FF"/>
                </a:solidFill>
              </a:rPr>
              <a:t>a. </a:t>
            </a:r>
            <a:r>
              <a:rPr lang="en-US" sz="1400" dirty="0" smtClean="0"/>
              <a:t>the degree of formality.</a:t>
            </a:r>
          </a:p>
          <a:p>
            <a:pPr lvl="1">
              <a:lnSpc>
                <a:spcPct val="150000"/>
              </a:lnSpc>
            </a:pPr>
            <a:r>
              <a:rPr lang="en-US" sz="1400" b="1" dirty="0" smtClean="0">
                <a:solidFill>
                  <a:srgbClr val="0000FF"/>
                </a:solidFill>
              </a:rPr>
              <a:t>b. </a:t>
            </a:r>
            <a:r>
              <a:rPr lang="en-US" sz="1400" dirty="0" smtClean="0"/>
              <a:t>the degree of intimacy </a:t>
            </a:r>
          </a:p>
          <a:p>
            <a:pPr lvl="1">
              <a:lnSpc>
                <a:spcPct val="150000"/>
              </a:lnSpc>
            </a:pPr>
            <a:r>
              <a:rPr lang="en-US" sz="1400" b="1" dirty="0" smtClean="0">
                <a:solidFill>
                  <a:srgbClr val="0000FF"/>
                </a:solidFill>
              </a:rPr>
              <a:t>c. </a:t>
            </a:r>
            <a:r>
              <a:rPr lang="en-US" sz="1400" dirty="0" smtClean="0"/>
              <a:t>your relative status of all the participants involved in the interaction.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179512" y="116632"/>
            <a:ext cx="82912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rtl="1"/>
            <a:r>
              <a:rPr lang="en-US" sz="2000" b="1" dirty="0" smtClean="0">
                <a:solidFill>
                  <a:srgbClr val="FF0000"/>
                </a:solidFill>
              </a:rPr>
              <a:t>9.3.2</a:t>
            </a:r>
            <a:r>
              <a:rPr lang="en-US" sz="2000" b="1" dirty="0" smtClean="0">
                <a:solidFill>
                  <a:srgbClr val="0000FF"/>
                </a:solidFill>
              </a:rPr>
              <a:t> Systems of address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288032"/>
          </a:xfrm>
        </p:spPr>
        <p:txBody>
          <a:bodyPr/>
          <a:lstStyle/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Systems of address are culturally determined.</a:t>
            </a:r>
            <a:endParaRPr lang="ar-SA" sz="2000" dirty="0">
              <a:solidFill>
                <a:srgbClr val="0000FF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95536" y="1268760"/>
            <a:ext cx="8352928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In Britain, If you are addressing a judge, you use </a:t>
            </a:r>
            <a:r>
              <a:rPr lang="en-US" sz="1600" dirty="0" smtClean="0"/>
              <a:t>one the </a:t>
            </a:r>
            <a:r>
              <a:rPr lang="en-US" sz="1600" dirty="0" smtClean="0"/>
              <a:t>following address:</a:t>
            </a:r>
          </a:p>
          <a:p>
            <a:endParaRPr lang="en-US" sz="1100" dirty="0" smtClean="0"/>
          </a:p>
          <a:p>
            <a:pP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B050"/>
                </a:solidFill>
              </a:rPr>
              <a:t> your </a:t>
            </a:r>
            <a:r>
              <a:rPr lang="en-US" sz="1600" dirty="0" err="1" smtClean="0">
                <a:solidFill>
                  <a:srgbClr val="00B050"/>
                </a:solidFill>
              </a:rPr>
              <a:t>honour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</a:rPr>
              <a:t>m’lord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1600" dirty="0" err="1" smtClean="0">
                <a:solidFill>
                  <a:srgbClr val="00B050"/>
                </a:solidFill>
              </a:rPr>
              <a:t>m’lady</a:t>
            </a:r>
            <a:endParaRPr lang="en-US" sz="1600" dirty="0" smtClean="0">
              <a:solidFill>
                <a:srgbClr val="00B050"/>
              </a:solidFill>
            </a:endParaRPr>
          </a:p>
          <a:p>
            <a:endParaRPr lang="en-US" sz="1600" i="1" dirty="0" smtClean="0"/>
          </a:p>
          <a:p>
            <a:r>
              <a:rPr lang="en-US" sz="1600" dirty="0" smtClean="0">
                <a:solidFill>
                  <a:srgbClr val="0070C0"/>
                </a:solidFill>
              </a:rPr>
              <a:t>To disregard the rules can lead to some form of disapproval or can  be interpreted as an insult.</a:t>
            </a:r>
            <a:endParaRPr lang="en-US" sz="16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179512" y="116632"/>
            <a:ext cx="82912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rtl="1"/>
            <a:r>
              <a:rPr lang="en-US" sz="2000" b="1" dirty="0" smtClean="0">
                <a:solidFill>
                  <a:srgbClr val="FF0000"/>
                </a:solidFill>
              </a:rPr>
              <a:t>9.3.2</a:t>
            </a:r>
            <a:r>
              <a:rPr lang="en-US" sz="2000" b="1" dirty="0" smtClean="0">
                <a:solidFill>
                  <a:srgbClr val="0000FF"/>
                </a:solidFill>
              </a:rPr>
              <a:t> Systems of address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288032"/>
          </a:xfrm>
        </p:spPr>
        <p:txBody>
          <a:bodyPr/>
          <a:lstStyle/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Implications of address terms</a:t>
            </a:r>
            <a:endParaRPr lang="ar-SA" sz="2000" dirty="0">
              <a:solidFill>
                <a:srgbClr val="0000FF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95536" y="1052736"/>
            <a:ext cx="835292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The way </a:t>
            </a:r>
            <a:r>
              <a:rPr lang="en-US" sz="1600" b="1" i="1" dirty="0" smtClean="0"/>
              <a:t>address terms </a:t>
            </a:r>
            <a:r>
              <a:rPr lang="en-US" sz="1600" dirty="0" smtClean="0"/>
              <a:t>are used can have important implications on the participants. </a:t>
            </a:r>
          </a:p>
          <a:p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B050"/>
                </a:solidFill>
              </a:rPr>
              <a:t>Ervin-Tripp 1980 describes a famous insult based on the choice of </a:t>
            </a:r>
            <a:r>
              <a:rPr lang="en-US" sz="1600" b="1" i="1" dirty="0" smtClean="0">
                <a:solidFill>
                  <a:srgbClr val="00B050"/>
                </a:solidFill>
              </a:rPr>
              <a:t>address terms </a:t>
            </a:r>
            <a:r>
              <a:rPr lang="en-US" sz="1600" dirty="0" smtClean="0">
                <a:solidFill>
                  <a:srgbClr val="00B050"/>
                </a:solidFill>
              </a:rPr>
              <a:t>by a white American policeman in addressing a black American doctor:</a:t>
            </a:r>
          </a:p>
          <a:p>
            <a:endParaRPr lang="en-US" sz="1050" dirty="0" smtClean="0"/>
          </a:p>
          <a:p>
            <a:pPr lvl="2"/>
            <a:r>
              <a:rPr lang="en-US" sz="1600" dirty="0" smtClean="0"/>
              <a:t>‘</a:t>
            </a:r>
            <a:r>
              <a:rPr lang="en-US" sz="1400" dirty="0" smtClean="0">
                <a:solidFill>
                  <a:srgbClr val="0070C0"/>
                </a:solidFill>
              </a:rPr>
              <a:t>What’s your name, boy?’</a:t>
            </a:r>
          </a:p>
          <a:p>
            <a:pPr lvl="2"/>
            <a:r>
              <a:rPr lang="fr-FR" sz="1400" dirty="0" smtClean="0">
                <a:solidFill>
                  <a:srgbClr val="0070C0"/>
                </a:solidFill>
              </a:rPr>
              <a:t>‘Dr </a:t>
            </a:r>
            <a:r>
              <a:rPr lang="fr-FR" sz="1400" dirty="0" err="1" smtClean="0">
                <a:solidFill>
                  <a:srgbClr val="0070C0"/>
                </a:solidFill>
              </a:rPr>
              <a:t>Poussaint</a:t>
            </a:r>
            <a:r>
              <a:rPr lang="fr-FR" sz="1400" dirty="0" smtClean="0">
                <a:solidFill>
                  <a:srgbClr val="0070C0"/>
                </a:solidFill>
              </a:rPr>
              <a:t>. </a:t>
            </a:r>
            <a:r>
              <a:rPr lang="fr-FR" sz="1400" dirty="0" err="1" smtClean="0">
                <a:solidFill>
                  <a:srgbClr val="0070C0"/>
                </a:solidFill>
              </a:rPr>
              <a:t>I’m</a:t>
            </a:r>
            <a:r>
              <a:rPr lang="fr-FR" sz="1400" dirty="0" smtClean="0">
                <a:solidFill>
                  <a:srgbClr val="0070C0"/>
                </a:solidFill>
              </a:rPr>
              <a:t> a </a:t>
            </a:r>
            <a:r>
              <a:rPr lang="fr-FR" sz="1400" dirty="0" err="1" smtClean="0">
                <a:solidFill>
                  <a:srgbClr val="0070C0"/>
                </a:solidFill>
              </a:rPr>
              <a:t>physician</a:t>
            </a:r>
            <a:r>
              <a:rPr lang="fr-FR" sz="1400" dirty="0" smtClean="0">
                <a:solidFill>
                  <a:srgbClr val="0070C0"/>
                </a:solidFill>
              </a:rPr>
              <a:t>.’</a:t>
            </a:r>
          </a:p>
          <a:p>
            <a:pPr lvl="2"/>
            <a:r>
              <a:rPr lang="en-US" sz="1400" dirty="0" smtClean="0">
                <a:solidFill>
                  <a:srgbClr val="0070C0"/>
                </a:solidFill>
              </a:rPr>
              <a:t>‘What’s your first name, boy?’</a:t>
            </a:r>
          </a:p>
          <a:p>
            <a:pPr lvl="2"/>
            <a:r>
              <a:rPr lang="en-US" sz="1400" dirty="0" smtClean="0">
                <a:solidFill>
                  <a:srgbClr val="0070C0"/>
                </a:solidFill>
              </a:rPr>
              <a:t>‘Alvin.</a:t>
            </a:r>
            <a:r>
              <a:rPr lang="en-US" sz="1600" dirty="0" smtClean="0"/>
              <a:t>’ 			</a:t>
            </a:r>
            <a:r>
              <a:rPr lang="en-US" sz="1200" b="1" dirty="0" smtClean="0">
                <a:solidFill>
                  <a:srgbClr val="0070C0"/>
                </a:solidFill>
              </a:rPr>
              <a:t>Ervin-Tripp (1980: 22)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- Using the address term </a:t>
            </a:r>
            <a:r>
              <a:rPr lang="en-US" sz="1400" b="1" dirty="0" smtClean="0">
                <a:solidFill>
                  <a:srgbClr val="0000FF"/>
                </a:solidFill>
              </a:rPr>
              <a:t>‘boy’ </a:t>
            </a:r>
            <a:r>
              <a:rPr lang="en-US" sz="1400" dirty="0" smtClean="0"/>
              <a:t>shows that the policeman is deliberately insulting the doctor by not acknowledging his age, rank or status.</a:t>
            </a:r>
          </a:p>
          <a:p>
            <a:endParaRPr lang="en-US" sz="1050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-The white policeman’s use of an address term </a:t>
            </a:r>
            <a:r>
              <a:rPr lang="en-US" sz="1600" b="1" dirty="0" smtClean="0">
                <a:solidFill>
                  <a:srgbClr val="0000FF"/>
                </a:solidFill>
              </a:rPr>
              <a:t>‘boy’</a:t>
            </a:r>
            <a:r>
              <a:rPr lang="en-US" sz="1600" dirty="0" smtClean="0"/>
              <a:t> that places him in a socially inferior position. </a:t>
            </a:r>
          </a:p>
          <a:p>
            <a:endParaRPr lang="en-US" sz="1100" dirty="0" smtClean="0"/>
          </a:p>
          <a:p>
            <a:r>
              <a:rPr lang="en-US" sz="1600" dirty="0" smtClean="0"/>
              <a:t>- The policeman refuses to </a:t>
            </a:r>
            <a:r>
              <a:rPr lang="en-US" sz="1600" dirty="0" err="1" smtClean="0"/>
              <a:t>recognise</a:t>
            </a:r>
            <a:r>
              <a:rPr lang="en-US" sz="1600" dirty="0" smtClean="0"/>
              <a:t> the doctor’s adult status and professional rank.</a:t>
            </a: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6226</TotalTime>
  <Words>896</Words>
  <Application>Microsoft Office PowerPoint</Application>
  <PresentationFormat>عرض على الشاشة (3:4)‏</PresentationFormat>
  <Paragraphs>145</Paragraphs>
  <Slides>17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Lecture  11</vt:lpstr>
      <vt:lpstr>In this Lecture, we will discuss the following:</vt:lpstr>
      <vt:lpstr>Language and identity (chapter 9)</vt:lpstr>
      <vt:lpstr>9.2 What do we mean by linguistic identity?</vt:lpstr>
      <vt:lpstr>How can language indicate identity?</vt:lpstr>
      <vt:lpstr>The importance of Linguistic Identity</vt:lpstr>
      <vt:lpstr>9.3 Language and the construction of personal identities</vt:lpstr>
      <vt:lpstr>9.3.1 Names and naming practices</vt:lpstr>
      <vt:lpstr>9.3.1 Names and naming practices</vt:lpstr>
      <vt:lpstr>9.3.1 Names and naming practices</vt:lpstr>
      <vt:lpstr>The way the names are used is very significant. </vt:lpstr>
      <vt:lpstr>Names can cause problems.</vt:lpstr>
      <vt:lpstr>How a name is used  and its effect on identity.</vt:lpstr>
      <vt:lpstr>Systems of address are culturally determined.</vt:lpstr>
      <vt:lpstr>Implications of address terms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450</cp:revision>
  <dcterms:created xsi:type="dcterms:W3CDTF">1601-01-01T00:00:00Z</dcterms:created>
  <dcterms:modified xsi:type="dcterms:W3CDTF">2012-11-01T15:58:11Z</dcterms:modified>
</cp:coreProperties>
</file>