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2"/>
  </p:notesMasterIdLst>
  <p:handoutMasterIdLst>
    <p:handoutMasterId r:id="rId23"/>
  </p:handoutMasterIdLst>
  <p:sldIdLst>
    <p:sldId id="286" r:id="rId5"/>
    <p:sldId id="287" r:id="rId6"/>
    <p:sldId id="289" r:id="rId7"/>
    <p:sldId id="313" r:id="rId8"/>
    <p:sldId id="314" r:id="rId9"/>
    <p:sldId id="315" r:id="rId10"/>
    <p:sldId id="316" r:id="rId11"/>
    <p:sldId id="317" r:id="rId12"/>
    <p:sldId id="318" r:id="rId13"/>
    <p:sldId id="298" r:id="rId14"/>
    <p:sldId id="310" r:id="rId15"/>
    <p:sldId id="319" r:id="rId16"/>
    <p:sldId id="320" r:id="rId17"/>
    <p:sldId id="321" r:id="rId18"/>
    <p:sldId id="322" r:id="rId19"/>
    <p:sldId id="323" r:id="rId20"/>
    <p:sldId id="288" r:id="rId21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8D5E1180-867F-4562-9E12-5E93554CFC0C}">
          <p14:sldIdLst>
            <p14:sldId id="286"/>
            <p14:sldId id="287"/>
            <p14:sldId id="289"/>
            <p14:sldId id="292"/>
            <p14:sldId id="295"/>
            <p14:sldId id="294"/>
            <p14:sldId id="298"/>
            <p14:sldId id="301"/>
            <p14:sldId id="302"/>
            <p14:sldId id="303"/>
            <p14:sldId id="304"/>
            <p14:sldId id="305"/>
            <p14:sldId id="306"/>
            <p14:sldId id="307"/>
            <p14:sldId id="309"/>
            <p14:sldId id="310"/>
            <p14:sldId id="311"/>
            <p14:sldId id="312"/>
          </p14:sldIdLst>
        </p14:section>
        <p14:section name="Untitled Section" id="{9585A8F0-2DC7-4D97-AF14-0FDBDE7068C3}">
          <p14:sldIdLst>
            <p14:sldId id="28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FF"/>
    <a:srgbClr val="9933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4660" autoAdjust="0"/>
  </p:normalViewPr>
  <p:slideViewPr>
    <p:cSldViewPr>
      <p:cViewPr>
        <p:scale>
          <a:sx n="75" d="100"/>
          <a:sy n="75" d="100"/>
        </p:scale>
        <p:origin x="-123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35817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71623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62594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07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851290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1637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sa/imgres?q=japanese+hot+coffee&amp;start=177&amp;um=1&amp;hl=ar&amp;safe=active&amp;biw=1311&amp;bih=548&amp;tbm=isch&amp;tbnid=fL2WoFYyXszj4M:&amp;imgrefurl=http://thelandthatuglyforgot.com/tag/food/&amp;docid=2-AZv7V-q-ndyM&amp;imgurl=http://thelandthatuglyforgot.com/wp-content/uploads/2011/02/steaming-hot-coffee-cup.jpg&amp;w=714&amp;h=1022&amp;ei=_FdUUIKnIoyurAecl4DgCg&amp;zoom=1&amp;iact=hc&amp;vpx=502&amp;vpy=2&amp;dur=688&amp;hovh=269&amp;hovw=188&amp;tx=106&amp;ty=169&amp;sig=117546235759479337612&amp;page=12&amp;tbnh=163&amp;tbnw=107&amp;ndsp=18&amp;ved=1t:429,r:2,s:177,i:284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8796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7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Sociolinguistics</a:t>
            </a:r>
            <a:endParaRPr lang="ar-SA" sz="37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sz="2600" b="1" dirty="0" smtClean="0">
                <a:latin typeface="Calibri" pitchFamily="34" charset="0"/>
                <a:cs typeface="Times New Roman" pitchFamily="18" charset="0"/>
              </a:rPr>
              <a:t>Dr. M. Al-</a:t>
            </a:r>
            <a:r>
              <a:rPr lang="en-US" sz="2600" b="1" dirty="0" err="1" smtClean="0">
                <a:latin typeface="Calibri" pitchFamily="34" charset="0"/>
                <a:cs typeface="Times New Roman" pitchFamily="18" charset="0"/>
              </a:rPr>
              <a:t>Hilal</a:t>
            </a:r>
            <a:endParaRPr lang="en-US" sz="2600" b="1" dirty="0"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Lecture  3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 </a:t>
            </a:r>
            <a:r>
              <a:rPr lang="en-US" b="1" dirty="0" smtClean="0">
                <a:solidFill>
                  <a:schemeClr val="tx1"/>
                </a:solidFill>
              </a:rPr>
              <a:t>Sociolinguistics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noFill/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In this Lecture, we will discuss the following: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51520" y="1124744"/>
            <a:ext cx="8208912" cy="570925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endParaRPr lang="en-US" b="1" dirty="0" smtClean="0"/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FF0000"/>
                </a:solidFill>
              </a:rPr>
              <a:t>1- </a:t>
            </a:r>
            <a:r>
              <a:rPr lang="en-US" b="1" dirty="0" smtClean="0"/>
              <a:t>The Sapir-Whorf hypothesis. </a:t>
            </a:r>
            <a:r>
              <a:rPr lang="en-US" dirty="0" smtClean="0">
                <a:solidFill>
                  <a:srgbClr val="FF0000"/>
                </a:solidFill>
              </a:rPr>
              <a:t>The hypothesis refers to two parts:</a:t>
            </a:r>
          </a:p>
          <a:p>
            <a:r>
              <a:rPr lang="en-US" b="1" dirty="0" smtClean="0"/>
              <a:t>	</a:t>
            </a:r>
            <a:r>
              <a:rPr lang="en-US" b="1" dirty="0" smtClean="0">
                <a:solidFill>
                  <a:srgbClr val="0000FF"/>
                </a:solidFill>
              </a:rPr>
              <a:t>A. Linguistic relativity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	B. L</a:t>
            </a:r>
            <a:r>
              <a:rPr lang="en-US" b="1" dirty="0" smtClean="0">
                <a:solidFill>
                  <a:srgbClr val="0000FF"/>
                </a:solidFill>
              </a:rPr>
              <a:t>inguistic determinism</a:t>
            </a:r>
          </a:p>
          <a:p>
            <a:endParaRPr lang="en-US" sz="9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00B050"/>
                </a:solidFill>
              </a:rPr>
              <a:t> Chapter 3</a:t>
            </a:r>
          </a:p>
          <a:p>
            <a:pPr>
              <a:lnSpc>
                <a:spcPct val="150000"/>
              </a:lnSpc>
            </a:pPr>
            <a:r>
              <a:rPr lang="en-US" sz="1600" b="1" dirty="0" smtClean="0"/>
              <a:t>1- Language and Politics</a:t>
            </a:r>
          </a:p>
          <a:p>
            <a:pPr>
              <a:lnSpc>
                <a:spcPct val="150000"/>
              </a:lnSpc>
            </a:pPr>
            <a:r>
              <a:rPr lang="en-US" sz="1600" b="1" dirty="0" smtClean="0"/>
              <a:t>2- Ideology</a:t>
            </a:r>
          </a:p>
          <a:p>
            <a:pPr>
              <a:lnSpc>
                <a:spcPct val="150000"/>
              </a:lnSpc>
            </a:pPr>
            <a:r>
              <a:rPr lang="en-US" sz="1600" b="1" dirty="0" smtClean="0"/>
              <a:t>3- Role of Language in establishing ideology</a:t>
            </a:r>
          </a:p>
          <a:p>
            <a:pPr>
              <a:lnSpc>
                <a:spcPct val="150000"/>
              </a:lnSpc>
            </a:pPr>
            <a:r>
              <a:rPr lang="en-US" sz="1600" b="1" dirty="0" smtClean="0"/>
              <a:t>4- Political discourse.</a:t>
            </a:r>
          </a:p>
          <a:p>
            <a:pPr lvl="1"/>
            <a:r>
              <a:rPr lang="en-US" sz="1600" b="1" dirty="0" smtClean="0">
                <a:solidFill>
                  <a:srgbClr val="FF0000"/>
                </a:solidFill>
              </a:rPr>
              <a:t>Presupposition</a:t>
            </a:r>
          </a:p>
          <a:p>
            <a:pPr lvl="1"/>
            <a:r>
              <a:rPr lang="en-US" sz="1600" b="1" dirty="0" err="1" smtClean="0">
                <a:solidFill>
                  <a:srgbClr val="FF0000"/>
                </a:solidFill>
              </a:rPr>
              <a:t>Implicatur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b="1" dirty="0" smtClean="0"/>
              <a:t>Persuasive language.</a:t>
            </a:r>
          </a:p>
          <a:p>
            <a:pPr>
              <a:lnSpc>
                <a:spcPct val="150000"/>
              </a:lnSpc>
            </a:pPr>
            <a:r>
              <a:rPr lang="en-US" sz="1600" b="1" dirty="0" smtClean="0"/>
              <a:t>Rhetorical devices</a:t>
            </a:r>
          </a:p>
          <a:p>
            <a:pPr>
              <a:lnSpc>
                <a:spcPct val="150000"/>
              </a:lnSpc>
            </a:pPr>
            <a:endParaRPr lang="en-US" b="1" dirty="0" smtClean="0"/>
          </a:p>
          <a:p>
            <a:pPr>
              <a:lnSpc>
                <a:spcPct val="150000"/>
              </a:lnSpc>
            </a:pPr>
            <a:r>
              <a:rPr lang="en-US" b="1" dirty="0" smtClean="0"/>
              <a:t> 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b="1" dirty="0" smtClean="0"/>
              <a:t>The Sapir-Whorf hypothesis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412776"/>
            <a:ext cx="8229600" cy="5445224"/>
          </a:xfrm>
        </p:spPr>
        <p:txBody>
          <a:bodyPr/>
          <a:lstStyle/>
          <a:p>
            <a:pPr algn="l"/>
            <a:r>
              <a:rPr lang="en-US" sz="1800" b="1" dirty="0" smtClean="0"/>
              <a:t>The Sapir-Whorf hypothesis</a:t>
            </a:r>
            <a:endParaRPr lang="en-US" sz="1800" dirty="0" smtClean="0"/>
          </a:p>
          <a:p>
            <a:pPr algn="l" rtl="0"/>
            <a:r>
              <a:rPr lang="en-US" sz="1800" dirty="0" smtClean="0"/>
              <a:t> - There is a </a:t>
            </a:r>
            <a:r>
              <a:rPr lang="en-US" sz="1800" dirty="0" smtClean="0">
                <a:solidFill>
                  <a:srgbClr val="FF0000"/>
                </a:solidFill>
              </a:rPr>
              <a:t>causative</a:t>
            </a:r>
            <a:r>
              <a:rPr lang="en-US" sz="1800" dirty="0" smtClean="0"/>
              <a:t> link between </a:t>
            </a:r>
            <a:r>
              <a:rPr lang="en-US" sz="1800" dirty="0" smtClean="0">
                <a:solidFill>
                  <a:srgbClr val="0000FF"/>
                </a:solidFill>
              </a:rPr>
              <a:t>culture</a:t>
            </a:r>
            <a:r>
              <a:rPr lang="en-US" sz="1800" dirty="0" smtClean="0"/>
              <a:t> and </a:t>
            </a:r>
            <a:r>
              <a:rPr lang="en-US" sz="1800" dirty="0" smtClean="0">
                <a:solidFill>
                  <a:srgbClr val="0000FF"/>
                </a:solidFill>
              </a:rPr>
              <a:t>language</a:t>
            </a:r>
            <a:r>
              <a:rPr lang="en-US" sz="1800" dirty="0" smtClean="0"/>
              <a:t>.</a:t>
            </a:r>
          </a:p>
          <a:p>
            <a:pPr algn="l" rtl="0"/>
            <a:r>
              <a:rPr lang="en-US" sz="1800" dirty="0" smtClean="0"/>
              <a:t>- A community’s </a:t>
            </a:r>
            <a:r>
              <a:rPr lang="en-US" sz="1800" b="1" dirty="0" smtClean="0">
                <a:solidFill>
                  <a:srgbClr val="0000FF"/>
                </a:solidFill>
              </a:rPr>
              <a:t>cultural</a:t>
            </a:r>
            <a:r>
              <a:rPr lang="en-US" sz="1800" b="1" dirty="0" smtClean="0"/>
              <a:t> experience shapes their </a:t>
            </a:r>
            <a:r>
              <a:rPr lang="en-US" sz="1800" b="1" i="1" dirty="0" smtClean="0">
                <a:solidFill>
                  <a:srgbClr val="0000FF"/>
                </a:solidFill>
              </a:rPr>
              <a:t>language</a:t>
            </a:r>
            <a:r>
              <a:rPr lang="en-US" sz="2400" i="1" dirty="0" smtClean="0"/>
              <a:t>.</a:t>
            </a:r>
          </a:p>
          <a:p>
            <a:pPr algn="l" rtl="0">
              <a:buNone/>
            </a:pPr>
            <a:r>
              <a:rPr lang="en-US" sz="1800" i="1" dirty="0" err="1" smtClean="0">
                <a:solidFill>
                  <a:srgbClr val="FF0000"/>
                </a:solidFill>
              </a:rPr>
              <a:t>Eg</a:t>
            </a:r>
            <a:r>
              <a:rPr lang="en-US" sz="1800" i="1" dirty="0" smtClean="0"/>
              <a:t>.					 Coffee</a:t>
            </a:r>
          </a:p>
          <a:p>
            <a:pPr lvl="3" algn="ctr"/>
            <a:endParaRPr lang="ar-SA" sz="2400" i="1" dirty="0" smtClean="0"/>
          </a:p>
          <a:p>
            <a:pPr lvl="3" algn="l" rtl="0">
              <a:buNone/>
            </a:pPr>
            <a:r>
              <a:rPr lang="en-US" sz="1800" i="1" dirty="0" smtClean="0"/>
              <a:t>		    English			Japanese (ambiguous)</a:t>
            </a:r>
          </a:p>
          <a:p>
            <a:pPr lvl="3" algn="l" rtl="0">
              <a:buNone/>
            </a:pPr>
            <a:r>
              <a:rPr lang="en-US" i="1" dirty="0" smtClean="0"/>
              <a:t>          hot coffee		: hot/iced??</a:t>
            </a:r>
          </a:p>
          <a:p>
            <a:pPr lvl="3" algn="l" rtl="0">
              <a:buNone/>
            </a:pPr>
            <a:endParaRPr lang="en-US" i="1" dirty="0" smtClean="0"/>
          </a:p>
          <a:p>
            <a:pPr lvl="3" algn="l" rtl="0"/>
            <a:endParaRPr lang="en-US" sz="1800" i="1" dirty="0" smtClean="0"/>
          </a:p>
          <a:p>
            <a:pPr lvl="3" algn="l" rtl="0"/>
            <a:endParaRPr lang="en-US" sz="1200" i="1" dirty="0" smtClean="0"/>
          </a:p>
          <a:p>
            <a:pPr lvl="3" algn="l" rtl="0"/>
            <a:endParaRPr lang="en-US" sz="1200" i="1" dirty="0" smtClean="0"/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4355976" y="2852936"/>
            <a:ext cx="855216" cy="4357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كسهم مستقيم 7"/>
          <p:cNvCxnSpPr/>
          <p:nvPr/>
        </p:nvCxnSpPr>
        <p:spPr>
          <a:xfrm rot="10800000" flipV="1">
            <a:off x="3419872" y="2852936"/>
            <a:ext cx="93610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 descr="http://i3.squidoocdn.com/resize/squidoo_images/-1/lens19227166_ede4b8358349670cea560b6f6a503d7a.jpg"/>
          <p:cNvPicPr/>
          <p:nvPr/>
        </p:nvPicPr>
        <p:blipFill>
          <a:blip r:embed="rId2" cstate="print"/>
          <a:srcRect b="3701"/>
          <a:stretch>
            <a:fillRect/>
          </a:stretch>
        </p:blipFill>
        <p:spPr bwMode="auto">
          <a:xfrm>
            <a:off x="6228184" y="4221088"/>
            <a:ext cx="1008112" cy="1802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rg_hi" descr="http://t2.gstatic.com/images?q=tbn:ANd9GcRCbJrt5DsmLLJOiO9RBWAd2ZqVfO092dXYxzQxV3GyJumlrDFNqQ">
            <a:hlinkClick r:id="rId3"/>
          </p:cNvPr>
          <p:cNvPicPr/>
          <p:nvPr/>
        </p:nvPicPr>
        <p:blipFill>
          <a:blip r:embed="rId4" cstate="print"/>
          <a:srcRect l="4021" t="28101" r="10052" b="4215"/>
          <a:stretch>
            <a:fillRect/>
          </a:stretch>
        </p:blipFill>
        <p:spPr bwMode="auto">
          <a:xfrm>
            <a:off x="1907704" y="4581128"/>
            <a:ext cx="1224136" cy="126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rg_hi" descr="http://t2.gstatic.com/images?q=tbn:ANd9GcRCbJrt5DsmLLJOiO9RBWAd2ZqVfO092dXYxzQxV3GyJumlrDFNqQ">
            <a:hlinkClick r:id="rId3"/>
          </p:cNvPr>
          <p:cNvPicPr/>
          <p:nvPr/>
        </p:nvPicPr>
        <p:blipFill>
          <a:blip r:embed="rId4" cstate="print"/>
          <a:srcRect l="4021" t="28101" r="10052" b="4215"/>
          <a:stretch>
            <a:fillRect/>
          </a:stretch>
        </p:blipFill>
        <p:spPr bwMode="auto">
          <a:xfrm>
            <a:off x="4499992" y="4509120"/>
            <a:ext cx="1224136" cy="1334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رابط كسهم مستقيم 10"/>
          <p:cNvCxnSpPr/>
          <p:nvPr/>
        </p:nvCxnSpPr>
        <p:spPr>
          <a:xfrm rot="5400000">
            <a:off x="5033192" y="4077072"/>
            <a:ext cx="432048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/>
          <p:nvPr/>
        </p:nvCxnSpPr>
        <p:spPr>
          <a:xfrm>
            <a:off x="5394936" y="4005064"/>
            <a:ext cx="108012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مستطيل 17"/>
          <p:cNvSpPr/>
          <p:nvPr/>
        </p:nvSpPr>
        <p:spPr>
          <a:xfrm>
            <a:off x="1907704" y="5939988"/>
            <a:ext cx="5688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b="1" dirty="0" smtClean="0"/>
              <a:t>Hot 			Hot</a:t>
            </a:r>
            <a:r>
              <a:rPr lang="en-US" dirty="0" smtClean="0"/>
              <a:t>		</a:t>
            </a:r>
            <a:r>
              <a:rPr lang="en-US" b="1" dirty="0" smtClean="0"/>
              <a:t>iced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1800" dirty="0" smtClean="0"/>
              <a:t>2-The hypothesis refers to two parts:</a:t>
            </a:r>
            <a:br>
              <a:rPr lang="en-US" sz="1800" dirty="0" smtClean="0"/>
            </a:br>
            <a:r>
              <a:rPr lang="en-US" sz="1800" b="1" dirty="0" smtClean="0"/>
              <a:t>	A. Linguistic relativity</a:t>
            </a:r>
            <a:r>
              <a:rPr lang="en-US" sz="1800" dirty="0" smtClean="0"/>
              <a:t> 	</a:t>
            </a:r>
            <a:br>
              <a:rPr lang="en-US" sz="1800" dirty="0" smtClean="0"/>
            </a:br>
            <a:r>
              <a:rPr lang="en-US" sz="1800" dirty="0" smtClean="0"/>
              <a:t>	</a:t>
            </a:r>
            <a:r>
              <a:rPr lang="en-US" sz="1800" b="1" dirty="0" smtClean="0"/>
              <a:t>B. Linguistic determinism</a:t>
            </a:r>
            <a:endParaRPr lang="ar-SA" sz="18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3700" y="1397001"/>
            <a:ext cx="8229600" cy="4525963"/>
          </a:xfrm>
        </p:spPr>
        <p:txBody>
          <a:bodyPr/>
          <a:lstStyle/>
          <a:p>
            <a:pPr algn="l" rtl="0">
              <a:buAutoNum type="alphaUcPeriod"/>
            </a:pPr>
            <a:r>
              <a:rPr lang="en-US" sz="1800" b="1" dirty="0" smtClean="0"/>
              <a:t>Linguistic relativity</a:t>
            </a:r>
            <a:r>
              <a:rPr lang="en-US" sz="1800" dirty="0" smtClean="0"/>
              <a:t> </a:t>
            </a:r>
          </a:p>
          <a:p>
            <a:pPr algn="l" rtl="0"/>
            <a:r>
              <a:rPr lang="en-US" sz="1800" dirty="0" smtClean="0"/>
              <a:t>Languages of different </a:t>
            </a:r>
            <a:r>
              <a:rPr lang="en-US" sz="1800" dirty="0" smtClean="0">
                <a:solidFill>
                  <a:srgbClr val="FF0000"/>
                </a:solidFill>
              </a:rPr>
              <a:t>cultures</a:t>
            </a:r>
            <a:r>
              <a:rPr lang="en-US" sz="1800" dirty="0" smtClean="0"/>
              <a:t> involve distinct systems of representation which are not necessarily equivalent.</a:t>
            </a:r>
          </a:p>
          <a:p>
            <a:pPr algn="l" rtl="0"/>
            <a:endParaRPr lang="ar-SA" sz="1800" dirty="0"/>
          </a:p>
        </p:txBody>
      </p:sp>
      <p:graphicFrame>
        <p:nvGraphicFramePr>
          <p:cNvPr id="12" name="جدول 11"/>
          <p:cNvGraphicFramePr>
            <a:graphicFrameLocks noGrp="1"/>
          </p:cNvGraphicFramePr>
          <p:nvPr/>
        </p:nvGraphicFramePr>
        <p:xfrm>
          <a:off x="539552" y="2420888"/>
          <a:ext cx="7763916" cy="202702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6308204"/>
                <a:gridCol w="1455712"/>
              </a:tblGrid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dirty="0" err="1" smtClean="0">
                          <a:solidFill>
                            <a:srgbClr val="0000FF"/>
                          </a:solidFill>
                        </a:rPr>
                        <a:t>Eg</a:t>
                      </a:r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.</a:t>
                      </a:r>
                      <a:r>
                        <a:rPr lang="en-US" baseline="0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The</a:t>
                      </a:r>
                      <a:r>
                        <a:rPr lang="en-US" baseline="0" dirty="0" smtClean="0">
                          <a:solidFill>
                            <a:srgbClr val="0000FF"/>
                          </a:solidFill>
                        </a:rPr>
                        <a:t> student bought the book</a:t>
                      </a:r>
                      <a:endParaRPr lang="ar-SA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language </a:t>
                      </a:r>
                      <a:endParaRPr lang="ar-SA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ar-SA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tense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distinction is included. Past form of buy (bought)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English</a:t>
                      </a:r>
                      <a:r>
                        <a:rPr lang="en-US" b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Specifies whether the action was </a:t>
                      </a:r>
                      <a:r>
                        <a:rPr lang="en-US" b="1" dirty="0" smtClean="0"/>
                        <a:t>witnessed</a:t>
                      </a:r>
                      <a:r>
                        <a:rPr lang="en-US" baseline="0" dirty="0" smtClean="0"/>
                        <a:t> by somebody or not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Turkish 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43664"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tense distinction is </a:t>
                      </a:r>
                      <a:r>
                        <a:rPr lang="en-US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optional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Indonesian</a:t>
                      </a:r>
                      <a:endParaRPr lang="ar-SA" sz="1800" b="1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distinction is included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Russian 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مستطيل 12"/>
          <p:cNvSpPr/>
          <p:nvPr/>
        </p:nvSpPr>
        <p:spPr>
          <a:xfrm>
            <a:off x="395536" y="4869160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dk1"/>
                </a:solidFill>
              </a:rPr>
              <a:t>Speakers of different languages refer to different aspects of the world. That is their language affect the way they think.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1800" dirty="0" smtClean="0"/>
              <a:t>2-The hypothesis refers to two parts:</a:t>
            </a:r>
            <a:br>
              <a:rPr lang="en-US" sz="1800" dirty="0" smtClean="0"/>
            </a:br>
            <a:r>
              <a:rPr lang="en-US" sz="1800" b="1" dirty="0" smtClean="0"/>
              <a:t>	A. Linguistic relativity</a:t>
            </a:r>
            <a:r>
              <a:rPr lang="en-US" sz="1800" dirty="0" smtClean="0"/>
              <a:t> 	</a:t>
            </a:r>
            <a:br>
              <a:rPr lang="en-US" sz="1800" dirty="0" smtClean="0"/>
            </a:br>
            <a:r>
              <a:rPr lang="en-US" sz="1800" dirty="0" smtClean="0"/>
              <a:t>	</a:t>
            </a:r>
            <a:r>
              <a:rPr lang="en-US" sz="1800" b="1" dirty="0" smtClean="0"/>
              <a:t>B. Linguistic determinism</a:t>
            </a:r>
            <a:endParaRPr lang="ar-SA" sz="18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3700" y="1397001"/>
            <a:ext cx="8229600" cy="4525963"/>
          </a:xfrm>
        </p:spPr>
        <p:txBody>
          <a:bodyPr/>
          <a:lstStyle/>
          <a:p>
            <a:pPr algn="l" rtl="0">
              <a:buAutoNum type="alphaUcPeriod"/>
            </a:pPr>
            <a:r>
              <a:rPr lang="en-US" sz="1800" b="1" dirty="0" smtClean="0"/>
              <a:t>Linguistic relativity</a:t>
            </a:r>
            <a:r>
              <a:rPr lang="en-US" sz="1800" dirty="0" smtClean="0"/>
              <a:t> </a:t>
            </a:r>
          </a:p>
          <a:p>
            <a:pPr algn="l" rtl="0"/>
            <a:r>
              <a:rPr lang="en-US" sz="1800" dirty="0" smtClean="0"/>
              <a:t>Languages of different cultures involve distinct systems of representation which are not necessarily equivalent.</a:t>
            </a:r>
          </a:p>
          <a:p>
            <a:pPr algn="l" rtl="0"/>
            <a:r>
              <a:rPr lang="en-US" sz="1800" b="1" dirty="0" err="1" smtClean="0">
                <a:solidFill>
                  <a:srgbClr val="FF0000"/>
                </a:solidFill>
              </a:rPr>
              <a:t>Eg</a:t>
            </a:r>
            <a:r>
              <a:rPr lang="en-US" sz="1800" dirty="0" smtClean="0"/>
              <a:t>. </a:t>
            </a:r>
            <a:r>
              <a:rPr lang="en-US" sz="1800" b="1" dirty="0" smtClean="0"/>
              <a:t>Arabic</a:t>
            </a:r>
            <a:r>
              <a:rPr lang="en-US" sz="1800" dirty="0" smtClean="0"/>
              <a:t>: </a:t>
            </a:r>
            <a:r>
              <a:rPr lang="ar-SA" sz="1800" dirty="0" smtClean="0"/>
              <a:t>زارت ناديا صديقتها </a:t>
            </a:r>
            <a:endParaRPr lang="en-US" sz="1800" dirty="0" smtClean="0"/>
          </a:p>
          <a:p>
            <a:pPr algn="l" rtl="0"/>
            <a:r>
              <a:rPr lang="en-US" sz="1800" dirty="0" smtClean="0"/>
              <a:t>	</a:t>
            </a:r>
            <a:r>
              <a:rPr lang="en-US" sz="1800" b="1" dirty="0" smtClean="0"/>
              <a:t>English</a:t>
            </a:r>
            <a:r>
              <a:rPr lang="en-US" sz="1800" dirty="0" smtClean="0"/>
              <a:t>: Nadia visited her friend.</a:t>
            </a:r>
          </a:p>
          <a:p>
            <a:pPr algn="l" rtl="0"/>
            <a:endParaRPr lang="ar-SA" sz="1800" dirty="0"/>
          </a:p>
        </p:txBody>
      </p:sp>
      <p:sp>
        <p:nvSpPr>
          <p:cNvPr id="13" name="مستطيل 12"/>
          <p:cNvSpPr/>
          <p:nvPr/>
        </p:nvSpPr>
        <p:spPr>
          <a:xfrm>
            <a:off x="395536" y="3356992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dk1"/>
                </a:solidFill>
              </a:rPr>
              <a:t>Speakers of different languages refer to different aspects of the world. That is their language affect the way they think.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1800" dirty="0" smtClean="0"/>
              <a:t>2-The hypothesis refers to two parts:</a:t>
            </a:r>
            <a:br>
              <a:rPr lang="en-US" sz="1800" dirty="0" smtClean="0"/>
            </a:br>
            <a:r>
              <a:rPr lang="en-US" sz="1800" b="1" dirty="0" smtClean="0"/>
              <a:t>	A. Linguistic relativity</a:t>
            </a:r>
            <a:r>
              <a:rPr lang="en-US" sz="1800" dirty="0" smtClean="0"/>
              <a:t> 	</a:t>
            </a:r>
            <a:br>
              <a:rPr lang="en-US" sz="1800" dirty="0" smtClean="0"/>
            </a:br>
            <a:r>
              <a:rPr lang="en-US" sz="1800" dirty="0" smtClean="0"/>
              <a:t>	</a:t>
            </a:r>
            <a:r>
              <a:rPr lang="en-US" sz="1800" b="1" dirty="0" smtClean="0"/>
              <a:t>B. Linguistic determinism</a:t>
            </a:r>
            <a:endParaRPr lang="ar-SA" sz="18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3700" y="1397001"/>
            <a:ext cx="8229600" cy="4525963"/>
          </a:xfrm>
        </p:spPr>
        <p:txBody>
          <a:bodyPr/>
          <a:lstStyle/>
          <a:p>
            <a:pPr algn="just" rtl="0"/>
            <a:r>
              <a:rPr lang="en-US" sz="1800" b="1" dirty="0" smtClean="0"/>
              <a:t>B. Linguistic determinism: </a:t>
            </a:r>
            <a:r>
              <a:rPr lang="en-US" sz="1800" dirty="0" smtClean="0"/>
              <a:t>language</a:t>
            </a:r>
            <a:r>
              <a:rPr lang="en-US" sz="1800" b="1" dirty="0" smtClean="0"/>
              <a:t> </a:t>
            </a:r>
            <a:r>
              <a:rPr lang="en-US" sz="1800" dirty="0" smtClean="0"/>
              <a:t>affects the thought processes of its speakers.</a:t>
            </a:r>
          </a:p>
          <a:p>
            <a:pPr algn="just" rtl="0"/>
            <a:endParaRPr lang="en-US" sz="1600" dirty="0" smtClean="0"/>
          </a:p>
          <a:p>
            <a:pPr algn="just" rtl="0"/>
            <a:r>
              <a:rPr lang="en-US" sz="1800" dirty="0" smtClean="0"/>
              <a:t>-the language you speak determines the way that you will interpret the world around you.</a:t>
            </a:r>
          </a:p>
          <a:p>
            <a:pPr algn="l" rtl="0"/>
            <a:r>
              <a:rPr lang="en-US" sz="1800" dirty="0" smtClean="0"/>
              <a:t>-Our language determines how we see the world (we can’t see things another way)</a:t>
            </a:r>
          </a:p>
          <a:p>
            <a:pPr algn="l" rtl="0"/>
            <a:r>
              <a:rPr lang="en-US" sz="1800" dirty="0" smtClean="0"/>
              <a:t>language and its structures limit and determine human knowledge or thought</a:t>
            </a:r>
          </a:p>
          <a:p>
            <a:pPr algn="l" rtl="0"/>
            <a:r>
              <a:rPr lang="en-US" sz="1800" dirty="0" smtClean="0"/>
              <a:t>-individuals experience the world based on the grammatical structures they habitually use</a:t>
            </a:r>
          </a:p>
          <a:p>
            <a:pPr algn="l" rtl="0"/>
            <a:endParaRPr lang="en-US" sz="1800" dirty="0" smtClean="0"/>
          </a:p>
        </p:txBody>
      </p:sp>
      <p:pic>
        <p:nvPicPr>
          <p:cNvPr id="5" name="il_fi" descr="http://www.topnews.in/files/thought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5" y="4005064"/>
            <a:ext cx="2376264" cy="206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Documents and Settings\malhlilal\Desktop\brain%20language%20thought%20SS.jpg"/>
          <p:cNvPicPr>
            <a:picLocks noChangeAspect="1" noChangeArrowheads="1"/>
          </p:cNvPicPr>
          <p:nvPr/>
        </p:nvPicPr>
        <p:blipFill>
          <a:blip r:embed="rId3" cstate="print"/>
          <a:srcRect l="14362" t="9361" r="4535" b="8191"/>
          <a:stretch>
            <a:fillRect/>
          </a:stretch>
        </p:blipFill>
        <p:spPr bwMode="auto">
          <a:xfrm>
            <a:off x="611560" y="4149080"/>
            <a:ext cx="2687247" cy="17647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2400" b="1" dirty="0" smtClean="0">
                <a:solidFill>
                  <a:schemeClr val="tx1"/>
                </a:solidFill>
              </a:rPr>
              <a:t>Chapter 3 </a:t>
            </a:r>
            <a:r>
              <a:rPr lang="en-US" sz="3200" b="1" dirty="0" smtClean="0">
                <a:solidFill>
                  <a:srgbClr val="FF0000"/>
                </a:solidFill>
              </a:rPr>
              <a:t>Language and Politics</a:t>
            </a:r>
            <a:endParaRPr lang="ar-SA" sz="3200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b="1" dirty="0" smtClean="0"/>
              <a:t>What is meant by politics:</a:t>
            </a:r>
          </a:p>
          <a:p>
            <a:pPr algn="l" rtl="0"/>
            <a:r>
              <a:rPr lang="en-US" sz="2800" b="1" dirty="0" smtClean="0">
                <a:solidFill>
                  <a:srgbClr val="7030A0"/>
                </a:solidFill>
              </a:rPr>
              <a:t>Politics</a:t>
            </a:r>
            <a:r>
              <a:rPr lang="en-US" sz="2800" dirty="0" smtClean="0">
                <a:solidFill>
                  <a:srgbClr val="0000FF"/>
                </a:solidFill>
              </a:rPr>
              <a:t> is concerned with </a:t>
            </a:r>
            <a:r>
              <a:rPr lang="en-US" sz="2800" b="1" dirty="0" smtClean="0">
                <a:solidFill>
                  <a:srgbClr val="0000FF"/>
                </a:solidFill>
              </a:rPr>
              <a:t>power</a:t>
            </a:r>
            <a:r>
              <a:rPr lang="en-US" sz="2800" dirty="0" smtClean="0">
                <a:solidFill>
                  <a:srgbClr val="0000FF"/>
                </a:solidFill>
              </a:rPr>
              <a:t>: the power to </a:t>
            </a:r>
            <a:r>
              <a:rPr lang="en-US" sz="2800" b="1" dirty="0" smtClean="0">
                <a:solidFill>
                  <a:srgbClr val="0000FF"/>
                </a:solidFill>
              </a:rPr>
              <a:t>make decisions</a:t>
            </a:r>
            <a:r>
              <a:rPr lang="en-US" sz="2800" dirty="0" smtClean="0">
                <a:solidFill>
                  <a:srgbClr val="0000FF"/>
                </a:solidFill>
              </a:rPr>
              <a:t>, to </a:t>
            </a:r>
            <a:r>
              <a:rPr lang="en-US" sz="2800" b="1" dirty="0" smtClean="0">
                <a:solidFill>
                  <a:srgbClr val="0000FF"/>
                </a:solidFill>
              </a:rPr>
              <a:t>control resources</a:t>
            </a:r>
            <a:r>
              <a:rPr lang="en-US" sz="2800" dirty="0" smtClean="0">
                <a:solidFill>
                  <a:srgbClr val="0000FF"/>
                </a:solidFill>
              </a:rPr>
              <a:t>, to </a:t>
            </a:r>
            <a:r>
              <a:rPr lang="en-US" sz="2800" b="1" dirty="0" smtClean="0">
                <a:solidFill>
                  <a:srgbClr val="0000FF"/>
                </a:solidFill>
              </a:rPr>
              <a:t>control other people’s behaviour</a:t>
            </a:r>
            <a:r>
              <a:rPr lang="en-US" sz="2800" dirty="0" smtClean="0">
                <a:solidFill>
                  <a:srgbClr val="0000FF"/>
                </a:solidFill>
              </a:rPr>
              <a:t> and values.</a:t>
            </a:r>
          </a:p>
          <a:p>
            <a:pPr algn="l" rtl="0"/>
            <a:endParaRPr lang="en-US" sz="2800" dirty="0" smtClean="0">
              <a:solidFill>
                <a:srgbClr val="0000FF"/>
              </a:solidFill>
            </a:endParaRPr>
          </a:p>
          <a:p>
            <a:pPr algn="l" rtl="0"/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There is no keeping out of politics. Politics can involve most aspects of life.</a:t>
            </a:r>
            <a:endParaRPr lang="ar-SA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3600" dirty="0" smtClean="0"/>
              <a:t>Everyday’s decisions and politics.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/>
          <a:lstStyle/>
          <a:p>
            <a:pPr algn="l" rtl="0"/>
            <a:r>
              <a:rPr lang="en-US" sz="2400" dirty="0" err="1" smtClean="0">
                <a:solidFill>
                  <a:srgbClr val="0000FF"/>
                </a:solidFill>
              </a:rPr>
              <a:t>Eg</a:t>
            </a:r>
            <a:r>
              <a:rPr lang="en-US" sz="2400" dirty="0" smtClean="0">
                <a:solidFill>
                  <a:srgbClr val="0000FF"/>
                </a:solidFill>
              </a:rPr>
              <a:t>.</a:t>
            </a:r>
          </a:p>
          <a:p>
            <a:pPr algn="l" rtl="0"/>
            <a:r>
              <a:rPr lang="en-US" sz="2400" dirty="0" smtClean="0"/>
              <a:t>In a supermarket:</a:t>
            </a:r>
          </a:p>
          <a:p>
            <a:pPr algn="l" rtl="0"/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-</a:t>
            </a:r>
            <a:r>
              <a:rPr lang="en-US" sz="2400" dirty="0" smtClean="0">
                <a:solidFill>
                  <a:srgbClr val="0000FF"/>
                </a:solidFill>
              </a:rPr>
              <a:t>Buying some brand of </a:t>
            </a:r>
            <a:r>
              <a:rPr lang="en-US" sz="2400" b="1" dirty="0" smtClean="0">
                <a:solidFill>
                  <a:srgbClr val="0000FF"/>
                </a:solidFill>
              </a:rPr>
              <a:t>coffee</a:t>
            </a:r>
            <a:r>
              <a:rPr lang="en-US" sz="2400" dirty="0" smtClean="0">
                <a:solidFill>
                  <a:srgbClr val="0000FF"/>
                </a:solidFill>
              </a:rPr>
              <a:t> rather than another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:</a:t>
            </a:r>
          </a:p>
          <a:p>
            <a:pPr algn="l" rtl="0"/>
            <a:r>
              <a:rPr lang="en-US" sz="2400" dirty="0" smtClean="0"/>
              <a:t>When you choose specific brand you make a small contribution to the continued existence of a particular company.</a:t>
            </a:r>
          </a:p>
          <a:p>
            <a:pPr algn="l" rtl="0"/>
            <a:r>
              <a:rPr lang="en-US" sz="2400" dirty="0" smtClean="0"/>
              <a:t> </a:t>
            </a:r>
            <a:r>
              <a:rPr lang="en-US" sz="2400" dirty="0" err="1" smtClean="0">
                <a:solidFill>
                  <a:srgbClr val="0000FF"/>
                </a:solidFill>
              </a:rPr>
              <a:t>Eg</a:t>
            </a:r>
            <a:r>
              <a:rPr lang="en-US" sz="2400" dirty="0" smtClean="0">
                <a:solidFill>
                  <a:srgbClr val="0000FF"/>
                </a:solidFill>
              </a:rPr>
              <a:t>.</a:t>
            </a:r>
            <a:endParaRPr lang="en-US" sz="2400" dirty="0" smtClean="0"/>
          </a:p>
          <a:p>
            <a:pPr algn="l" rtl="0"/>
            <a:r>
              <a:rPr lang="en-US" sz="2400" dirty="0" smtClean="0">
                <a:solidFill>
                  <a:srgbClr val="0000FF"/>
                </a:solidFill>
              </a:rPr>
              <a:t>-Recycled paper goods  </a:t>
            </a:r>
            <a:r>
              <a:rPr lang="en-US" sz="2400" dirty="0" smtClean="0"/>
              <a:t>or </a:t>
            </a:r>
            <a:r>
              <a:rPr lang="en-US" sz="2400" dirty="0" smtClean="0">
                <a:solidFill>
                  <a:srgbClr val="0000FF"/>
                </a:solidFill>
              </a:rPr>
              <a:t>non-recycled paper goods</a:t>
            </a:r>
          </a:p>
          <a:p>
            <a:pPr algn="l" rtl="0"/>
            <a:r>
              <a:rPr lang="en-US" sz="2400" dirty="0" smtClean="0">
                <a:solidFill>
                  <a:srgbClr val="FF0000"/>
                </a:solidFill>
              </a:rPr>
              <a:t>-Organically grown vegetable  </a:t>
            </a:r>
            <a:r>
              <a:rPr lang="en-US" sz="2400" dirty="0" smtClean="0"/>
              <a:t>or</a:t>
            </a:r>
            <a:r>
              <a:rPr lang="en-US" sz="2400" dirty="0" smtClean="0">
                <a:solidFill>
                  <a:srgbClr val="FF0000"/>
                </a:solidFill>
              </a:rPr>
              <a:t> genetically modified vegetables.</a:t>
            </a:r>
          </a:p>
          <a:p>
            <a:pPr algn="l" rtl="0"/>
            <a:r>
              <a:rPr lang="en-US" sz="2400" dirty="0" smtClean="0">
                <a:solidFill>
                  <a:srgbClr val="0000FF"/>
                </a:solidFill>
              </a:rPr>
              <a:t>-Imported food </a:t>
            </a:r>
            <a:r>
              <a:rPr lang="en-US" sz="2400" dirty="0" smtClean="0"/>
              <a:t>or</a:t>
            </a:r>
            <a:r>
              <a:rPr lang="en-US" sz="2400" dirty="0" smtClean="0">
                <a:solidFill>
                  <a:srgbClr val="0000FF"/>
                </a:solidFill>
              </a:rPr>
              <a:t> food produced in your country.</a:t>
            </a:r>
          </a:p>
          <a:p>
            <a:pPr algn="l" rtl="0"/>
            <a:endParaRPr lang="ar-SA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95536" y="332656"/>
            <a:ext cx="8136904" cy="1008112"/>
          </a:xfrm>
          <a:solidFill>
            <a:schemeClr val="bg1"/>
          </a:solidFill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/>
            <a:r>
              <a:rPr lang="en-US" sz="3200" b="1" dirty="0" smtClean="0">
                <a:solidFill>
                  <a:srgbClr val="0000FF"/>
                </a:solidFill>
              </a:rPr>
              <a:t>Politics and Ideology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323528" y="1412776"/>
            <a:ext cx="8352928" cy="4320480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FF0000"/>
                </a:solidFill>
              </a:rPr>
              <a:t>How to achieve political beliefs.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0000FF"/>
                </a:solidFill>
              </a:rPr>
              <a:t>1- Physical coercion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Associated with dictatorial regimes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0000FF"/>
                </a:solidFill>
              </a:rPr>
              <a:t>2- Legal laws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Associated with democratic regimes</a:t>
            </a:r>
          </a:p>
          <a:p>
            <a:pPr>
              <a:lnSpc>
                <a:spcPct val="150000"/>
              </a:lnSpc>
            </a:pPr>
            <a:r>
              <a:rPr lang="en-US" dirty="0" err="1" smtClean="0">
                <a:solidFill>
                  <a:srgbClr val="FF0000"/>
                </a:solidFill>
              </a:rPr>
              <a:t>Eg</a:t>
            </a:r>
            <a:r>
              <a:rPr lang="en-US" dirty="0" smtClean="0"/>
              <a:t>. Laws for car parking, places where you can drink alcohol, etc.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0000FF"/>
                </a:solidFill>
              </a:rPr>
              <a:t>3- Persuasion and consent. 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Persuade people to act voluntarily in the way you want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-what you want is what your people want.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To achieve this we need </a:t>
            </a:r>
            <a:r>
              <a:rPr lang="en-US" b="1" i="1" u="sng" dirty="0" smtClean="0">
                <a:solidFill>
                  <a:srgbClr val="0000FF"/>
                </a:solidFill>
              </a:rPr>
              <a:t>ideology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27084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3200" b="1" dirty="0" smtClean="0">
                <a:solidFill>
                  <a:schemeClr val="tx1"/>
                </a:solidFill>
              </a:rPr>
              <a:t>Ideology</a:t>
            </a:r>
            <a:endParaRPr lang="ar-S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 rtl="0"/>
            <a:r>
              <a:rPr lang="en-US" sz="1800" b="1" dirty="0" smtClean="0">
                <a:solidFill>
                  <a:srgbClr val="FF0000"/>
                </a:solidFill>
              </a:rPr>
              <a:t>Ideology</a:t>
            </a:r>
            <a:r>
              <a:rPr lang="en-US" sz="1800" b="1" dirty="0" smtClean="0"/>
              <a:t>: </a:t>
            </a:r>
          </a:p>
          <a:p>
            <a:pPr marL="457200" indent="-457200" algn="l" rtl="0"/>
            <a:r>
              <a:rPr lang="en-US" sz="1800" b="1" dirty="0" smtClean="0"/>
              <a:t>Any set of beliefs which, to people who hold them, appear to be logical and natural.</a:t>
            </a:r>
          </a:p>
          <a:p>
            <a:pPr marL="457200" indent="-457200" algn="l" rtl="0"/>
            <a:endParaRPr lang="en-US" sz="1800" b="1" dirty="0" smtClean="0"/>
          </a:p>
          <a:p>
            <a:pPr marL="457200" indent="-457200" algn="l" rtl="0"/>
            <a:r>
              <a:rPr lang="en-US" sz="1800" b="1" dirty="0" smtClean="0"/>
              <a:t>Questioning the ideology:</a:t>
            </a:r>
          </a:p>
          <a:p>
            <a:pPr marL="457200" indent="-457200" algn="l" rtl="0"/>
            <a:r>
              <a:rPr lang="en-US" sz="1800" b="1" dirty="0" smtClean="0"/>
              <a:t>		- difficult</a:t>
            </a:r>
          </a:p>
          <a:p>
            <a:pPr marL="457200" indent="-457200" algn="l" rtl="0"/>
            <a:r>
              <a:rPr lang="en-US" sz="1800" b="1" dirty="0" smtClean="0"/>
              <a:t>		- challenging</a:t>
            </a:r>
          </a:p>
          <a:p>
            <a:pPr marL="457200" indent="-457200" algn="l" rtl="0"/>
            <a:r>
              <a:rPr lang="en-US" sz="1800" b="1" dirty="0" smtClean="0"/>
              <a:t>		-appears not to make sense</a:t>
            </a:r>
          </a:p>
          <a:p>
            <a:pPr marL="457200" indent="-457200" algn="l" rtl="0"/>
            <a:r>
              <a:rPr lang="en-US" sz="1800" b="1" dirty="0" smtClean="0"/>
              <a:t>		- a price to be paid.  </a:t>
            </a:r>
            <a:endParaRPr lang="en-US" sz="1800" dirty="0" smtClean="0"/>
          </a:p>
        </p:txBody>
      </p:sp>
    </p:spTree>
    <p:extLst>
      <p:ext uri="{BB962C8B-B14F-4D97-AF65-F5344CB8AC3E}">
        <p14:creationId xmlns="" xmlns:p14="http://schemas.microsoft.com/office/powerpoint/2010/main" val="302263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2800" b="1" dirty="0" smtClean="0"/>
              <a:t>Political Discourse</a:t>
            </a:r>
            <a:endParaRPr lang="ar-SA" sz="28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1412776"/>
            <a:ext cx="8229600" cy="4525963"/>
          </a:xfrm>
        </p:spPr>
        <p:txBody>
          <a:bodyPr/>
          <a:lstStyle/>
          <a:p>
            <a:pPr algn="l" rtl="0"/>
            <a:r>
              <a:rPr lang="en-US" sz="2400" dirty="0" smtClean="0">
                <a:solidFill>
                  <a:srgbClr val="FF0000"/>
                </a:solidFill>
              </a:rPr>
              <a:t>1- Presupposition</a:t>
            </a:r>
          </a:p>
          <a:p>
            <a:pPr algn="l" rtl="0"/>
            <a:r>
              <a:rPr lang="en-US" sz="2400" dirty="0" smtClean="0">
                <a:solidFill>
                  <a:srgbClr val="FF0000"/>
                </a:solidFill>
              </a:rPr>
              <a:t>2- </a:t>
            </a:r>
            <a:r>
              <a:rPr lang="en-US" sz="2400" dirty="0" err="1" smtClean="0">
                <a:solidFill>
                  <a:srgbClr val="FF0000"/>
                </a:solidFill>
              </a:rPr>
              <a:t>Implicature</a:t>
            </a:r>
            <a:endParaRPr lang="en-US" sz="2400" dirty="0" smtClean="0">
              <a:solidFill>
                <a:srgbClr val="FF0000"/>
              </a:solidFill>
            </a:endParaRPr>
          </a:p>
          <a:p>
            <a:pPr algn="just" rtl="0"/>
            <a:r>
              <a:rPr lang="en-US" sz="2400" dirty="0" smtClean="0"/>
              <a:t>These are two main tools that can lead the hearer to </a:t>
            </a:r>
            <a:r>
              <a:rPr lang="en-US" sz="2400" dirty="0" smtClean="0">
                <a:solidFill>
                  <a:srgbClr val="FF0000"/>
                </a:solidFill>
              </a:rPr>
              <a:t>make assumptions </a:t>
            </a:r>
            <a:r>
              <a:rPr lang="en-US" sz="2400" dirty="0" smtClean="0"/>
              <a:t>about the existence of information that is not made explicit in what is actually said.</a:t>
            </a:r>
          </a:p>
          <a:p>
            <a:pPr algn="just" rtl="0"/>
            <a:r>
              <a:rPr lang="en-US" sz="2400" dirty="0" err="1" smtClean="0"/>
              <a:t>Eg</a:t>
            </a:r>
            <a:r>
              <a:rPr lang="en-US" sz="2400" dirty="0" smtClean="0"/>
              <a:t>. </a:t>
            </a:r>
          </a:p>
          <a:p>
            <a:pPr algn="just" rtl="0"/>
            <a:r>
              <a:rPr lang="en-US" sz="2400" dirty="0" smtClean="0">
                <a:solidFill>
                  <a:srgbClr val="0000FF"/>
                </a:solidFill>
              </a:rPr>
              <a:t>-Why did you kill your wife?</a:t>
            </a:r>
          </a:p>
          <a:p>
            <a:pPr algn="just" rtl="0"/>
            <a:r>
              <a:rPr lang="en-US" sz="2400" dirty="0" smtClean="0"/>
              <a:t>This sentence presupposes that the listener has really killed his wife.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3600" dirty="0" smtClean="0">
                <a:solidFill>
                  <a:srgbClr val="FF0000"/>
                </a:solidFill>
              </a:rPr>
              <a:t>Presupposition	</a:t>
            </a:r>
            <a:endParaRPr lang="ar-SA" sz="3600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412777"/>
            <a:ext cx="8712968" cy="3240360"/>
          </a:xfrm>
        </p:spPr>
        <p:txBody>
          <a:bodyPr/>
          <a:lstStyle/>
          <a:p>
            <a:pPr algn="l" rtl="0"/>
            <a:r>
              <a:rPr lang="en-US" sz="2400" b="1" dirty="0" smtClean="0">
                <a:solidFill>
                  <a:srgbClr val="002060"/>
                </a:solidFill>
              </a:rPr>
              <a:t>Presupposition is the background assumption embedded within a sentence or a phrase.</a:t>
            </a:r>
          </a:p>
          <a:p>
            <a:pPr algn="l" rtl="0"/>
            <a:r>
              <a:rPr lang="en-US" sz="2400" dirty="0" err="1" smtClean="0">
                <a:solidFill>
                  <a:srgbClr val="0000FF"/>
                </a:solidFill>
              </a:rPr>
              <a:t>Eg</a:t>
            </a:r>
            <a:r>
              <a:rPr lang="en-US" sz="2400" dirty="0" smtClean="0"/>
              <a:t>.</a:t>
            </a:r>
          </a:p>
          <a:p>
            <a:pPr algn="l" rtl="0"/>
            <a:r>
              <a:rPr lang="en-US" sz="2400" dirty="0" smtClean="0">
                <a:solidFill>
                  <a:srgbClr val="FF0000"/>
                </a:solidFill>
              </a:rPr>
              <a:t>We want to set people free</a:t>
            </a:r>
            <a:r>
              <a:rPr lang="en-US" sz="1800" dirty="0" smtClean="0">
                <a:solidFill>
                  <a:srgbClr val="FF0000"/>
                </a:solidFill>
              </a:rPr>
              <a:t>. </a:t>
            </a:r>
            <a:r>
              <a:rPr lang="en-US" sz="1800" dirty="0" smtClean="0"/>
              <a:t>(British conservative politician).</a:t>
            </a:r>
          </a:p>
          <a:p>
            <a:pPr algn="l" rtl="0"/>
            <a:endParaRPr lang="en-US" sz="1800" dirty="0" smtClean="0"/>
          </a:p>
          <a:p>
            <a:pPr algn="l" rtl="0"/>
            <a:r>
              <a:rPr lang="en-US" sz="2000" dirty="0" smtClean="0">
                <a:solidFill>
                  <a:srgbClr val="0000FF"/>
                </a:solidFill>
              </a:rPr>
              <a:t>This example presupposes that people are not currently free.</a:t>
            </a:r>
            <a:endParaRPr lang="ar-SA" sz="2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b="1" dirty="0" smtClean="0">
                <a:solidFill>
                  <a:srgbClr val="FF0000"/>
                </a:solidFill>
              </a:rPr>
              <a:t>How to use presupposition in a sentence?</a:t>
            </a:r>
            <a:endParaRPr lang="ar-SA" sz="3200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z="2000" dirty="0" smtClean="0"/>
              <a:t>1- </a:t>
            </a:r>
            <a:r>
              <a:rPr lang="en-US" sz="2000" b="1" dirty="0" smtClean="0">
                <a:solidFill>
                  <a:srgbClr val="0000FF"/>
                </a:solidFill>
              </a:rPr>
              <a:t>Adjectives</a:t>
            </a:r>
            <a:r>
              <a:rPr lang="en-US" sz="2000" dirty="0" smtClean="0"/>
              <a:t>, especially comparative adjectives.</a:t>
            </a:r>
          </a:p>
          <a:p>
            <a:pPr algn="l" rtl="0"/>
            <a:r>
              <a:rPr lang="en-US" sz="2000" b="1" dirty="0" err="1" smtClean="0">
                <a:solidFill>
                  <a:srgbClr val="0000FF"/>
                </a:solidFill>
              </a:rPr>
              <a:t>Eg</a:t>
            </a:r>
            <a:r>
              <a:rPr lang="en-US" sz="2000" b="1" dirty="0" smtClean="0">
                <a:solidFill>
                  <a:srgbClr val="0000FF"/>
                </a:solidFill>
              </a:rPr>
              <a:t>. </a:t>
            </a:r>
            <a:r>
              <a:rPr lang="en-US" sz="2000" dirty="0" smtClean="0"/>
              <a:t>Good	better</a:t>
            </a:r>
          </a:p>
          <a:p>
            <a:pPr algn="l" rtl="0"/>
            <a:r>
              <a:rPr lang="en-US" sz="2000" dirty="0" smtClean="0"/>
              <a:t>We need a </a:t>
            </a:r>
            <a:r>
              <a:rPr lang="en-US" sz="2000" dirty="0" smtClean="0">
                <a:solidFill>
                  <a:srgbClr val="0000FF"/>
                </a:solidFill>
              </a:rPr>
              <a:t>better</a:t>
            </a:r>
            <a:r>
              <a:rPr lang="en-US" sz="2000" dirty="0" smtClean="0"/>
              <a:t> teacher. (presupposes that the current teacher is not good)</a:t>
            </a:r>
          </a:p>
          <a:p>
            <a:pPr algn="l" rtl="0"/>
            <a:r>
              <a:rPr lang="en-US" sz="2000" dirty="0" smtClean="0">
                <a:solidFill>
                  <a:srgbClr val="FF0000"/>
                </a:solidFill>
              </a:rPr>
              <a:t>-Fair	fairer </a:t>
            </a:r>
          </a:p>
          <a:p>
            <a:pPr algn="l" rtl="0"/>
            <a:r>
              <a:rPr lang="en-US" sz="2000" dirty="0" smtClean="0"/>
              <a:t>The government will introduce a </a:t>
            </a:r>
            <a:r>
              <a:rPr lang="en-US" sz="2000" dirty="0" smtClean="0">
                <a:solidFill>
                  <a:srgbClr val="FF0000"/>
                </a:solidFill>
              </a:rPr>
              <a:t>fairer</a:t>
            </a:r>
            <a:r>
              <a:rPr lang="en-US" sz="2000" dirty="0" smtClean="0"/>
              <a:t> funding for schools.</a:t>
            </a:r>
          </a:p>
          <a:p>
            <a:pPr algn="l" rtl="0"/>
            <a:r>
              <a:rPr lang="en-US" sz="2000" dirty="0" smtClean="0"/>
              <a:t>(presupposes that the current funding is not fair).</a:t>
            </a:r>
          </a:p>
          <a:p>
            <a:pPr algn="l" rtl="0"/>
            <a:endParaRPr lang="en-US" sz="2000" dirty="0" smtClean="0"/>
          </a:p>
          <a:p>
            <a:pPr algn="l" rtl="0"/>
            <a:r>
              <a:rPr lang="en-US" sz="2000" dirty="0" smtClean="0"/>
              <a:t>2- </a:t>
            </a:r>
            <a:r>
              <a:rPr lang="en-US" sz="2000" b="1" dirty="0" smtClean="0">
                <a:solidFill>
                  <a:srgbClr val="0000FF"/>
                </a:solidFill>
              </a:rPr>
              <a:t>Possessives</a:t>
            </a:r>
          </a:p>
          <a:p>
            <a:pPr algn="l" rtl="0"/>
            <a:r>
              <a:rPr lang="en-US" sz="2000" b="1" dirty="0" err="1" smtClean="0">
                <a:solidFill>
                  <a:srgbClr val="0000FF"/>
                </a:solidFill>
              </a:rPr>
              <a:t>Eg</a:t>
            </a:r>
            <a:r>
              <a:rPr lang="en-US" sz="2000" b="1" dirty="0" smtClean="0">
                <a:solidFill>
                  <a:srgbClr val="0000FF"/>
                </a:solidFill>
              </a:rPr>
              <a:t>. </a:t>
            </a:r>
            <a:r>
              <a:rPr lang="en-US" sz="2000" dirty="0" smtClean="0"/>
              <a:t>We will not talk about Sally’s problems any more.</a:t>
            </a:r>
          </a:p>
          <a:p>
            <a:pPr algn="l" rtl="0"/>
            <a:r>
              <a:rPr lang="en-US" sz="2000" dirty="0" smtClean="0"/>
              <a:t>(Presupposes that we have talked before and that Sally has problems.)</a:t>
            </a:r>
            <a:endParaRPr lang="ar-S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3200" b="1" dirty="0" smtClean="0">
                <a:solidFill>
                  <a:srgbClr val="FF0000"/>
                </a:solidFill>
              </a:rPr>
              <a:t>How to use presupposition in a sentence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>
                <a:solidFill>
                  <a:srgbClr val="0000FF"/>
                </a:solidFill>
              </a:rPr>
              <a:t>3- Questions instead of statements</a:t>
            </a:r>
          </a:p>
          <a:p>
            <a:pPr algn="l" rtl="0"/>
            <a:r>
              <a:rPr lang="en-US" sz="2800" dirty="0" err="1" smtClean="0">
                <a:solidFill>
                  <a:srgbClr val="FF0000"/>
                </a:solidFill>
              </a:rPr>
              <a:t>Eg</a:t>
            </a:r>
            <a:r>
              <a:rPr lang="en-US" sz="2800" dirty="0" smtClean="0"/>
              <a:t>. </a:t>
            </a:r>
            <a:r>
              <a:rPr lang="en-US" sz="2800" dirty="0" smtClean="0">
                <a:solidFill>
                  <a:srgbClr val="00B050"/>
                </a:solidFill>
              </a:rPr>
              <a:t>Is it not now time to study hard?</a:t>
            </a:r>
          </a:p>
          <a:p>
            <a:pPr algn="l" rtl="0"/>
            <a:r>
              <a:rPr lang="en-US" sz="2800" dirty="0" smtClean="0"/>
              <a:t>Presupposes that the listener did not study hard.</a:t>
            </a:r>
          </a:p>
          <a:p>
            <a:pPr algn="l" rtl="0"/>
            <a:endParaRPr lang="en-US" sz="2800" dirty="0" smtClean="0"/>
          </a:p>
          <a:p>
            <a:pPr algn="l" rtl="0"/>
            <a:r>
              <a:rPr lang="en-US" sz="2800" dirty="0" err="1" smtClean="0">
                <a:solidFill>
                  <a:srgbClr val="FF0000"/>
                </a:solidFill>
              </a:rPr>
              <a:t>Eg</a:t>
            </a:r>
            <a:r>
              <a:rPr lang="en-US" sz="2800" dirty="0" smtClean="0">
                <a:solidFill>
                  <a:srgbClr val="FF0000"/>
                </a:solidFill>
              </a:rPr>
              <a:t>. </a:t>
            </a:r>
            <a:r>
              <a:rPr lang="en-US" sz="2400" dirty="0" smtClean="0">
                <a:solidFill>
                  <a:srgbClr val="00B050"/>
                </a:solidFill>
              </a:rPr>
              <a:t>Do not you think that we should make use of our time?</a:t>
            </a:r>
          </a:p>
          <a:p>
            <a:pPr algn="l" rtl="0"/>
            <a:r>
              <a:rPr lang="en-US" sz="2800" dirty="0" smtClean="0"/>
              <a:t>Presupposes that we have wasted our time?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err="1" smtClean="0"/>
              <a:t>Implicature</a:t>
            </a:r>
            <a:r>
              <a:rPr lang="en-US" dirty="0" smtClean="0"/>
              <a:t>.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1412776"/>
            <a:ext cx="8363272" cy="4525963"/>
          </a:xfrm>
        </p:spPr>
        <p:txBody>
          <a:bodyPr/>
          <a:lstStyle/>
          <a:p>
            <a:pPr algn="l" rtl="0"/>
            <a:r>
              <a:rPr lang="en-US" sz="2800" b="1" dirty="0" err="1" smtClean="0">
                <a:solidFill>
                  <a:srgbClr val="0000FF"/>
                </a:solidFill>
              </a:rPr>
              <a:t>Implicature</a:t>
            </a:r>
            <a:r>
              <a:rPr lang="en-US" sz="2800" b="1" dirty="0" smtClean="0"/>
              <a:t> leads the listener to infer something that was not explicitly asserted by the speaker.</a:t>
            </a:r>
          </a:p>
          <a:p>
            <a:pPr algn="l" rtl="0"/>
            <a:r>
              <a:rPr lang="en-US" sz="2800" b="1" dirty="0" smtClean="0">
                <a:solidFill>
                  <a:srgbClr val="C00000"/>
                </a:solidFill>
              </a:rPr>
              <a:t>Characteristics.</a:t>
            </a:r>
          </a:p>
          <a:p>
            <a:pPr algn="l" rtl="0"/>
            <a:r>
              <a:rPr lang="en-US" sz="2000" dirty="0" smtClean="0"/>
              <a:t>-</a:t>
            </a:r>
            <a:r>
              <a:rPr lang="en-US" sz="2000" dirty="0" err="1" smtClean="0"/>
              <a:t>Implicature</a:t>
            </a:r>
            <a:r>
              <a:rPr lang="en-US" sz="2000" dirty="0" smtClean="0"/>
              <a:t> operates over more than one sentence.</a:t>
            </a:r>
          </a:p>
          <a:p>
            <a:pPr algn="l" rtl="0"/>
            <a:r>
              <a:rPr lang="en-US" sz="1800" dirty="0" smtClean="0"/>
              <a:t>-</a:t>
            </a:r>
            <a:r>
              <a:rPr lang="en-US" sz="1800" dirty="0" err="1" smtClean="0"/>
              <a:t>Implicature</a:t>
            </a:r>
            <a:r>
              <a:rPr lang="en-US" sz="1800" dirty="0" smtClean="0"/>
              <a:t> depends on shared knowledge between the speaker and the hearer.</a:t>
            </a:r>
          </a:p>
          <a:p>
            <a:pPr algn="l" rtl="0"/>
            <a:r>
              <a:rPr lang="en-US" sz="2000" dirty="0" smtClean="0"/>
              <a:t>-</a:t>
            </a:r>
            <a:r>
              <a:rPr lang="en-US" sz="2000" dirty="0" err="1" smtClean="0"/>
              <a:t>Implicature</a:t>
            </a:r>
            <a:r>
              <a:rPr lang="en-US" sz="2000" dirty="0" smtClean="0"/>
              <a:t> depends on the surrounding context of the discourse.</a:t>
            </a:r>
          </a:p>
          <a:p>
            <a:pPr algn="l" rtl="0"/>
            <a:r>
              <a:rPr lang="en-US" sz="2000" dirty="0" err="1" smtClean="0"/>
              <a:t>Eg</a:t>
            </a:r>
            <a:r>
              <a:rPr lang="en-US" sz="2000" dirty="0" smtClean="0"/>
              <a:t>. </a:t>
            </a:r>
          </a:p>
          <a:p>
            <a:pPr algn="l" rtl="0"/>
            <a:r>
              <a:rPr lang="en-US" sz="2000" dirty="0" smtClean="0"/>
              <a:t>A: Will Sally be at the meeting this afternoon? </a:t>
            </a:r>
            <a:br>
              <a:rPr lang="en-US" sz="2000" dirty="0" smtClean="0"/>
            </a:br>
            <a:r>
              <a:rPr lang="en-US" sz="2000" dirty="0" smtClean="0"/>
              <a:t>B. Her car broke down. </a:t>
            </a:r>
          </a:p>
          <a:p>
            <a:pPr algn="l" rtl="0"/>
            <a:r>
              <a:rPr lang="en-US" sz="2000" dirty="0" err="1" smtClean="0">
                <a:solidFill>
                  <a:srgbClr val="0000FF"/>
                </a:solidFill>
              </a:rPr>
              <a:t>Implicature</a:t>
            </a:r>
            <a:r>
              <a:rPr lang="en-US" sz="2000" dirty="0" smtClean="0">
                <a:solidFill>
                  <a:srgbClr val="0000FF"/>
                </a:solidFill>
              </a:rPr>
              <a:t>:  Sally won't be at the meeting.</a:t>
            </a:r>
            <a:endParaRPr lang="ar-SA" sz="2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31ECFD-0FC7-4749-9C70-1BCB8B0CB385}">
  <ds:schemaRefs>
    <ds:schemaRef ds:uri="http://schemas.microsoft.com/office/2006/documentManagement/types"/>
    <ds:schemaRef ds:uri="http://purl.org/dc/dcmitype/"/>
    <ds:schemaRef ds:uri="http://purl.org/dc/elements/1.1/"/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4094</TotalTime>
  <Words>731</Words>
  <Application>Microsoft Office PowerPoint</Application>
  <PresentationFormat>عرض على الشاشة (3:4)‏</PresentationFormat>
  <Paragraphs>149</Paragraphs>
  <Slides>17</Slides>
  <Notes>5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المحاضرة التمهيدية</vt:lpstr>
      <vt:lpstr>الشريحة 1</vt:lpstr>
      <vt:lpstr>Lecture  3</vt:lpstr>
      <vt:lpstr>In this Lecture, we will discuss the following:</vt:lpstr>
      <vt:lpstr>The Sapir-Whorf hypothesis</vt:lpstr>
      <vt:lpstr>2-The hypothesis refers to two parts:  A. Linguistic relativity    B. Linguistic determinism</vt:lpstr>
      <vt:lpstr>2-The hypothesis refers to two parts:  A. Linguistic relativity    B. Linguistic determinism</vt:lpstr>
      <vt:lpstr>2-The hypothesis refers to two parts:  A. Linguistic relativity    B. Linguistic determinism</vt:lpstr>
      <vt:lpstr>Chapter 3 Language and Politics</vt:lpstr>
      <vt:lpstr>Everyday’s decisions and politics.</vt:lpstr>
      <vt:lpstr>Politics and Ideology</vt:lpstr>
      <vt:lpstr>Ideology</vt:lpstr>
      <vt:lpstr>Political Discourse</vt:lpstr>
      <vt:lpstr>Presupposition </vt:lpstr>
      <vt:lpstr>How to use presupposition in a sentence?</vt:lpstr>
      <vt:lpstr>How to use presupposition in a sentence</vt:lpstr>
      <vt:lpstr>Implicature.</vt:lpstr>
      <vt:lpstr>الشريحة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malhlilal</cp:lastModifiedBy>
  <cp:revision>300</cp:revision>
  <dcterms:created xsi:type="dcterms:W3CDTF">1601-01-01T00:00:00Z</dcterms:created>
  <dcterms:modified xsi:type="dcterms:W3CDTF">2012-09-16T09:28:55Z</dcterms:modified>
</cp:coreProperties>
</file>