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09" r:id="rId4"/>
  </p:sldMasterIdLst>
  <p:notesMasterIdLst>
    <p:notesMasterId r:id="rId19"/>
  </p:notesMasterIdLst>
  <p:handoutMasterIdLst>
    <p:handoutMasterId r:id="rId20"/>
  </p:handoutMasterIdLst>
  <p:sldIdLst>
    <p:sldId id="286" r:id="rId5"/>
    <p:sldId id="287" r:id="rId6"/>
    <p:sldId id="289" r:id="rId7"/>
    <p:sldId id="323" r:id="rId8"/>
    <p:sldId id="324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288" r:id="rId1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8D5E1180-867F-4562-9E12-5E93554CFC0C}">
          <p14:sldIdLst>
            <p14:sldId id="286"/>
            <p14:sldId id="287"/>
            <p14:sldId id="289"/>
            <p14:sldId id="323"/>
            <p14:sldId id="324"/>
            <p14:sldId id="325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00CC00"/>
    <a:srgbClr val="99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737" autoAdjust="0"/>
  </p:normalViewPr>
  <p:slideViewPr>
    <p:cSldViewPr>
      <p:cViewPr varScale="1">
        <p:scale>
          <a:sx n="70" d="100"/>
          <a:sy n="70" d="100"/>
        </p:scale>
        <p:origin x="-13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99392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7384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3031976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7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en-US" sz="2400" b="1" dirty="0" smtClean="0">
                <a:solidFill>
                  <a:srgbClr val="0000FF"/>
                </a:solidFill>
              </a:rPr>
              <a:t>In this Lecture, we will discuss the following: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1428813"/>
            <a:ext cx="8208912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00FF"/>
                </a:solidFill>
              </a:rPr>
              <a:t>5.4 Possible explanations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5.4.1 </a:t>
            </a:r>
            <a:r>
              <a:rPr lang="en-US" sz="1600" dirty="0">
                <a:solidFill>
                  <a:srgbClr val="FF0000"/>
                </a:solidFill>
              </a:rPr>
              <a:t>Dominance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5.4.2 </a:t>
            </a:r>
            <a:r>
              <a:rPr lang="en-US" sz="1600" dirty="0">
                <a:solidFill>
                  <a:srgbClr val="FF0000"/>
                </a:solidFill>
              </a:rPr>
              <a:t>Difference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5.4.3 </a:t>
            </a:r>
            <a:r>
              <a:rPr lang="en-US" sz="1600" dirty="0">
                <a:solidFill>
                  <a:srgbClr val="FF0000"/>
                </a:solidFill>
              </a:rPr>
              <a:t>Analysis of </a:t>
            </a:r>
            <a:r>
              <a:rPr lang="en-US" sz="1600" dirty="0" smtClean="0">
                <a:solidFill>
                  <a:srgbClr val="FF0000"/>
                </a:solidFill>
              </a:rPr>
              <a:t>gender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Chapter 6: </a:t>
            </a:r>
            <a:r>
              <a:rPr lang="en-US" sz="1600" b="1" dirty="0" smtClean="0"/>
              <a:t>Language </a:t>
            </a:r>
            <a:r>
              <a:rPr lang="en-US" sz="1600" b="1" dirty="0"/>
              <a:t>and </a:t>
            </a:r>
            <a:r>
              <a:rPr lang="en-US" sz="1600" b="1" dirty="0" smtClean="0"/>
              <a:t>ethnicity</a:t>
            </a:r>
          </a:p>
          <a:p>
            <a:pPr>
              <a:lnSpc>
                <a:spcPct val="150000"/>
              </a:lnSpc>
            </a:pPr>
            <a:r>
              <a:rPr lang="en-US" sz="1600" b="1" dirty="0"/>
              <a:t>6.1 </a:t>
            </a:r>
            <a:r>
              <a:rPr lang="en-US" sz="1600" b="1" dirty="0" smtClean="0"/>
              <a:t>Introduction</a:t>
            </a:r>
          </a:p>
          <a:p>
            <a:pPr>
              <a:lnSpc>
                <a:spcPct val="150000"/>
              </a:lnSpc>
            </a:pPr>
            <a:r>
              <a:rPr lang="en-US" sz="1600" b="1" dirty="0"/>
              <a:t>6.2 What is ethnicity</a:t>
            </a:r>
            <a:r>
              <a:rPr lang="en-US" sz="1600" b="1" dirty="0" smtClean="0"/>
              <a:t>?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/>
              <a:t>6.3 The language of prejudice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en-US" sz="1600" b="1" dirty="0" smtClean="0"/>
              <a:t>6.3.1. the use of </a:t>
            </a:r>
            <a:r>
              <a:rPr lang="en-US" sz="1600" b="1" i="1" dirty="0" smtClean="0"/>
              <a:t>our</a:t>
            </a:r>
            <a:endParaRPr lang="en-US" sz="1600" b="1" i="1" dirty="0" smtClean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6.3.2 Negative </a:t>
            </a:r>
            <a:r>
              <a:rPr lang="en-US" sz="1600" b="1" dirty="0" err="1" smtClean="0">
                <a:solidFill>
                  <a:srgbClr val="FF0000"/>
                </a:solidFill>
              </a:rPr>
              <a:t>labelling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dirty="0" smtClean="0"/>
              <a:t>	</a:t>
            </a:r>
            <a:r>
              <a:rPr lang="en-US" sz="1600" b="1" dirty="0" smtClean="0"/>
              <a:t>Reclamation</a:t>
            </a:r>
            <a:endParaRPr lang="ar-SA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008112"/>
          </a:xfrm>
        </p:spPr>
        <p:txBody>
          <a:bodyPr/>
          <a:lstStyle/>
          <a:p>
            <a:pPr algn="l" rtl="0"/>
            <a:r>
              <a:rPr lang="en-US" sz="2800" b="1" dirty="0">
                <a:solidFill>
                  <a:srgbClr val="0000FF"/>
                </a:solidFill>
              </a:rPr>
              <a:t>5.4 Possible </a:t>
            </a:r>
            <a:r>
              <a:rPr lang="en-US" sz="2800" b="1" dirty="0" smtClean="0">
                <a:solidFill>
                  <a:srgbClr val="0000FF"/>
                </a:solidFill>
              </a:rPr>
              <a:t>explanations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400" dirty="0"/>
              <a:t>W</a:t>
            </a:r>
            <a:r>
              <a:rPr lang="en-US" sz="2400" dirty="0" smtClean="0"/>
              <a:t>hy men’s and women’ talks are different.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95536" y="1412776"/>
            <a:ext cx="820891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5.4.1 </a:t>
            </a:r>
            <a:r>
              <a:rPr lang="en-US" sz="2000" b="1" dirty="0" smtClean="0">
                <a:solidFill>
                  <a:srgbClr val="FF0000"/>
                </a:solidFill>
              </a:rPr>
              <a:t>Dominance</a:t>
            </a:r>
          </a:p>
          <a:p>
            <a:r>
              <a:rPr lang="en-US" sz="1600" b="1" dirty="0" smtClean="0">
                <a:solidFill>
                  <a:srgbClr val="C00000"/>
                </a:solidFill>
              </a:rPr>
              <a:t>Dominance Theory</a:t>
            </a:r>
            <a:r>
              <a:rPr lang="en-US" dirty="0" smtClean="0"/>
              <a:t>: takes the </a:t>
            </a:r>
            <a:r>
              <a:rPr lang="en-US" dirty="0"/>
              <a:t>difference in power between women and men as the main cause </a:t>
            </a:r>
            <a:r>
              <a:rPr lang="en-US" dirty="0" smtClean="0"/>
              <a:t>of </a:t>
            </a:r>
            <a:r>
              <a:rPr lang="en-US" dirty="0" err="1" smtClean="0"/>
              <a:t>discoursal</a:t>
            </a:r>
            <a:r>
              <a:rPr lang="en-US" dirty="0" smtClean="0"/>
              <a:t> </a:t>
            </a:r>
            <a:r>
              <a:rPr lang="en-US" b="1" dirty="0"/>
              <a:t>variation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 smtClean="0"/>
              <a:t>According to this theory:</a:t>
            </a:r>
            <a:endParaRPr lang="en-US" b="1" dirty="0"/>
          </a:p>
          <a:p>
            <a:r>
              <a:rPr lang="en-US" dirty="0" smtClean="0"/>
              <a:t>Men </a:t>
            </a:r>
            <a:r>
              <a:rPr lang="en-US" dirty="0" smtClean="0"/>
              <a:t>tend to </a:t>
            </a:r>
            <a:r>
              <a:rPr lang="en-US" dirty="0"/>
              <a:t>have more power than </a:t>
            </a:r>
            <a:r>
              <a:rPr lang="en-US" dirty="0" smtClean="0"/>
              <a:t>women:</a:t>
            </a:r>
          </a:p>
          <a:p>
            <a:pPr lvl="1"/>
            <a:r>
              <a:rPr lang="en-US" sz="2000" dirty="0" smtClean="0"/>
              <a:t>physically,</a:t>
            </a:r>
          </a:p>
          <a:p>
            <a:pPr lvl="1"/>
            <a:r>
              <a:rPr lang="en-US" sz="2000" dirty="0" smtClean="0"/>
              <a:t>financially </a:t>
            </a:r>
          </a:p>
          <a:p>
            <a:pPr lvl="1"/>
            <a:r>
              <a:rPr lang="en-US" sz="2000" dirty="0" smtClean="0"/>
              <a:t>and </a:t>
            </a:r>
            <a:r>
              <a:rPr lang="en-US" sz="2000" dirty="0"/>
              <a:t>in </a:t>
            </a:r>
            <a:r>
              <a:rPr lang="en-US" sz="2000" dirty="0" smtClean="0"/>
              <a:t>workplace hierarchies</a:t>
            </a:r>
            <a:r>
              <a:rPr lang="en-US" sz="2000" dirty="0" smtClean="0"/>
              <a:t>.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C00000"/>
                </a:solidFill>
              </a:rPr>
              <a:t>Weak points of Dominance theory:</a:t>
            </a:r>
          </a:p>
          <a:p>
            <a:r>
              <a:rPr lang="en-US" sz="2000" dirty="0" smtClean="0"/>
              <a:t>1-</a:t>
            </a:r>
            <a:r>
              <a:rPr lang="en-US" sz="2000" dirty="0"/>
              <a:t> women </a:t>
            </a:r>
            <a:r>
              <a:rPr lang="en-US" sz="2000" dirty="0" smtClean="0"/>
              <a:t>are represented as </a:t>
            </a:r>
            <a:r>
              <a:rPr lang="en-US" sz="2000" dirty="0"/>
              <a:t>‘powerless victims</a:t>
            </a:r>
            <a:r>
              <a:rPr lang="en-US" sz="2000" dirty="0" smtClean="0"/>
              <a:t>’,</a:t>
            </a:r>
          </a:p>
          <a:p>
            <a:r>
              <a:rPr lang="en-US" sz="2000" dirty="0" smtClean="0"/>
              <a:t>2- shows men as </a:t>
            </a:r>
            <a:r>
              <a:rPr lang="en-US" sz="2000" dirty="0"/>
              <a:t>undermining, excluding and demeaning </a:t>
            </a:r>
            <a:r>
              <a:rPr lang="en-US" sz="2000" dirty="0" smtClean="0"/>
              <a:t>women.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200" b="1" dirty="0">
                <a:solidFill>
                  <a:srgbClr val="0000FF"/>
                </a:solidFill>
              </a:rPr>
              <a:t>5.4.2 Difference</a:t>
            </a:r>
            <a:endParaRPr lang="ar-SA" sz="32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rgbClr val="FF0000"/>
                </a:solidFill>
              </a:rPr>
              <a:t>Difference theory</a:t>
            </a:r>
          </a:p>
          <a:p>
            <a:pPr algn="just" rtl="0"/>
            <a:r>
              <a:rPr lang="en-US" sz="2400" dirty="0" smtClean="0"/>
              <a:t>It </a:t>
            </a:r>
            <a:r>
              <a:rPr lang="en-US" sz="2400" dirty="0"/>
              <a:t>suggests that women and men </a:t>
            </a:r>
            <a:r>
              <a:rPr lang="en-US" sz="2400" dirty="0" smtClean="0"/>
              <a:t>develop </a:t>
            </a:r>
            <a:r>
              <a:rPr lang="en-US" sz="2400" dirty="0" smtClean="0">
                <a:solidFill>
                  <a:srgbClr val="C00000"/>
                </a:solidFill>
              </a:rPr>
              <a:t>different styles </a:t>
            </a:r>
            <a:r>
              <a:rPr lang="en-US" sz="2400" dirty="0">
                <a:solidFill>
                  <a:srgbClr val="C00000"/>
                </a:solidFill>
              </a:rPr>
              <a:t>of talking</a:t>
            </a:r>
            <a:r>
              <a:rPr lang="en-US" sz="2400" dirty="0"/>
              <a:t> </a:t>
            </a:r>
            <a:r>
              <a:rPr lang="en-US" sz="2400" dirty="0" smtClean="0"/>
              <a:t>because </a:t>
            </a:r>
            <a:r>
              <a:rPr lang="en-US" sz="2400" dirty="0"/>
              <a:t>they are segregated at important stages </a:t>
            </a:r>
            <a:r>
              <a:rPr lang="en-US" sz="2400" dirty="0" smtClean="0"/>
              <a:t>of their </a:t>
            </a:r>
            <a:r>
              <a:rPr lang="en-US" sz="2400" dirty="0"/>
              <a:t>lives</a:t>
            </a:r>
            <a:r>
              <a:rPr lang="en-US" sz="2400" dirty="0" smtClean="0"/>
              <a:t>.</a:t>
            </a:r>
          </a:p>
          <a:p>
            <a:pPr algn="just" rtl="0"/>
            <a:r>
              <a:rPr lang="en-US" sz="2400" dirty="0" smtClean="0">
                <a:solidFill>
                  <a:srgbClr val="0000FF"/>
                </a:solidFill>
              </a:rPr>
              <a:t>E.g</a:t>
            </a:r>
            <a:r>
              <a:rPr lang="en-US" sz="2400" dirty="0" smtClean="0">
                <a:solidFill>
                  <a:srgbClr val="00CC00"/>
                </a:solidFill>
              </a:rPr>
              <a:t>.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2400" dirty="0">
                <a:solidFill>
                  <a:srgbClr val="00B050"/>
                </a:solidFill>
              </a:rPr>
              <a:t>playing in single-sex groups as children</a:t>
            </a:r>
            <a:r>
              <a:rPr lang="en-US" sz="2400" dirty="0" smtClean="0">
                <a:solidFill>
                  <a:srgbClr val="00B050"/>
                </a:solidFill>
              </a:rPr>
              <a:t>,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0B050"/>
                </a:solidFill>
              </a:rPr>
              <a:t>having </a:t>
            </a:r>
            <a:r>
              <a:rPr lang="en-US" sz="2400" dirty="0">
                <a:solidFill>
                  <a:srgbClr val="00B050"/>
                </a:solidFill>
              </a:rPr>
              <a:t>same-sex </a:t>
            </a:r>
            <a:r>
              <a:rPr lang="en-US" sz="2400" dirty="0" smtClean="0">
                <a:solidFill>
                  <a:srgbClr val="00B050"/>
                </a:solidFill>
              </a:rPr>
              <a:t>friendships </a:t>
            </a:r>
            <a:r>
              <a:rPr lang="en-US" sz="2400" dirty="0">
                <a:solidFill>
                  <a:srgbClr val="00B050"/>
                </a:solidFill>
              </a:rPr>
              <a:t>in adult </a:t>
            </a:r>
            <a:r>
              <a:rPr lang="en-US" sz="2400" dirty="0" smtClean="0">
                <a:solidFill>
                  <a:srgbClr val="00B050"/>
                </a:solidFill>
              </a:rPr>
              <a:t>life</a:t>
            </a:r>
          </a:p>
          <a:p>
            <a:pPr algn="l" rtl="0"/>
            <a:r>
              <a:rPr lang="en-US" sz="2400" dirty="0" smtClean="0"/>
              <a:t>This leads to have </a:t>
            </a:r>
            <a:r>
              <a:rPr lang="en-US" sz="2400" dirty="0"/>
              <a:t>separate rules for </a:t>
            </a:r>
            <a:r>
              <a:rPr lang="en-US" sz="2400" dirty="0" err="1"/>
              <a:t>behaviour</a:t>
            </a:r>
            <a:r>
              <a:rPr lang="en-US" sz="2400" dirty="0"/>
              <a:t> and, in particular, for talking.</a:t>
            </a:r>
          </a:p>
          <a:p>
            <a:pPr algn="l" rtl="0"/>
            <a:endParaRPr 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303876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200" b="1" dirty="0">
                <a:solidFill>
                  <a:srgbClr val="0000FF"/>
                </a:solidFill>
              </a:rPr>
              <a:t>5.4.3 Analysis of gender</a:t>
            </a:r>
            <a:endParaRPr lang="ar-SA" sz="32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229600" cy="4525963"/>
          </a:xfrm>
        </p:spPr>
        <p:txBody>
          <a:bodyPr/>
          <a:lstStyle/>
          <a:p>
            <a:pPr algn="l"/>
            <a:r>
              <a:rPr lang="en-US" sz="2400" b="1" dirty="0" smtClean="0"/>
              <a:t>Gender</a:t>
            </a:r>
            <a:r>
              <a:rPr lang="en-US" sz="2400" dirty="0" smtClean="0"/>
              <a:t> plays an important role in the difference between men’s and women's talk:</a:t>
            </a:r>
          </a:p>
          <a:p>
            <a:pPr algn="l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Adopting a certain style of talking to indicate our gender:</a:t>
            </a:r>
          </a:p>
          <a:p>
            <a:pPr algn="l"/>
            <a:r>
              <a:rPr lang="en-US" sz="2400" dirty="0" smtClean="0"/>
              <a:t>E.g. </a:t>
            </a:r>
          </a:p>
          <a:p>
            <a:pPr algn="l" rtl="0"/>
            <a:r>
              <a:rPr lang="en-US" sz="2400" dirty="0" smtClean="0"/>
              <a:t>We use clothes to indicate gender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 </a:t>
            </a:r>
          </a:p>
          <a:p>
            <a:pPr algn="l"/>
            <a:endParaRPr lang="en-US" sz="2400" dirty="0" smtClean="0"/>
          </a:p>
        </p:txBody>
      </p:sp>
      <p:pic>
        <p:nvPicPr>
          <p:cNvPr id="4" name="il_fi" descr="http://www.wikinoticia.com/images2/depsicologia.com/wp-content/uploads/Blue-man-pink-woman_thumb.jpg"/>
          <p:cNvPicPr/>
          <p:nvPr/>
        </p:nvPicPr>
        <p:blipFill>
          <a:blip r:embed="rId2" cstate="print"/>
          <a:srcRect l="8846" t="3117" r="4825" b="5455"/>
          <a:stretch>
            <a:fillRect/>
          </a:stretch>
        </p:blipFill>
        <p:spPr bwMode="auto">
          <a:xfrm>
            <a:off x="755576" y="3429000"/>
            <a:ext cx="1584176" cy="143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5890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pPr algn="l" rtl="0"/>
            <a:r>
              <a:rPr lang="en-US" sz="2400" dirty="0" smtClean="0">
                <a:solidFill>
                  <a:srgbClr val="0000FF"/>
                </a:solidFill>
              </a:rPr>
              <a:t>We use jewelry , hairstyles and  makeup to indicate our gender.</a:t>
            </a:r>
            <a:endParaRPr lang="ar-SA" sz="2400" dirty="0">
              <a:solidFill>
                <a:srgbClr val="0000FF"/>
              </a:solidFill>
            </a:endParaRPr>
          </a:p>
        </p:txBody>
      </p:sp>
      <p:pic>
        <p:nvPicPr>
          <p:cNvPr id="4" name="il_fi" descr="http://blog.beautyfix.com/wp-content/uploads/2010/07/cartoon-blush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484784"/>
            <a:ext cx="2124949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afancifultwist.typepad.com/.a/6a00d83451d99869e20176160e0912970c-500wi"/>
          <p:cNvPicPr/>
          <p:nvPr/>
        </p:nvPicPr>
        <p:blipFill>
          <a:blip r:embed="rId3" cstate="print"/>
          <a:srcRect l="11906" r="19843"/>
          <a:stretch>
            <a:fillRect/>
          </a:stretch>
        </p:blipFill>
        <p:spPr bwMode="auto">
          <a:xfrm>
            <a:off x="611561" y="1556792"/>
            <a:ext cx="2520280" cy="3184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l_fi" descr="http://cghub.com/files/Image/171001-172000/171939/694_larg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484784"/>
            <a:ext cx="331236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827584" y="5013176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Similarly, we adopt a style of talk to indicate our gender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rgbClr val="0000FF"/>
                </a:solidFill>
              </a:rPr>
              <a:t>Chapter 6: Language and ethnicity</a:t>
            </a:r>
            <a:endParaRPr lang="ar-SA" sz="2400" dirty="0">
              <a:solidFill>
                <a:srgbClr val="0000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400" b="1" dirty="0" smtClean="0">
                <a:solidFill>
                  <a:srgbClr val="0000FF"/>
                </a:solidFill>
              </a:rPr>
              <a:t>6.1 Introduction</a:t>
            </a:r>
          </a:p>
          <a:p>
            <a:pPr algn="l" rtl="0"/>
            <a:r>
              <a:rPr lang="en-US" sz="2400" dirty="0" smtClean="0"/>
              <a:t>Sometimes people assume that you belong to a certain country/city based on your looks (skin or </a:t>
            </a:r>
            <a:r>
              <a:rPr lang="en-US" sz="2400" dirty="0" err="1" smtClean="0"/>
              <a:t>colour</a:t>
            </a:r>
            <a:r>
              <a:rPr lang="en-US" sz="2400" dirty="0" smtClean="0"/>
              <a:t>), language, etc.</a:t>
            </a:r>
          </a:p>
          <a:p>
            <a:pPr algn="l" rtl="0"/>
            <a:r>
              <a:rPr lang="en-US" sz="2400" b="1" dirty="0" smtClean="0">
                <a:solidFill>
                  <a:srgbClr val="0000FF"/>
                </a:solidFill>
              </a:rPr>
              <a:t>6.2 What is ethnicity?</a:t>
            </a:r>
          </a:p>
          <a:p>
            <a:pPr algn="l" rtl="0"/>
            <a:r>
              <a:rPr lang="en-US" sz="2000" dirty="0" smtClean="0"/>
              <a:t>The attribution, or claim, to belong to a particular cultural group on the basis of genetics, language, or other cultural manifestations. </a:t>
            </a:r>
          </a:p>
          <a:p>
            <a:pPr algn="l" rtl="0"/>
            <a:endParaRPr lang="en-US" sz="700" b="1" i="1" dirty="0" smtClean="0">
              <a:solidFill>
                <a:srgbClr val="FF0000"/>
              </a:solidFill>
            </a:endParaRPr>
          </a:p>
          <a:p>
            <a:pPr algn="l" rtl="0"/>
            <a:r>
              <a:rPr lang="en-US" sz="2000" b="1" i="1" dirty="0" smtClean="0">
                <a:solidFill>
                  <a:srgbClr val="FF0000"/>
                </a:solidFill>
              </a:rPr>
              <a:t>-</a:t>
            </a:r>
            <a:r>
              <a:rPr lang="en-US" sz="2000" b="1" i="1" dirty="0" smtClean="0">
                <a:solidFill>
                  <a:srgbClr val="FF0000"/>
                </a:solidFill>
              </a:rPr>
              <a:t>Ethnic </a:t>
            </a:r>
            <a:r>
              <a:rPr lang="en-US" sz="2000" b="1" i="1" dirty="0" smtClean="0">
                <a:solidFill>
                  <a:srgbClr val="FF0000"/>
                </a:solidFill>
              </a:rPr>
              <a:t>majority and </a:t>
            </a:r>
            <a:r>
              <a:rPr lang="en-US" sz="2000" b="1" i="1" dirty="0" smtClean="0">
                <a:solidFill>
                  <a:srgbClr val="FF0000"/>
                </a:solidFill>
              </a:rPr>
              <a:t> Ethnic minority</a:t>
            </a:r>
            <a:endParaRPr lang="en-US" sz="2000" b="1" i="1" dirty="0" smtClean="0">
              <a:solidFill>
                <a:srgbClr val="FF0000"/>
              </a:solidFill>
            </a:endParaRPr>
          </a:p>
          <a:p>
            <a:pPr algn="l" rtl="0"/>
            <a:r>
              <a:rPr lang="en-US" sz="2000" b="1" i="1" dirty="0" smtClean="0">
                <a:solidFill>
                  <a:srgbClr val="00B050"/>
                </a:solidFill>
              </a:rPr>
              <a:t>Ethnic majority  </a:t>
            </a:r>
            <a:r>
              <a:rPr lang="en-US" sz="2000" i="1" dirty="0" smtClean="0"/>
              <a:t>is a</a:t>
            </a:r>
            <a:r>
              <a:rPr lang="en-US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group which has a socially dominant culture. </a:t>
            </a:r>
          </a:p>
          <a:p>
            <a:pPr algn="l" rtl="0"/>
            <a:r>
              <a:rPr lang="en-US" sz="2000" b="1" dirty="0" smtClean="0">
                <a:solidFill>
                  <a:srgbClr val="00B050"/>
                </a:solidFill>
              </a:rPr>
              <a:t>Ethnic minority </a:t>
            </a:r>
            <a:r>
              <a:rPr lang="en-US" sz="2000" dirty="0" smtClean="0"/>
              <a:t>Refers to members of minority groups</a:t>
            </a:r>
            <a:endParaRPr lang="ar-S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706090"/>
          </a:xfrm>
        </p:spPr>
        <p:txBody>
          <a:bodyPr/>
          <a:lstStyle/>
          <a:p>
            <a:pPr algn="l" rtl="0"/>
            <a:r>
              <a:rPr lang="en-US" sz="2800" b="1" i="1" dirty="0" smtClean="0">
                <a:solidFill>
                  <a:srgbClr val="0000FF"/>
                </a:solidFill>
              </a:rPr>
              <a:t/>
            </a:r>
            <a:br>
              <a:rPr lang="en-US" sz="2800" b="1" i="1" dirty="0" smtClean="0">
                <a:solidFill>
                  <a:srgbClr val="0000FF"/>
                </a:solidFill>
              </a:rPr>
            </a:br>
            <a:r>
              <a:rPr lang="en-US" sz="2800" b="1" i="1" dirty="0" smtClean="0">
                <a:solidFill>
                  <a:srgbClr val="0000FF"/>
                </a:solidFill>
              </a:rPr>
              <a:t>Ethnic majority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vs</a:t>
            </a:r>
            <a:r>
              <a:rPr lang="en-US" sz="2800" b="1" i="1" dirty="0" smtClean="0">
                <a:solidFill>
                  <a:srgbClr val="0000FF"/>
                </a:solidFill>
              </a:rPr>
              <a:t> Ethnic minority</a:t>
            </a:r>
            <a:br>
              <a:rPr lang="en-US" sz="2800" b="1" i="1" dirty="0" smtClean="0">
                <a:solidFill>
                  <a:srgbClr val="0000FF"/>
                </a:solidFill>
              </a:rPr>
            </a:br>
            <a:endParaRPr lang="ar-SA" sz="2800" dirty="0">
              <a:solidFill>
                <a:srgbClr val="0000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000" dirty="0" smtClean="0"/>
              <a:t>The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ethnic majority </a:t>
            </a:r>
            <a:r>
              <a:rPr lang="en-US" sz="2000" dirty="0" smtClean="0"/>
              <a:t>has been established for </a:t>
            </a:r>
            <a:r>
              <a:rPr lang="en-US" sz="2000" b="1" dirty="0" smtClean="0"/>
              <a:t>a longer period of time</a:t>
            </a:r>
            <a:r>
              <a:rPr lang="en-US" sz="2000" dirty="0" smtClean="0"/>
              <a:t> and the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minority groups </a:t>
            </a:r>
            <a:r>
              <a:rPr lang="en-US" sz="2000" dirty="0" smtClean="0"/>
              <a:t>are the </a:t>
            </a:r>
            <a:r>
              <a:rPr lang="en-US" sz="2000" b="1" dirty="0" smtClean="0"/>
              <a:t>more recent products of migration.</a:t>
            </a:r>
          </a:p>
          <a:p>
            <a:pPr algn="l" rtl="0"/>
            <a:endParaRPr lang="en-US" sz="900" b="1" dirty="0" smtClean="0">
              <a:solidFill>
                <a:srgbClr val="FF0000"/>
              </a:solidFill>
            </a:endParaRPr>
          </a:p>
          <a:p>
            <a:pPr algn="l" rtl="0"/>
            <a:r>
              <a:rPr lang="en-US" sz="2000" b="1" dirty="0" smtClean="0">
                <a:solidFill>
                  <a:srgbClr val="FF0000"/>
                </a:solidFill>
              </a:rPr>
              <a:t>However, this is not always true</a:t>
            </a:r>
          </a:p>
          <a:p>
            <a:pPr algn="l" rtl="0"/>
            <a:r>
              <a:rPr lang="en-US" sz="2000" b="1" dirty="0" smtClean="0">
                <a:solidFill>
                  <a:srgbClr val="FF0000"/>
                </a:solidFill>
              </a:rPr>
              <a:t>E.g.</a:t>
            </a:r>
          </a:p>
          <a:p>
            <a:pPr algn="l" rtl="0"/>
            <a:r>
              <a:rPr lang="en-US" sz="2000" dirty="0" smtClean="0"/>
              <a:t>Native Americans (and their cultures) became displaced and marginalised</a:t>
            </a:r>
          </a:p>
          <a:p>
            <a:pPr algn="l" rtl="0"/>
            <a:r>
              <a:rPr lang="en-US" sz="2000" dirty="0" smtClean="0"/>
              <a:t>by later European migrants.</a:t>
            </a:r>
            <a:endParaRPr lang="ar-S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 rtl="0"/>
            <a:r>
              <a:rPr lang="en-US" sz="3200" b="1" dirty="0" smtClean="0">
                <a:solidFill>
                  <a:srgbClr val="0000FF"/>
                </a:solidFill>
              </a:rPr>
              <a:t>The language of prejudice</a:t>
            </a:r>
            <a:endParaRPr lang="ar-SA" sz="3200" dirty="0">
              <a:solidFill>
                <a:srgbClr val="0000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340768"/>
            <a:ext cx="8229600" cy="4525963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rgbClr val="0000FF"/>
                </a:solidFill>
              </a:rPr>
              <a:t>Prejudice </a:t>
            </a:r>
            <a:r>
              <a:rPr lang="en-US" sz="2400" dirty="0" smtClean="0"/>
              <a:t>refers </a:t>
            </a:r>
            <a:r>
              <a:rPr lang="en-US" sz="2400" dirty="0" smtClean="0"/>
              <a:t>to preconceived, usually unfavorable, judgments toward people </a:t>
            </a:r>
            <a:r>
              <a:rPr lang="en-US" sz="2400" dirty="0" smtClean="0"/>
              <a:t>because </a:t>
            </a:r>
            <a:r>
              <a:rPr lang="en-US" sz="2400" dirty="0" smtClean="0"/>
              <a:t>of gender, social class, age, disability, religion, sexuality, race/ethnicity, language, nationality or other personal characteristics</a:t>
            </a:r>
            <a:r>
              <a:rPr lang="en-US" sz="2400" dirty="0" smtClean="0"/>
              <a:t>.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pic>
        <p:nvPicPr>
          <p:cNvPr id="2050" name="Picture 2" descr="http://1.bp.blogspot.com/_QL_smZAvltI/TKVV6kF3aTI/AAAAAAAAAEI/RZKLeb0BOtw/s1600/discrimination+or+odd+one+out.jpg"/>
          <p:cNvPicPr>
            <a:picLocks noChangeAspect="1" noChangeArrowheads="1"/>
          </p:cNvPicPr>
          <p:nvPr/>
        </p:nvPicPr>
        <p:blipFill>
          <a:blip r:embed="rId2" cstate="print"/>
          <a:srcRect l="5433" t="15258" r="4724" b="18309"/>
          <a:stretch>
            <a:fillRect/>
          </a:stretch>
        </p:blipFill>
        <p:spPr bwMode="auto">
          <a:xfrm>
            <a:off x="2915816" y="3140968"/>
            <a:ext cx="5628114" cy="2258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78098"/>
          </a:xfrm>
        </p:spPr>
        <p:txBody>
          <a:bodyPr/>
          <a:lstStyle/>
          <a:p>
            <a:pPr algn="l" rtl="0"/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Use </a:t>
            </a:r>
            <a:r>
              <a:rPr lang="en-US" sz="3200" b="1" dirty="0" smtClean="0">
                <a:solidFill>
                  <a:srgbClr val="FF0000"/>
                </a:solidFill>
              </a:rPr>
              <a:t>of </a:t>
            </a:r>
            <a:r>
              <a:rPr lang="en-US" sz="3200" b="1" i="1" dirty="0" smtClean="0">
                <a:solidFill>
                  <a:srgbClr val="FF0000"/>
                </a:solidFill>
              </a:rPr>
              <a:t>our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b="1" dirty="0" smtClean="0">
                <a:solidFill>
                  <a:srgbClr val="0000FF"/>
                </a:solidFill>
              </a:rPr>
              <a:t>E.g</a:t>
            </a:r>
            <a:r>
              <a:rPr lang="en-US" b="1" dirty="0" smtClean="0">
                <a:solidFill>
                  <a:srgbClr val="0000FF"/>
                </a:solidFill>
              </a:rPr>
              <a:t>. </a:t>
            </a:r>
            <a:r>
              <a:rPr lang="en-US" sz="2000" dirty="0" smtClean="0"/>
              <a:t>The</a:t>
            </a:r>
            <a:r>
              <a:rPr lang="en-US" sz="2000" b="1" dirty="0" smtClean="0"/>
              <a:t> </a:t>
            </a:r>
            <a:r>
              <a:rPr lang="en-US" sz="2000" dirty="0" smtClean="0"/>
              <a:t>British National Party’s aim is to nurture a ‘feeling of national and cultural unity among </a:t>
            </a:r>
            <a:r>
              <a:rPr lang="en-US" sz="2000" b="1" i="1" dirty="0" smtClean="0">
                <a:solidFill>
                  <a:srgbClr val="00CC00"/>
                </a:solidFill>
              </a:rPr>
              <a:t>our</a:t>
            </a:r>
            <a:r>
              <a:rPr lang="en-US" sz="2000" b="1" i="1" dirty="0" smtClean="0"/>
              <a:t> </a:t>
            </a:r>
            <a:r>
              <a:rPr lang="en-US" sz="2000" dirty="0" smtClean="0"/>
              <a:t>people’, and makes reference to ‘</a:t>
            </a:r>
            <a:r>
              <a:rPr lang="en-US" sz="2000" b="1" i="1" dirty="0" smtClean="0">
                <a:solidFill>
                  <a:srgbClr val="00B050"/>
                </a:solidFill>
              </a:rPr>
              <a:t>our</a:t>
            </a:r>
            <a:r>
              <a:rPr lang="en-US" sz="2000" b="1" i="1" dirty="0" smtClean="0"/>
              <a:t> </a:t>
            </a:r>
            <a:r>
              <a:rPr lang="en-US" sz="2000" dirty="0" smtClean="0"/>
              <a:t>ancestors’ whose efforts have made Britain </a:t>
            </a:r>
            <a:r>
              <a:rPr lang="en-US" sz="2000" b="1" dirty="0" smtClean="0"/>
              <a:t>‘</a:t>
            </a:r>
            <a:r>
              <a:rPr lang="en-US" sz="2000" b="1" i="1" dirty="0" smtClean="0">
                <a:solidFill>
                  <a:srgbClr val="00B050"/>
                </a:solidFill>
              </a:rPr>
              <a:t>our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 </a:t>
            </a:r>
            <a:r>
              <a:rPr lang="en-US" sz="2000" dirty="0" smtClean="0"/>
              <a:t>country’.</a:t>
            </a:r>
            <a:endParaRPr lang="en-US" dirty="0" smtClean="0"/>
          </a:p>
          <a:p>
            <a:pPr algn="l" rtl="0"/>
            <a:endParaRPr lang="en-US" sz="2800" b="1" dirty="0" smtClean="0">
              <a:solidFill>
                <a:srgbClr val="0000FF"/>
              </a:solidFill>
            </a:endParaRPr>
          </a:p>
          <a:p>
            <a:pPr algn="l" rtl="0"/>
            <a:r>
              <a:rPr lang="en-US" sz="2800" b="1" dirty="0" smtClean="0">
                <a:solidFill>
                  <a:srgbClr val="0000FF"/>
                </a:solidFill>
              </a:rPr>
              <a:t>This </a:t>
            </a:r>
            <a:r>
              <a:rPr lang="en-US" sz="2800" b="1" dirty="0" smtClean="0">
                <a:solidFill>
                  <a:srgbClr val="0000FF"/>
                </a:solidFill>
              </a:rPr>
              <a:t>shows that </a:t>
            </a:r>
            <a:r>
              <a:rPr lang="en-US" sz="2400" dirty="0" smtClean="0">
                <a:solidFill>
                  <a:srgbClr val="0000FF"/>
                </a:solidFill>
              </a:rPr>
              <a:t>The intended audience not only belongs to a British majority but also shares the same beliefs and attitudes.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Non-White, British-born people are clearly excluded.</a:t>
            </a:r>
            <a:endParaRPr lang="en-US" sz="2800" dirty="0" smtClean="0">
              <a:solidFill>
                <a:srgbClr val="0000FF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rgbClr val="FF0000"/>
                </a:solidFill>
              </a:rPr>
              <a:t>6.3.2 Negative </a:t>
            </a:r>
            <a:r>
              <a:rPr lang="en-US" sz="2800" b="1" dirty="0" err="1" smtClean="0">
                <a:solidFill>
                  <a:srgbClr val="FF0000"/>
                </a:solidFill>
              </a:rPr>
              <a:t>labelling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000" dirty="0" smtClean="0"/>
              <a:t>The word </a:t>
            </a:r>
            <a:r>
              <a:rPr lang="en-US" sz="2000" b="1" dirty="0" smtClean="0">
                <a:solidFill>
                  <a:srgbClr val="0000FF"/>
                </a:solidFill>
              </a:rPr>
              <a:t>Black</a:t>
            </a:r>
            <a:r>
              <a:rPr lang="en-US" sz="2000" b="1" dirty="0" smtClean="0"/>
              <a:t> </a:t>
            </a:r>
            <a:r>
              <a:rPr lang="en-US" sz="2000" dirty="0" smtClean="0"/>
              <a:t> </a:t>
            </a:r>
            <a:r>
              <a:rPr lang="en-US" sz="2000" dirty="0" smtClean="0"/>
              <a:t>was </a:t>
            </a:r>
            <a:r>
              <a:rPr lang="en-US" sz="2000" dirty="0" smtClean="0"/>
              <a:t>often linked </a:t>
            </a:r>
            <a:r>
              <a:rPr lang="en-US" sz="2000" dirty="0" smtClean="0"/>
              <a:t>in the British media with negative signs such as </a:t>
            </a:r>
            <a:r>
              <a:rPr lang="en-US" sz="2000" b="1" i="1" dirty="0" smtClean="0"/>
              <a:t>hate, fight, </a:t>
            </a:r>
            <a:r>
              <a:rPr lang="en-US" sz="2000" b="1" i="1" dirty="0" smtClean="0"/>
              <a:t>riot</a:t>
            </a:r>
          </a:p>
          <a:p>
            <a:pPr algn="l" rtl="0"/>
            <a:endParaRPr lang="en-US" sz="2000" b="1" i="1" dirty="0" smtClean="0"/>
          </a:p>
          <a:p>
            <a:pPr algn="l" rtl="0"/>
            <a:r>
              <a:rPr lang="en-US" sz="2000" i="1" dirty="0" smtClean="0"/>
              <a:t>The word </a:t>
            </a:r>
            <a:r>
              <a:rPr lang="en-US" sz="2000" i="1" dirty="0" smtClean="0">
                <a:solidFill>
                  <a:srgbClr val="0000FF"/>
                </a:solidFill>
              </a:rPr>
              <a:t>Jamaican</a:t>
            </a:r>
            <a:r>
              <a:rPr lang="en-US" sz="2000" i="1" dirty="0" smtClean="0"/>
              <a:t> indicates </a:t>
            </a:r>
            <a:r>
              <a:rPr lang="en-US" sz="2000" b="1" dirty="0" smtClean="0"/>
              <a:t>illegal </a:t>
            </a:r>
            <a:r>
              <a:rPr lang="en-US" sz="2000" b="1" dirty="0" smtClean="0"/>
              <a:t>drugs</a:t>
            </a:r>
            <a:r>
              <a:rPr lang="en-US" sz="2000" dirty="0" smtClean="0"/>
              <a:t> </a:t>
            </a:r>
            <a:r>
              <a:rPr lang="en-US" sz="2000" dirty="0" smtClean="0"/>
              <a:t>entering the country</a:t>
            </a:r>
          </a:p>
          <a:p>
            <a:pPr algn="l" rtl="0"/>
            <a:endParaRPr lang="en-US" sz="2000" dirty="0" smtClean="0"/>
          </a:p>
          <a:p>
            <a:pPr algn="l" rtl="0"/>
            <a:r>
              <a:rPr lang="en-US" sz="2000" dirty="0" smtClean="0"/>
              <a:t>The word </a:t>
            </a:r>
            <a:r>
              <a:rPr lang="en-US" sz="2000" i="1" dirty="0" smtClean="0">
                <a:solidFill>
                  <a:srgbClr val="0000FF"/>
                </a:solidFill>
              </a:rPr>
              <a:t>small </a:t>
            </a:r>
            <a:r>
              <a:rPr lang="en-US" sz="2000" i="1" dirty="0" smtClean="0">
                <a:solidFill>
                  <a:srgbClr val="0000FF"/>
                </a:solidFill>
              </a:rPr>
              <a:t>islander </a:t>
            </a:r>
            <a:r>
              <a:rPr lang="en-US" sz="2000" i="1" dirty="0" smtClean="0"/>
              <a:t>(</a:t>
            </a:r>
            <a:r>
              <a:rPr lang="en-US" sz="2000" i="1" dirty="0" smtClean="0"/>
              <a:t>which </a:t>
            </a:r>
            <a:r>
              <a:rPr lang="en-US" sz="2000" dirty="0" smtClean="0"/>
              <a:t>refers </a:t>
            </a:r>
            <a:r>
              <a:rPr lang="en-US" sz="2000" dirty="0" smtClean="0"/>
              <a:t>to people who have migrated from poorer and smaller </a:t>
            </a:r>
            <a:r>
              <a:rPr lang="en-US" sz="2000" dirty="0" smtClean="0"/>
              <a:t>islands) </a:t>
            </a:r>
            <a:r>
              <a:rPr lang="en-US" sz="2000" dirty="0" smtClean="0"/>
              <a:t>is </a:t>
            </a:r>
            <a:r>
              <a:rPr lang="en-US" sz="2000" b="1" dirty="0" smtClean="0"/>
              <a:t>derogatory</a:t>
            </a:r>
            <a:endParaRPr lang="ar-SA" sz="2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 rtl="0"/>
            <a:r>
              <a:rPr lang="en-US" sz="3200" b="1" dirty="0" smtClean="0">
                <a:solidFill>
                  <a:srgbClr val="FF0000"/>
                </a:solidFill>
              </a:rPr>
              <a:t>Reclamation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400" dirty="0" smtClean="0">
                <a:solidFill>
                  <a:srgbClr val="0000FF"/>
                </a:solidFill>
              </a:rPr>
              <a:t>Reclamation is when m</a:t>
            </a:r>
            <a:r>
              <a:rPr lang="en-US" sz="2400" dirty="0" smtClean="0"/>
              <a:t>embers </a:t>
            </a:r>
            <a:r>
              <a:rPr lang="en-US" sz="2400" dirty="0" smtClean="0"/>
              <a:t>of ethnic minorities sometimes attempt to </a:t>
            </a:r>
            <a:r>
              <a:rPr lang="en-US" sz="2400" b="1" dirty="0" smtClean="0"/>
              <a:t>reduce, or remove</a:t>
            </a:r>
            <a:r>
              <a:rPr lang="en-US" sz="2400" dirty="0" smtClean="0"/>
              <a:t>, </a:t>
            </a:r>
            <a:r>
              <a:rPr lang="en-US" sz="2400" dirty="0" smtClean="0"/>
              <a:t>the power </a:t>
            </a:r>
            <a:r>
              <a:rPr lang="en-US" sz="2400" dirty="0" smtClean="0"/>
              <a:t>of derogatory ethnic </a:t>
            </a:r>
            <a:r>
              <a:rPr lang="en-US" sz="2400" dirty="0" err="1" smtClean="0"/>
              <a:t>labelling</a:t>
            </a:r>
            <a:r>
              <a:rPr lang="en-US" sz="2400" dirty="0" smtClean="0"/>
              <a:t> by </a:t>
            </a:r>
            <a:r>
              <a:rPr lang="en-US" sz="2400" b="1" dirty="0" smtClean="0"/>
              <a:t>using those terms </a:t>
            </a:r>
            <a:r>
              <a:rPr lang="en-US" sz="2400" dirty="0" smtClean="0"/>
              <a:t>among themselves</a:t>
            </a:r>
            <a:r>
              <a:rPr lang="en-US" sz="2400" dirty="0" smtClean="0"/>
              <a:t>, as </a:t>
            </a:r>
            <a:r>
              <a:rPr lang="en-US" sz="2400" dirty="0" smtClean="0"/>
              <a:t>positive markers of group </a:t>
            </a:r>
            <a:r>
              <a:rPr lang="en-US" sz="2400" dirty="0" smtClean="0"/>
              <a:t>identity.</a:t>
            </a:r>
          </a:p>
          <a:p>
            <a:pPr algn="l" rtl="0"/>
            <a:r>
              <a:rPr lang="en-US" sz="2400" b="1" dirty="0" smtClean="0">
                <a:solidFill>
                  <a:srgbClr val="0000FF"/>
                </a:solidFill>
              </a:rPr>
              <a:t>E.g. </a:t>
            </a:r>
            <a:r>
              <a:rPr lang="en-US" sz="2400" b="1" i="1" dirty="0" smtClean="0">
                <a:solidFill>
                  <a:srgbClr val="0000FF"/>
                </a:solidFill>
              </a:rPr>
              <a:t>Niggers</a:t>
            </a:r>
            <a:r>
              <a:rPr lang="en-US" sz="2400" i="1" dirty="0" smtClean="0"/>
              <a:t> </a:t>
            </a:r>
            <a:r>
              <a:rPr lang="en-US" sz="2400" dirty="0" smtClean="0"/>
              <a:t>can be used to indicate </a:t>
            </a:r>
            <a:r>
              <a:rPr lang="en-US" sz="2400" b="1" dirty="0" smtClean="0"/>
              <a:t>ethnic solidarity</a:t>
            </a:r>
          </a:p>
          <a:p>
            <a:pPr algn="l" rtl="0"/>
            <a:endParaRPr lang="en-US" sz="2400" dirty="0" smtClean="0"/>
          </a:p>
          <a:p>
            <a:pPr algn="l" rtl="0"/>
            <a:r>
              <a:rPr lang="en-US" sz="2400" dirty="0" smtClean="0"/>
              <a:t>Nevertheless, the term still retain negative connotations because it is still used as an </a:t>
            </a:r>
            <a:r>
              <a:rPr lang="en-US" sz="2400" dirty="0" smtClean="0"/>
              <a:t>ethnic </a:t>
            </a:r>
            <a:r>
              <a:rPr lang="en-US" sz="2400" dirty="0" smtClean="0"/>
              <a:t>abuse.</a:t>
            </a:r>
            <a:endParaRPr lang="en-US" sz="2400" dirty="0" smtClean="0"/>
          </a:p>
          <a:p>
            <a:pPr algn="l" rtl="0"/>
            <a:endParaRPr lang="ar-SA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6154</TotalTime>
  <Words>630</Words>
  <Application>Microsoft Office PowerPoint</Application>
  <PresentationFormat>عرض على الشاشة (3:4)‏</PresentationFormat>
  <Paragraphs>90</Paragraphs>
  <Slides>14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المحاضرة التمهيدية</vt:lpstr>
      <vt:lpstr>الشريحة 1</vt:lpstr>
      <vt:lpstr>Lecture  7</vt:lpstr>
      <vt:lpstr>In this Lecture, we will discuss the following:</vt:lpstr>
      <vt:lpstr>5.4 Possible explanations Why men’s and women’ talks are different.</vt:lpstr>
      <vt:lpstr>5.4.2 Difference</vt:lpstr>
      <vt:lpstr>5.4.3 Analysis of gender</vt:lpstr>
      <vt:lpstr>We use jewelry , hairstyles and  makeup to indicate our gender.</vt:lpstr>
      <vt:lpstr>Chapter 6: Language and ethnicity</vt:lpstr>
      <vt:lpstr> Ethnic majority vs Ethnic minority </vt:lpstr>
      <vt:lpstr>The language of prejudice</vt:lpstr>
      <vt:lpstr> Use of our </vt:lpstr>
      <vt:lpstr>6.3.2 Negative labelling</vt:lpstr>
      <vt:lpstr>Reclamation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malhlilal</cp:lastModifiedBy>
  <cp:revision>435</cp:revision>
  <dcterms:created xsi:type="dcterms:W3CDTF">1601-01-01T00:00:00Z</dcterms:created>
  <dcterms:modified xsi:type="dcterms:W3CDTF">2012-10-07T09:13:40Z</dcterms:modified>
</cp:coreProperties>
</file>