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709" r:id="rId4"/>
  </p:sldMasterIdLst>
  <p:notesMasterIdLst>
    <p:notesMasterId r:id="rId21"/>
  </p:notesMasterIdLst>
  <p:handoutMasterIdLst>
    <p:handoutMasterId r:id="rId22"/>
  </p:handoutMasterIdLst>
  <p:sldIdLst>
    <p:sldId id="286" r:id="rId5"/>
    <p:sldId id="287" r:id="rId6"/>
    <p:sldId id="289" r:id="rId7"/>
    <p:sldId id="290" r:id="rId8"/>
    <p:sldId id="291" r:id="rId9"/>
    <p:sldId id="292" r:id="rId10"/>
    <p:sldId id="293" r:id="rId11"/>
    <p:sldId id="294" r:id="rId12"/>
    <p:sldId id="296" r:id="rId13"/>
    <p:sldId id="297" r:id="rId14"/>
    <p:sldId id="295" r:id="rId15"/>
    <p:sldId id="298" r:id="rId16"/>
    <p:sldId id="299" r:id="rId17"/>
    <p:sldId id="300" r:id="rId18"/>
    <p:sldId id="301" r:id="rId19"/>
    <p:sldId id="288" r:id="rId20"/>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p14:section name="Default Section" id="{8D5E1180-867F-4562-9E12-5E93554CFC0C}">
          <p14:sldIdLst>
            <p14:sldId id="286"/>
            <p14:sldId id="287"/>
            <p14:sldId id="289"/>
            <p14:sldId id="290"/>
            <p14:sldId id="291"/>
            <p14:sldId id="292"/>
            <p14:sldId id="293"/>
            <p14:sldId id="294"/>
            <p14:sldId id="296"/>
            <p14:sldId id="297"/>
            <p14:sldId id="295"/>
            <p14:sldId id="298"/>
            <p14:sldId id="299"/>
            <p14:sldId id="300"/>
            <p14:sldId id="301"/>
          </p14:sldIdLst>
        </p14:section>
        <p14:section name="Untitled Section" id="{9585A8F0-2DC7-4D97-AF14-0FDBDE7068C3}">
          <p14:sldIdLst>
            <p14:sldId id="28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5" autoAdjust="0"/>
    <p:restoredTop sz="94737" autoAdjust="0"/>
  </p:normalViewPr>
  <p:slideViewPr>
    <p:cSldViewPr>
      <p:cViewPr varScale="1">
        <p:scale>
          <a:sx n="70" d="100"/>
          <a:sy n="70" d="100"/>
        </p:scale>
        <p:origin x="-138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52016"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9430306"/>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52016" y="9430306"/>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52016"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06357" y="4715153"/>
            <a:ext cx="4984962"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430306"/>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52016" y="9430306"/>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2635852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2635852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2635852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2635852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2635852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16</a:t>
            </a:fld>
            <a:endParaRPr lang="en-US" dirty="0"/>
          </a:p>
        </p:txBody>
      </p:sp>
    </p:spTree>
    <p:extLst>
      <p:ext uri="{BB962C8B-B14F-4D97-AF65-F5344CB8AC3E}">
        <p14:creationId xmlns:p14="http://schemas.microsoft.com/office/powerpoint/2010/main"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endParaRPr lang="ar-SA"/>
          </a:p>
        </p:txBody>
      </p:sp>
      <p:sp>
        <p:nvSpPr>
          <p:cNvPr id="8" name="Subtitle 7"/>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a:t>
            </a:fld>
            <a:endParaRPr lang="en-US" dirty="0" smtClean="0"/>
          </a:p>
        </p:txBody>
      </p:sp>
      <p:sp>
        <p:nvSpPr>
          <p:cNvPr id="5" name="Rectangle 4"/>
          <p:cNvSpPr/>
          <p:nvPr/>
        </p:nvSpPr>
        <p:spPr>
          <a:xfrm>
            <a:off x="0" y="99392"/>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87960"/>
            <a:ext cx="4706815" cy="1981200"/>
          </a:xfrm>
          <a:prstGeom prst="rect">
            <a:avLst/>
          </a:prstGeom>
          <a:noFill/>
          <a:ln w="9525">
            <a:noFill/>
            <a:miter lim="800000"/>
            <a:headEnd/>
            <a:tailEnd/>
          </a:ln>
        </p:spPr>
        <p:txBody>
          <a:bodyPr anchor="ctr"/>
          <a:lstStyle/>
          <a:p>
            <a:pPr algn="ctr">
              <a:defRPr/>
            </a:pPr>
            <a:r>
              <a:rPr lang="en-US" sz="3700" b="1" dirty="0" smtClean="0">
                <a:solidFill>
                  <a:srgbClr val="FF0000"/>
                </a:solidFill>
                <a:latin typeface="AYM Wadiy S_U normal."/>
                <a:cs typeface="Times New Roman" pitchFamily="18" charset="0"/>
              </a:rPr>
              <a:t>Sociolinguistics</a:t>
            </a:r>
            <a:endParaRPr lang="ar-SA" sz="3700" b="1" dirty="0" smtClean="0">
              <a:solidFill>
                <a:srgbClr val="FF0000"/>
              </a:solidFill>
              <a:latin typeface="AYM Wadiy S_U normal."/>
              <a:cs typeface="Times New Roman" pitchFamily="18" charset="0"/>
            </a:endParaRPr>
          </a:p>
          <a:p>
            <a:pPr algn="ctr">
              <a:defRPr/>
            </a:pPr>
            <a:endParaRPr lang="en-US" sz="2800" b="1" dirty="0" smtClean="0">
              <a:solidFill>
                <a:srgbClr val="7F7F7F"/>
              </a:solidFill>
              <a:latin typeface="Calibri" pitchFamily="34" charset="0"/>
            </a:endParaRPr>
          </a:p>
          <a:p>
            <a:pPr algn="ctr">
              <a:defRPr/>
            </a:pPr>
            <a:r>
              <a:rPr lang="en-US" sz="2600" b="1" dirty="0" smtClean="0">
                <a:latin typeface="Calibri" pitchFamily="34" charset="0"/>
                <a:cs typeface="Times New Roman" pitchFamily="18" charset="0"/>
              </a:rPr>
              <a:t>Dr. M. Al-</a:t>
            </a:r>
            <a:r>
              <a:rPr lang="en-US" sz="2600" b="1" dirty="0" err="1" smtClean="0">
                <a:latin typeface="Calibri" pitchFamily="34" charset="0"/>
                <a:cs typeface="Times New Roman" pitchFamily="18" charset="0"/>
              </a:rPr>
              <a:t>Hilal</a:t>
            </a:r>
            <a:endParaRPr lang="en-US" sz="2600" b="1" dirty="0">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b="1" spc="-150" smtClean="0">
                <a:solidFill>
                  <a:srgbClr val="FF0000"/>
                </a:solidFill>
                <a:latin typeface="ae_AlMateen" pitchFamily="2" charset="-78"/>
                <a:cs typeface="ae_AlMateen" pitchFamily="2" charset="-78"/>
              </a:rPr>
              <a:t>Lecture  8</a:t>
            </a:r>
            <a:endParaRPr lang="en-US" b="1" spc="-150" dirty="0" smtClean="0">
              <a:solidFill>
                <a:srgbClr val="FF0000"/>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SA" b="1" dirty="0" smtClean="0"/>
              <a:t> </a:t>
            </a:r>
            <a:r>
              <a:rPr lang="en-US" b="1" dirty="0" smtClean="0">
                <a:solidFill>
                  <a:schemeClr val="tx1"/>
                </a:solidFill>
              </a:rPr>
              <a:t>Sociolinguistics</a:t>
            </a:r>
            <a:endParaRPr lang="ar-SA" dirty="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23528" y="332656"/>
            <a:ext cx="8003232" cy="706090"/>
          </a:xfrm>
        </p:spPr>
        <p:txBody>
          <a:bodyPr/>
          <a:lstStyle/>
          <a:p>
            <a:pPr algn="l"/>
            <a:r>
              <a:rPr lang="en-US" sz="2400" b="1" dirty="0" smtClean="0">
                <a:solidFill>
                  <a:schemeClr val="tx1"/>
                </a:solidFill>
              </a:rPr>
              <a:t>In this Lecture, we will discuss the following:</a:t>
            </a:r>
            <a:endParaRPr lang="en-US" sz="2400" b="1" dirty="0">
              <a:solidFill>
                <a:schemeClr val="tx1"/>
              </a:solidFill>
            </a:endParaRPr>
          </a:p>
        </p:txBody>
      </p:sp>
      <p:sp>
        <p:nvSpPr>
          <p:cNvPr id="5121" name="Rectangle 1"/>
          <p:cNvSpPr>
            <a:spLocks noChangeArrowheads="1"/>
          </p:cNvSpPr>
          <p:nvPr/>
        </p:nvSpPr>
        <p:spPr bwMode="auto">
          <a:xfrm>
            <a:off x="163874" y="1638000"/>
            <a:ext cx="8800614" cy="39010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a:lnSpc>
                <a:spcPct val="150000"/>
              </a:lnSpc>
            </a:pPr>
            <a:r>
              <a:rPr lang="en-US" sz="2000" b="1" dirty="0" smtClean="0">
                <a:solidFill>
                  <a:srgbClr val="0000FF"/>
                </a:solidFill>
              </a:rPr>
              <a:t>Language and Ethnicity </a:t>
            </a:r>
            <a:r>
              <a:rPr lang="en-US" b="1" dirty="0" smtClean="0">
                <a:solidFill>
                  <a:srgbClr val="002060"/>
                </a:solidFill>
              </a:rPr>
              <a:t>(Chapter 6).</a:t>
            </a:r>
            <a:endParaRPr kumimoji="0" lang="en-US" sz="2000" b="1" i="0" u="none" strike="noStrike" cap="none" normalizeH="0" baseline="0" dirty="0" smtClean="0">
              <a:ln>
                <a:noFill/>
              </a:ln>
              <a:solidFill>
                <a:srgbClr val="002060"/>
              </a:solidFill>
              <a:effectLst/>
              <a:latin typeface="Futura-Bold"/>
              <a:ea typeface="Calibri" pitchFamily="34" charset="0"/>
              <a:cs typeface="+mj-cs"/>
            </a:endParaRPr>
          </a:p>
          <a:p>
            <a:pPr marL="0" marR="0" lvl="0" indent="0" algn="justLow" defTabSz="914400" rtl="0" eaLnBrk="1" fontAlgn="base" latinLnBrk="0" hangingPunct="1">
              <a:lnSpc>
                <a:spcPct val="150000"/>
              </a:lnSpc>
              <a:spcBef>
                <a:spcPct val="0"/>
              </a:spcBef>
              <a:spcAft>
                <a:spcPct val="0"/>
              </a:spcAft>
              <a:buClrTx/>
              <a:buSzTx/>
              <a:buFontTx/>
              <a:buNone/>
              <a:tabLst/>
            </a:pPr>
            <a:r>
              <a:rPr kumimoji="0" lang="en-US" i="0" u="none" strike="noStrike" cap="none" normalizeH="0" baseline="0" dirty="0" smtClean="0">
                <a:ln>
                  <a:noFill/>
                </a:ln>
                <a:solidFill>
                  <a:srgbClr val="FF0000"/>
                </a:solidFill>
                <a:effectLst/>
                <a:latin typeface="Futura-Bold"/>
                <a:ea typeface="Calibri" pitchFamily="34" charset="0"/>
                <a:cs typeface="+mj-cs"/>
              </a:rPr>
              <a:t>6.4 Language use as a marker of</a:t>
            </a:r>
            <a:r>
              <a:rPr kumimoji="0" lang="en-US" i="0" u="none" strike="noStrike" cap="none" normalizeH="0" baseline="0" dirty="0" smtClean="0">
                <a:ln>
                  <a:noFill/>
                </a:ln>
                <a:solidFill>
                  <a:srgbClr val="FF0000"/>
                </a:solidFill>
                <a:effectLst/>
                <a:latin typeface="Calibri" pitchFamily="34" charset="0"/>
                <a:ea typeface="Calibri" pitchFamily="34" charset="0"/>
                <a:cs typeface="+mj-cs"/>
              </a:rPr>
              <a:t> </a:t>
            </a:r>
            <a:r>
              <a:rPr kumimoji="0" lang="en-US" i="0" u="none" strike="noStrike" cap="none" normalizeH="0" baseline="0" dirty="0" smtClean="0">
                <a:ln>
                  <a:noFill/>
                </a:ln>
                <a:solidFill>
                  <a:srgbClr val="FF0000"/>
                </a:solidFill>
                <a:effectLst/>
                <a:latin typeface="Futura-Bold"/>
                <a:ea typeface="Calibri" pitchFamily="34" charset="0"/>
                <a:cs typeface="+mj-cs"/>
              </a:rPr>
              <a:t>ethnic identity</a:t>
            </a:r>
            <a:endParaRPr kumimoji="0" lang="en-US" i="0" u="none" strike="noStrike" cap="none" normalizeH="0" baseline="0" dirty="0" smtClean="0">
              <a:ln>
                <a:noFill/>
              </a:ln>
              <a:solidFill>
                <a:schemeClr val="tx1"/>
              </a:solidFill>
              <a:effectLst/>
              <a:latin typeface="Arial" pitchFamily="34" charset="0"/>
              <a:cs typeface="+mj-cs"/>
            </a:endParaRPr>
          </a:p>
          <a:p>
            <a:pPr lvl="1" algn="justLow" eaLnBrk="0" hangingPunct="0">
              <a:lnSpc>
                <a:spcPct val="150000"/>
              </a:lnSpc>
            </a:pPr>
            <a:r>
              <a:rPr kumimoji="0" lang="en-US" i="0" u="none" strike="noStrike" cap="none" normalizeH="0" baseline="0" dirty="0" smtClean="0">
                <a:ln>
                  <a:noFill/>
                </a:ln>
                <a:solidFill>
                  <a:srgbClr val="FF0000"/>
                </a:solidFill>
                <a:effectLst/>
                <a:latin typeface="Futura"/>
                <a:ea typeface="Calibri" pitchFamily="34" charset="0"/>
                <a:cs typeface="+mj-cs"/>
              </a:rPr>
              <a:t>6.4.1 Language policy in the United States</a:t>
            </a:r>
            <a:endParaRPr kumimoji="0" lang="en-US" i="0" u="none" strike="noStrike" cap="none" normalizeH="0" baseline="0" dirty="0" smtClean="0">
              <a:ln>
                <a:noFill/>
              </a:ln>
              <a:solidFill>
                <a:schemeClr val="tx1"/>
              </a:solidFill>
              <a:effectLst/>
              <a:latin typeface="Arial" pitchFamily="34" charset="0"/>
              <a:cs typeface="+mj-cs"/>
            </a:endParaRPr>
          </a:p>
          <a:p>
            <a:pPr algn="justLow" eaLnBrk="0" hangingPunct="0">
              <a:lnSpc>
                <a:spcPct val="150000"/>
              </a:lnSpc>
            </a:pPr>
            <a:endParaRPr kumimoji="0" lang="en-US" sz="500" b="1" i="0" u="none" strike="noStrike" cap="none" normalizeH="0" baseline="0" dirty="0" smtClean="0">
              <a:ln>
                <a:noFill/>
              </a:ln>
              <a:solidFill>
                <a:srgbClr val="FF0000"/>
              </a:solidFill>
              <a:effectLst/>
              <a:latin typeface="Futura-ExtraBold"/>
              <a:ea typeface="Calibri" pitchFamily="34" charset="0"/>
              <a:cs typeface="+mj-cs"/>
            </a:endParaRPr>
          </a:p>
          <a:p>
            <a:pPr algn="justLow" eaLnBrk="0" hangingPunct="0">
              <a:lnSpc>
                <a:spcPct val="150000"/>
              </a:lnSpc>
            </a:pPr>
            <a:r>
              <a:rPr kumimoji="0" lang="en-US" sz="2000" b="1" i="0" u="none" strike="noStrike" cap="none" normalizeH="0" baseline="0" dirty="0" smtClean="0">
                <a:ln>
                  <a:noFill/>
                </a:ln>
                <a:solidFill>
                  <a:srgbClr val="0000FF"/>
                </a:solidFill>
                <a:effectLst/>
                <a:latin typeface="Futura-ExtraBold"/>
                <a:ea typeface="Calibri" pitchFamily="34" charset="0"/>
                <a:cs typeface="+mj-cs"/>
              </a:rPr>
              <a:t>Language and age </a:t>
            </a:r>
            <a:r>
              <a:rPr kumimoji="0" lang="en-US" b="1" i="0" u="none" strike="noStrike" cap="none" normalizeH="0" baseline="0" dirty="0" smtClean="0">
                <a:ln>
                  <a:noFill/>
                </a:ln>
                <a:solidFill>
                  <a:srgbClr val="002060"/>
                </a:solidFill>
                <a:effectLst/>
                <a:latin typeface="Futura-ExtraBold"/>
                <a:ea typeface="Calibri" pitchFamily="34" charset="0"/>
                <a:cs typeface="+mj-cs"/>
              </a:rPr>
              <a:t>(</a:t>
            </a:r>
            <a:r>
              <a:rPr lang="en-US" b="1" dirty="0" smtClean="0">
                <a:solidFill>
                  <a:srgbClr val="002060"/>
                </a:solidFill>
                <a:latin typeface="Futura-Bold"/>
                <a:ea typeface="Calibri" pitchFamily="34" charset="0"/>
                <a:cs typeface="+mj-cs"/>
              </a:rPr>
              <a:t>Chapter 7)</a:t>
            </a:r>
            <a:endParaRPr kumimoji="0" lang="en-US" sz="2000" b="0" i="0" u="none" strike="noStrike" cap="none" normalizeH="0" baseline="0" dirty="0" smtClean="0">
              <a:ln>
                <a:noFill/>
              </a:ln>
              <a:solidFill>
                <a:srgbClr val="002060"/>
              </a:solidFill>
              <a:effectLst/>
              <a:latin typeface="Arial" pitchFamily="34" charset="0"/>
              <a:cs typeface="+mj-cs"/>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en-US" i="0" u="none" strike="noStrike" cap="none" normalizeH="0" baseline="0" dirty="0" smtClean="0">
                <a:ln>
                  <a:noFill/>
                </a:ln>
                <a:solidFill>
                  <a:srgbClr val="FF0000"/>
                </a:solidFill>
                <a:effectLst/>
                <a:latin typeface="TimesNewRomanPS-Bold"/>
                <a:ea typeface="Calibri" pitchFamily="34" charset="0"/>
                <a:cs typeface="+mj-cs"/>
              </a:rPr>
              <a:t>7.1 Introduction: what has age got to do with language? </a:t>
            </a:r>
            <a:endParaRPr kumimoji="0" lang="en-US" i="0" u="none" strike="noStrike" cap="none" normalizeH="0" baseline="0" dirty="0" smtClean="0">
              <a:ln>
                <a:noFill/>
              </a:ln>
              <a:solidFill>
                <a:schemeClr val="tx1"/>
              </a:solidFill>
              <a:effectLst/>
              <a:latin typeface="Arial" pitchFamily="34" charset="0"/>
              <a:cs typeface="+mj-cs"/>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en-US" i="0" u="none" strike="noStrike" cap="none" normalizeH="0" baseline="0" dirty="0" smtClean="0">
                <a:ln>
                  <a:noFill/>
                </a:ln>
                <a:solidFill>
                  <a:srgbClr val="FF0000"/>
                </a:solidFill>
                <a:effectLst/>
                <a:latin typeface="TimesNewRomanPS-Bold"/>
                <a:ea typeface="Calibri" pitchFamily="34" charset="0"/>
                <a:cs typeface="+mj-cs"/>
              </a:rPr>
              <a:t>7.2 How can a language reflect the status of children and older people?</a:t>
            </a:r>
          </a:p>
          <a:p>
            <a:pPr lvl="1" algn="justLow" eaLnBrk="0" hangingPunct="0">
              <a:lnSpc>
                <a:spcPct val="150000"/>
              </a:lnSpc>
            </a:pPr>
            <a:r>
              <a:rPr lang="en-US" dirty="0" smtClean="0"/>
              <a:t>7.2.1 Age as an important cultural category</a:t>
            </a:r>
          </a:p>
          <a:p>
            <a:pPr lvl="1" algn="justLow" eaLnBrk="0" hangingPunct="0">
              <a:lnSpc>
                <a:spcPct val="150000"/>
              </a:lnSpc>
            </a:pPr>
            <a:r>
              <a:rPr lang="en-US" dirty="0" smtClean="0"/>
              <a:t>7.2.2 </a:t>
            </a:r>
            <a:r>
              <a:rPr lang="en-US" dirty="0" err="1" smtClean="0"/>
              <a:t>Labelling</a:t>
            </a:r>
            <a:r>
              <a:rPr lang="en-US" dirty="0" smtClean="0"/>
              <a:t> age groups</a:t>
            </a:r>
          </a:p>
          <a:p>
            <a:pPr lvl="1"/>
            <a:r>
              <a:rPr lang="en-US" dirty="0" smtClean="0"/>
              <a:t>7.2.3 Talking about age groups</a:t>
            </a:r>
            <a:endParaRPr kumimoji="0" lang="en-US" b="0" i="0" u="none" strike="noStrike" cap="none" normalizeH="0" baseline="0" dirty="0" smtClean="0">
              <a:ln>
                <a:noFill/>
              </a:ln>
              <a:solidFill>
                <a:schemeClr val="tx1"/>
              </a:solidFill>
              <a:effectLst/>
              <a:latin typeface="Arial" pitchFamily="34" charset="0"/>
              <a:cs typeface="+mj-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24744"/>
            <a:ext cx="8568952" cy="4104456"/>
          </a:xfrm>
        </p:spPr>
        <p:txBody>
          <a:bodyPr/>
          <a:lstStyle/>
          <a:p>
            <a:pPr rtl="0"/>
            <a:r>
              <a:rPr lang="en-US" sz="2400" dirty="0" smtClean="0">
                <a:solidFill>
                  <a:schemeClr val="tx1"/>
                </a:solidFill>
                <a:latin typeface="+mn-lt"/>
                <a:ea typeface="+mn-ea"/>
              </a:rPr>
              <a:t> </a:t>
            </a:r>
            <a:r>
              <a:rPr lang="en-US" sz="2400" b="0" dirty="0" smtClean="0">
                <a:solidFill>
                  <a:srgbClr val="C00000"/>
                </a:solidFill>
                <a:latin typeface="+mn-lt"/>
                <a:ea typeface="+mn-ea"/>
              </a:rPr>
              <a:t>1</a:t>
            </a:r>
            <a:r>
              <a:rPr lang="en-US" sz="2400" dirty="0" smtClean="0">
                <a:solidFill>
                  <a:schemeClr val="tx1"/>
                </a:solidFill>
                <a:latin typeface="+mn-lt"/>
                <a:ea typeface="+mn-ea"/>
              </a:rPr>
              <a:t>- </a:t>
            </a:r>
            <a:r>
              <a:rPr lang="en-US" sz="2400" b="0" cap="none" dirty="0" smtClean="0">
                <a:solidFill>
                  <a:schemeClr val="tx1"/>
                </a:solidFill>
                <a:latin typeface="+mn-lt"/>
                <a:ea typeface="+mn-ea"/>
              </a:rPr>
              <a:t>Members of an ethnic minority have the desire to acculturate to what is considered mainstream.</a:t>
            </a:r>
            <a:br>
              <a:rPr lang="en-US" sz="2400" b="0" cap="none" dirty="0" smtClean="0">
                <a:solidFill>
                  <a:schemeClr val="tx1"/>
                </a:solidFill>
                <a:latin typeface="+mn-lt"/>
                <a:ea typeface="+mn-ea"/>
              </a:rPr>
            </a:br>
            <a:r>
              <a:rPr lang="en-US" sz="2400" b="0" cap="none" dirty="0" smtClean="0">
                <a:solidFill>
                  <a:schemeClr val="tx1"/>
                </a:solidFill>
                <a:latin typeface="+mn-lt"/>
                <a:ea typeface="+mn-ea"/>
              </a:rPr>
              <a:t>-</a:t>
            </a:r>
            <a:r>
              <a:rPr lang="en-US" sz="2400" dirty="0" smtClean="0">
                <a:solidFill>
                  <a:schemeClr val="tx1"/>
                </a:solidFill>
                <a:latin typeface="+mn-lt"/>
                <a:ea typeface="+mn-ea"/>
              </a:rPr>
              <a:t> </a:t>
            </a:r>
            <a:r>
              <a:rPr lang="en-US" sz="2400" b="0" cap="none" dirty="0" smtClean="0">
                <a:solidFill>
                  <a:schemeClr val="tx1"/>
                </a:solidFill>
                <a:latin typeface="+mn-lt"/>
                <a:ea typeface="+mn-ea"/>
              </a:rPr>
              <a:t>However, this desire will contradict their desire of the group’s individual identity.</a:t>
            </a:r>
            <a:br>
              <a:rPr lang="en-US" sz="2400" b="0" cap="none" dirty="0" smtClean="0">
                <a:solidFill>
                  <a:schemeClr val="tx1"/>
                </a:solidFill>
                <a:latin typeface="+mn-lt"/>
                <a:ea typeface="+mn-ea"/>
              </a:rPr>
            </a:br>
            <a:r>
              <a:rPr lang="en-US" sz="2400" b="0" cap="none" dirty="0" smtClean="0">
                <a:solidFill>
                  <a:schemeClr val="tx1"/>
                </a:solidFill>
                <a:latin typeface="+mn-lt"/>
                <a:ea typeface="+mn-ea"/>
              </a:rPr>
              <a:t/>
            </a:r>
            <a:br>
              <a:rPr lang="en-US" sz="2400" b="0" cap="none" dirty="0" smtClean="0">
                <a:solidFill>
                  <a:schemeClr val="tx1"/>
                </a:solidFill>
                <a:latin typeface="+mn-lt"/>
                <a:ea typeface="+mn-ea"/>
              </a:rPr>
            </a:br>
            <a:r>
              <a:rPr lang="en-US" sz="2400" b="0" cap="none" dirty="0" smtClean="0">
                <a:solidFill>
                  <a:srgbClr val="C00000"/>
                </a:solidFill>
                <a:latin typeface="+mn-lt"/>
                <a:ea typeface="+mn-ea"/>
              </a:rPr>
              <a:t>2</a:t>
            </a:r>
            <a:r>
              <a:rPr lang="en-US" sz="2400" b="0" cap="none" dirty="0" smtClean="0">
                <a:solidFill>
                  <a:schemeClr val="tx1"/>
                </a:solidFill>
                <a:latin typeface="+mn-lt"/>
                <a:ea typeface="+mn-ea"/>
              </a:rPr>
              <a:t>- Ethnic minority members continue to participate in cultural, religious and linguistic practices which mark them as distinctive.</a:t>
            </a:r>
            <a:br>
              <a:rPr lang="en-US" sz="2400" b="0" cap="none" dirty="0" smtClean="0">
                <a:solidFill>
                  <a:schemeClr val="tx1"/>
                </a:solidFill>
                <a:latin typeface="+mn-lt"/>
                <a:ea typeface="+mn-ea"/>
              </a:rPr>
            </a:br>
            <a:r>
              <a:rPr lang="en-US" sz="2400" b="0" cap="none" dirty="0" smtClean="0">
                <a:solidFill>
                  <a:schemeClr val="tx1"/>
                </a:solidFill>
                <a:latin typeface="+mn-lt"/>
                <a:ea typeface="+mn-ea"/>
              </a:rPr>
              <a:t>-this can mean preserving or revitalizing a mother tongue. </a:t>
            </a:r>
            <a:br>
              <a:rPr lang="en-US" sz="2400" b="0" cap="none" dirty="0" smtClean="0">
                <a:solidFill>
                  <a:schemeClr val="tx1"/>
                </a:solidFill>
                <a:latin typeface="+mn-lt"/>
                <a:ea typeface="+mn-ea"/>
              </a:rPr>
            </a:br>
            <a:r>
              <a:rPr lang="en-US" sz="2400" b="0" cap="none" dirty="0" smtClean="0">
                <a:solidFill>
                  <a:schemeClr val="tx1"/>
                </a:solidFill>
                <a:latin typeface="+mn-lt"/>
                <a:ea typeface="+mn-ea"/>
              </a:rPr>
              <a:t/>
            </a:r>
            <a:br>
              <a:rPr lang="en-US" sz="2400" b="0" cap="none" dirty="0" smtClean="0">
                <a:solidFill>
                  <a:schemeClr val="tx1"/>
                </a:solidFill>
                <a:latin typeface="+mn-lt"/>
                <a:ea typeface="+mn-ea"/>
              </a:rPr>
            </a:br>
            <a:r>
              <a:rPr lang="en-US" sz="2400" b="0" cap="none" dirty="0" smtClean="0">
                <a:solidFill>
                  <a:srgbClr val="C00000"/>
                </a:solidFill>
                <a:latin typeface="+mn-lt"/>
                <a:ea typeface="+mn-ea"/>
              </a:rPr>
              <a:t>4</a:t>
            </a:r>
            <a:r>
              <a:rPr lang="en-US" sz="2400" b="0" cap="none" dirty="0" smtClean="0">
                <a:solidFill>
                  <a:schemeClr val="tx1"/>
                </a:solidFill>
                <a:latin typeface="+mn-lt"/>
                <a:ea typeface="+mn-ea"/>
              </a:rPr>
              <a:t>-Members of the majority do not favorably perceive the members of the ethnic minority choices.</a:t>
            </a:r>
            <a:br>
              <a:rPr lang="en-US" sz="2400" b="0" cap="none" dirty="0" smtClean="0">
                <a:solidFill>
                  <a:schemeClr val="tx1"/>
                </a:solidFill>
                <a:latin typeface="+mn-lt"/>
                <a:ea typeface="+mn-ea"/>
              </a:rPr>
            </a:br>
            <a:endParaRPr lang="ar-SA" sz="2400" b="0" cap="none" dirty="0">
              <a:solidFill>
                <a:schemeClr val="tx1"/>
              </a:solidFill>
              <a:latin typeface="+mn-lt"/>
              <a:ea typeface="+mn-ea"/>
            </a:endParaRPr>
          </a:p>
        </p:txBody>
      </p:sp>
      <p:sp>
        <p:nvSpPr>
          <p:cNvPr id="3" name="Text Placeholder 2"/>
          <p:cNvSpPr>
            <a:spLocks noGrp="1"/>
          </p:cNvSpPr>
          <p:nvPr>
            <p:ph type="body" idx="1"/>
          </p:nvPr>
        </p:nvSpPr>
        <p:spPr>
          <a:xfrm>
            <a:off x="255984" y="404664"/>
            <a:ext cx="8564488" cy="648072"/>
          </a:xfrm>
        </p:spPr>
        <p:txBody>
          <a:bodyPr/>
          <a:lstStyle/>
          <a:p>
            <a:pPr lvl="0" algn="l"/>
            <a:endParaRPr lang="en-US" sz="2400" dirty="0" smtClean="0">
              <a:solidFill>
                <a:srgbClr val="FF0000"/>
              </a:solidFill>
              <a:latin typeface="Futura-Bold"/>
              <a:ea typeface="Calibri" pitchFamily="34" charset="0"/>
            </a:endParaRPr>
          </a:p>
          <a:p>
            <a:pPr lvl="0" algn="l"/>
            <a:endParaRPr lang="en-US" sz="2400" dirty="0" smtClean="0">
              <a:solidFill>
                <a:srgbClr val="FF0000"/>
              </a:solidFill>
              <a:latin typeface="Futura-Bold"/>
              <a:ea typeface="Calibri" pitchFamily="34" charset="0"/>
            </a:endParaRPr>
          </a:p>
          <a:p>
            <a:pPr lvl="0" algn="l"/>
            <a:endParaRPr lang="en-US" sz="2400" dirty="0" smtClean="0">
              <a:solidFill>
                <a:srgbClr val="FF0000"/>
              </a:solidFill>
              <a:latin typeface="Futura-Bold"/>
              <a:ea typeface="Calibri" pitchFamily="34" charset="0"/>
            </a:endParaRPr>
          </a:p>
          <a:p>
            <a:pPr lvl="0" algn="l"/>
            <a:endParaRPr lang="en-US" sz="2400" dirty="0" smtClean="0">
              <a:solidFill>
                <a:srgbClr val="FF0000"/>
              </a:solidFill>
              <a:latin typeface="Futura-Bold"/>
              <a:ea typeface="Calibri" pitchFamily="34" charset="0"/>
            </a:endParaRPr>
          </a:p>
          <a:p>
            <a:pPr lvl="0" algn="l" rtl="0"/>
            <a:r>
              <a:rPr lang="en-US" sz="2400" b="1" dirty="0" smtClean="0">
                <a:solidFill>
                  <a:srgbClr val="0000FF"/>
                </a:solidFill>
                <a:latin typeface="Futura-Bold"/>
                <a:ea typeface="Calibri" pitchFamily="34" charset="0"/>
              </a:rPr>
              <a:t>6.4</a:t>
            </a:r>
            <a:r>
              <a:rPr lang="en-US" sz="2400" dirty="0" smtClean="0">
                <a:solidFill>
                  <a:srgbClr val="FF0000"/>
                </a:solidFill>
                <a:latin typeface="Futura-Bold"/>
                <a:ea typeface="Calibri" pitchFamily="34" charset="0"/>
              </a:rPr>
              <a:t> Language use as a marker of</a:t>
            </a:r>
            <a:r>
              <a:rPr lang="en-US" sz="2400" dirty="0" smtClean="0">
                <a:solidFill>
                  <a:srgbClr val="FF0000"/>
                </a:solidFill>
                <a:latin typeface="Calibri" pitchFamily="34" charset="0"/>
                <a:ea typeface="Calibri" pitchFamily="34" charset="0"/>
              </a:rPr>
              <a:t> </a:t>
            </a:r>
            <a:r>
              <a:rPr lang="en-US" sz="2400" dirty="0" smtClean="0">
                <a:solidFill>
                  <a:srgbClr val="FF0000"/>
                </a:solidFill>
                <a:latin typeface="Futura-Bold"/>
                <a:ea typeface="Calibri" pitchFamily="34" charset="0"/>
              </a:rPr>
              <a:t>ethnic identity</a:t>
            </a:r>
            <a:endParaRPr lang="ar-SA" dirty="0">
              <a:solidFill>
                <a:srgbClr val="0000FF"/>
              </a:solidFill>
            </a:endParaRPr>
          </a:p>
        </p:txBody>
      </p:sp>
    </p:spTree>
    <p:extLst>
      <p:ext uri="{BB962C8B-B14F-4D97-AF65-F5344CB8AC3E}">
        <p14:creationId xmlns:p14="http://schemas.microsoft.com/office/powerpoint/2010/main" val="30227103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24744"/>
            <a:ext cx="8568952" cy="4104456"/>
          </a:xfrm>
        </p:spPr>
        <p:txBody>
          <a:bodyPr/>
          <a:lstStyle/>
          <a:p>
            <a:pPr rtl="0"/>
            <a:r>
              <a:rPr lang="en-US" sz="2000" b="0" cap="none" dirty="0" smtClean="0">
                <a:solidFill>
                  <a:schemeClr val="tx1"/>
                </a:solidFill>
                <a:latin typeface="+mn-lt"/>
                <a:ea typeface="+mn-ea"/>
              </a:rPr>
              <a:t>In 1990, the US government issued  </a:t>
            </a:r>
            <a:r>
              <a:rPr lang="en-US" sz="2000" cap="none" dirty="0" smtClean="0">
                <a:solidFill>
                  <a:schemeClr val="tx1"/>
                </a:solidFill>
                <a:latin typeface="+mn-lt"/>
                <a:ea typeface="+mn-ea"/>
              </a:rPr>
              <a:t>the Native American Languages Act.</a:t>
            </a:r>
            <a:br>
              <a:rPr lang="en-US" sz="2000" cap="none" dirty="0" smtClean="0">
                <a:solidFill>
                  <a:schemeClr val="tx1"/>
                </a:solidFill>
                <a:latin typeface="+mn-lt"/>
                <a:ea typeface="+mn-ea"/>
              </a:rPr>
            </a:br>
            <a:r>
              <a:rPr lang="en-US" sz="2000" cap="none" dirty="0">
                <a:solidFill>
                  <a:schemeClr val="tx1"/>
                </a:solidFill>
                <a:latin typeface="+mn-lt"/>
                <a:ea typeface="+mn-ea"/>
              </a:rPr>
              <a:t/>
            </a:r>
            <a:br>
              <a:rPr lang="en-US" sz="2000" cap="none" dirty="0">
                <a:solidFill>
                  <a:schemeClr val="tx1"/>
                </a:solidFill>
                <a:latin typeface="+mn-lt"/>
                <a:ea typeface="+mn-ea"/>
              </a:rPr>
            </a:br>
            <a:r>
              <a:rPr lang="en-US" sz="2000" cap="none" dirty="0">
                <a:solidFill>
                  <a:srgbClr val="0000FF"/>
                </a:solidFill>
              </a:rPr>
              <a:t>the </a:t>
            </a:r>
            <a:r>
              <a:rPr lang="en-US" sz="2000" cap="none" dirty="0" smtClean="0">
                <a:solidFill>
                  <a:srgbClr val="0000FF"/>
                </a:solidFill>
              </a:rPr>
              <a:t>Native </a:t>
            </a:r>
            <a:r>
              <a:rPr lang="en-US" sz="2000" cap="none" dirty="0">
                <a:solidFill>
                  <a:srgbClr val="0000FF"/>
                </a:solidFill>
              </a:rPr>
              <a:t>American Languages </a:t>
            </a:r>
            <a:r>
              <a:rPr lang="en-US" sz="2000" cap="none" dirty="0" smtClean="0">
                <a:solidFill>
                  <a:srgbClr val="0000FF"/>
                </a:solidFill>
              </a:rPr>
              <a:t>Act </a:t>
            </a:r>
            <a:r>
              <a:rPr lang="en-US" sz="2000" b="0" cap="none" dirty="0" smtClean="0">
                <a:solidFill>
                  <a:srgbClr val="0000FF"/>
                </a:solidFill>
              </a:rPr>
              <a:t>provides</a:t>
            </a:r>
            <a:endParaRPr lang="ar-SA" sz="2000" b="0" cap="none" dirty="0">
              <a:solidFill>
                <a:schemeClr val="tx1"/>
              </a:solidFill>
              <a:latin typeface="+mn-lt"/>
              <a:ea typeface="+mn-ea"/>
            </a:endParaRPr>
          </a:p>
        </p:txBody>
      </p:sp>
      <p:sp>
        <p:nvSpPr>
          <p:cNvPr id="3" name="Text Placeholder 2"/>
          <p:cNvSpPr>
            <a:spLocks noGrp="1"/>
          </p:cNvSpPr>
          <p:nvPr>
            <p:ph type="body" idx="1"/>
          </p:nvPr>
        </p:nvSpPr>
        <p:spPr>
          <a:xfrm>
            <a:off x="255984" y="260648"/>
            <a:ext cx="8564488" cy="648072"/>
          </a:xfrm>
        </p:spPr>
        <p:txBody>
          <a:bodyPr/>
          <a:lstStyle/>
          <a:p>
            <a:pPr lvl="0" algn="l"/>
            <a:endParaRPr lang="en-US" sz="2400" dirty="0" smtClean="0">
              <a:solidFill>
                <a:srgbClr val="FF0000"/>
              </a:solidFill>
              <a:latin typeface="Futura-Bold"/>
              <a:ea typeface="Calibri" pitchFamily="34" charset="0"/>
            </a:endParaRPr>
          </a:p>
          <a:p>
            <a:pPr lvl="0" algn="l"/>
            <a:endParaRPr lang="en-US" sz="2400" dirty="0" smtClean="0">
              <a:solidFill>
                <a:srgbClr val="FF0000"/>
              </a:solidFill>
              <a:latin typeface="Futura-Bold"/>
              <a:ea typeface="Calibri" pitchFamily="34" charset="0"/>
            </a:endParaRPr>
          </a:p>
          <a:p>
            <a:pPr lvl="0" algn="l"/>
            <a:endParaRPr lang="en-US" sz="2400" dirty="0" smtClean="0">
              <a:solidFill>
                <a:srgbClr val="FF0000"/>
              </a:solidFill>
              <a:latin typeface="Futura-Bold"/>
              <a:ea typeface="Calibri" pitchFamily="34" charset="0"/>
            </a:endParaRPr>
          </a:p>
          <a:p>
            <a:pPr lvl="0" algn="l"/>
            <a:endParaRPr lang="en-US" sz="2400" dirty="0" smtClean="0">
              <a:solidFill>
                <a:srgbClr val="FF0000"/>
              </a:solidFill>
              <a:latin typeface="Futura-Bold"/>
              <a:ea typeface="Calibri" pitchFamily="34" charset="0"/>
            </a:endParaRPr>
          </a:p>
          <a:p>
            <a:pPr lvl="0" algn="l" rtl="0"/>
            <a:r>
              <a:rPr lang="en-US" b="1" dirty="0" smtClean="0">
                <a:solidFill>
                  <a:srgbClr val="0000FF"/>
                </a:solidFill>
                <a:latin typeface="Futura-Bold"/>
                <a:ea typeface="Calibri" pitchFamily="34" charset="0"/>
              </a:rPr>
              <a:t>6.4. 1</a:t>
            </a:r>
            <a:r>
              <a:rPr lang="en-US" b="1" dirty="0" smtClean="0">
                <a:solidFill>
                  <a:srgbClr val="FF0000"/>
                </a:solidFill>
                <a:latin typeface="Futura-Bold"/>
                <a:ea typeface="Calibri" pitchFamily="34" charset="0"/>
              </a:rPr>
              <a:t> Language </a:t>
            </a:r>
            <a:r>
              <a:rPr lang="en-US" b="1" dirty="0">
                <a:solidFill>
                  <a:srgbClr val="FF0000"/>
                </a:solidFill>
                <a:latin typeface="Futura-Bold"/>
                <a:ea typeface="Calibri" pitchFamily="34" charset="0"/>
              </a:rPr>
              <a:t>P</a:t>
            </a:r>
            <a:r>
              <a:rPr lang="en-US" b="1" dirty="0" smtClean="0">
                <a:solidFill>
                  <a:srgbClr val="FF0000"/>
                </a:solidFill>
                <a:latin typeface="Futura-Bold"/>
                <a:ea typeface="Calibri" pitchFamily="34" charset="0"/>
              </a:rPr>
              <a:t>olicy in the United States.</a:t>
            </a:r>
            <a:endParaRPr lang="ar-SA" sz="1800" b="1" dirty="0">
              <a:solidFill>
                <a:srgbClr val="0000FF"/>
              </a:solidFill>
            </a:endParaRPr>
          </a:p>
        </p:txBody>
      </p:sp>
      <p:sp>
        <p:nvSpPr>
          <p:cNvPr id="4" name="Freeform 3"/>
          <p:cNvSpPr/>
          <p:nvPr/>
        </p:nvSpPr>
        <p:spPr>
          <a:xfrm>
            <a:off x="1392072" y="2047164"/>
            <a:ext cx="4667534" cy="1009935"/>
          </a:xfrm>
          <a:custGeom>
            <a:avLst/>
            <a:gdLst>
              <a:gd name="connsiteX0" fmla="*/ 0 w 4667534"/>
              <a:gd name="connsiteY0" fmla="*/ 1009935 h 1009935"/>
              <a:gd name="connsiteX1" fmla="*/ 3179928 w 4667534"/>
              <a:gd name="connsiteY1" fmla="*/ 0 h 1009935"/>
              <a:gd name="connsiteX2" fmla="*/ 2456597 w 4667534"/>
              <a:gd name="connsiteY2" fmla="*/ 859809 h 1009935"/>
              <a:gd name="connsiteX3" fmla="*/ 3166280 w 4667534"/>
              <a:gd name="connsiteY3" fmla="*/ 0 h 1009935"/>
              <a:gd name="connsiteX4" fmla="*/ 4667534 w 4667534"/>
              <a:gd name="connsiteY4" fmla="*/ 968991 h 1009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7534" h="1009935">
                <a:moveTo>
                  <a:pt x="0" y="1009935"/>
                </a:moveTo>
                <a:lnTo>
                  <a:pt x="3179928" y="0"/>
                </a:lnTo>
                <a:lnTo>
                  <a:pt x="2456597" y="859809"/>
                </a:lnTo>
                <a:lnTo>
                  <a:pt x="3166280" y="0"/>
                </a:lnTo>
                <a:lnTo>
                  <a:pt x="4667534" y="968991"/>
                </a:lnTo>
              </a:path>
            </a:pathLst>
          </a:cu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 name="Rectangle 4"/>
          <p:cNvSpPr/>
          <p:nvPr/>
        </p:nvSpPr>
        <p:spPr>
          <a:xfrm>
            <a:off x="755576" y="3140968"/>
            <a:ext cx="7488832" cy="2308324"/>
          </a:xfrm>
          <a:prstGeom prst="rect">
            <a:avLst/>
          </a:prstGeom>
        </p:spPr>
        <p:txBody>
          <a:bodyPr wrap="square">
            <a:spAutoFit/>
          </a:bodyPr>
          <a:lstStyle/>
          <a:p>
            <a:r>
              <a:rPr lang="en-US" dirty="0" smtClean="0">
                <a:solidFill>
                  <a:srgbClr val="0000FF"/>
                </a:solidFill>
              </a:rPr>
              <a:t>Promotion		protection	     preservation</a:t>
            </a:r>
          </a:p>
          <a:p>
            <a:r>
              <a:rPr lang="en-US" dirty="0" smtClean="0">
                <a:solidFill>
                  <a:srgbClr val="0000FF"/>
                </a:solidFill>
              </a:rPr>
              <a:t>Of the </a:t>
            </a:r>
            <a:r>
              <a:rPr lang="en-US" dirty="0">
                <a:solidFill>
                  <a:srgbClr val="0000FF"/>
                </a:solidFill>
              </a:rPr>
              <a:t>minority </a:t>
            </a:r>
            <a:r>
              <a:rPr lang="en-US" dirty="0" smtClean="0">
                <a:solidFill>
                  <a:srgbClr val="0000FF"/>
                </a:solidFill>
              </a:rPr>
              <a:t>languages.</a:t>
            </a:r>
          </a:p>
          <a:p>
            <a:endParaRPr lang="en-US" dirty="0">
              <a:solidFill>
                <a:srgbClr val="0000FF"/>
              </a:solidFill>
            </a:endParaRPr>
          </a:p>
          <a:p>
            <a:endParaRPr lang="en-US" dirty="0" smtClean="0">
              <a:solidFill>
                <a:srgbClr val="0000FF"/>
              </a:solidFill>
            </a:endParaRPr>
          </a:p>
          <a:p>
            <a:r>
              <a:rPr lang="en-US" b="1" dirty="0" smtClean="0">
                <a:solidFill>
                  <a:srgbClr val="C00000"/>
                </a:solidFill>
              </a:rPr>
              <a:t>Importance of the </a:t>
            </a:r>
            <a:r>
              <a:rPr lang="en-US" b="1" dirty="0">
                <a:solidFill>
                  <a:srgbClr val="C00000"/>
                </a:solidFill>
              </a:rPr>
              <a:t>Native American Languages </a:t>
            </a:r>
            <a:r>
              <a:rPr lang="en-US" b="1" dirty="0" smtClean="0">
                <a:solidFill>
                  <a:srgbClr val="C00000"/>
                </a:solidFill>
              </a:rPr>
              <a:t>Act.</a:t>
            </a:r>
          </a:p>
          <a:p>
            <a:r>
              <a:rPr lang="en-US" dirty="0" smtClean="0">
                <a:solidFill>
                  <a:srgbClr val="0000FF"/>
                </a:solidFill>
              </a:rPr>
              <a:t>It was the first federal recognition of the rights of Americans to make use of, and promote mother-tongue languages other than English</a:t>
            </a:r>
          </a:p>
          <a:p>
            <a:r>
              <a:rPr lang="en-US" dirty="0" smtClean="0">
                <a:solidFill>
                  <a:srgbClr val="0000FF"/>
                </a:solidFill>
              </a:rPr>
              <a:t> 	</a:t>
            </a:r>
            <a:endParaRPr lang="ar-SA" dirty="0"/>
          </a:p>
        </p:txBody>
      </p:sp>
    </p:spTree>
    <p:extLst>
      <p:ext uri="{BB962C8B-B14F-4D97-AF65-F5344CB8AC3E}">
        <p14:creationId xmlns:p14="http://schemas.microsoft.com/office/powerpoint/2010/main" val="31387253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700808"/>
            <a:ext cx="8568952" cy="4104456"/>
          </a:xfrm>
        </p:spPr>
        <p:txBody>
          <a:bodyPr/>
          <a:lstStyle/>
          <a:p>
            <a:pPr rtl="0"/>
            <a:r>
              <a:rPr lang="en-US" sz="2000" cap="none" dirty="0" smtClean="0">
                <a:solidFill>
                  <a:schemeClr val="tx1"/>
                </a:solidFill>
                <a:latin typeface="+mn-lt"/>
                <a:ea typeface="+mn-ea"/>
              </a:rPr>
              <a:t>German</a:t>
            </a:r>
            <a:r>
              <a:rPr lang="en-US" sz="2000" b="0" cap="none" dirty="0" smtClean="0">
                <a:solidFill>
                  <a:schemeClr val="tx1"/>
                </a:solidFill>
                <a:latin typeface="+mn-lt"/>
                <a:ea typeface="+mn-ea"/>
              </a:rPr>
              <a:t> 		in Pennsylvania</a:t>
            </a:r>
            <a:br>
              <a:rPr lang="en-US" sz="2000" b="0" cap="none" dirty="0" smtClean="0">
                <a:solidFill>
                  <a:schemeClr val="tx1"/>
                </a:solidFill>
                <a:latin typeface="+mn-lt"/>
                <a:ea typeface="+mn-ea"/>
              </a:rPr>
            </a:br>
            <a:r>
              <a:rPr lang="en-US" sz="2000" cap="none" dirty="0" smtClean="0">
                <a:solidFill>
                  <a:schemeClr val="tx1"/>
                </a:solidFill>
                <a:latin typeface="+mn-lt"/>
                <a:ea typeface="+mn-ea"/>
              </a:rPr>
              <a:t>Dutch</a:t>
            </a:r>
            <a:r>
              <a:rPr lang="en-US" sz="2000" b="0" cap="none" dirty="0" smtClean="0">
                <a:solidFill>
                  <a:schemeClr val="tx1"/>
                </a:solidFill>
                <a:latin typeface="+mn-lt"/>
                <a:ea typeface="+mn-ea"/>
              </a:rPr>
              <a:t> 		in New York</a:t>
            </a:r>
            <a:br>
              <a:rPr lang="en-US" sz="2000" b="0" cap="none" dirty="0" smtClean="0">
                <a:solidFill>
                  <a:schemeClr val="tx1"/>
                </a:solidFill>
                <a:latin typeface="+mn-lt"/>
                <a:ea typeface="+mn-ea"/>
              </a:rPr>
            </a:br>
            <a:r>
              <a:rPr lang="en-US" sz="2000" cap="none" dirty="0" smtClean="0">
                <a:solidFill>
                  <a:schemeClr val="tx1"/>
                </a:solidFill>
                <a:latin typeface="+mn-lt"/>
                <a:ea typeface="+mn-ea"/>
              </a:rPr>
              <a:t>French</a:t>
            </a:r>
            <a:r>
              <a:rPr lang="en-US" sz="2000" b="0" cap="none" dirty="0" smtClean="0">
                <a:solidFill>
                  <a:schemeClr val="tx1"/>
                </a:solidFill>
                <a:latin typeface="+mn-lt"/>
                <a:ea typeface="+mn-ea"/>
              </a:rPr>
              <a:t> 		in Louisiana</a:t>
            </a:r>
            <a:br>
              <a:rPr lang="en-US" sz="2000" b="0" cap="none" dirty="0" smtClean="0">
                <a:solidFill>
                  <a:schemeClr val="tx1"/>
                </a:solidFill>
                <a:latin typeface="+mn-lt"/>
                <a:ea typeface="+mn-ea"/>
              </a:rPr>
            </a:br>
            <a:r>
              <a:rPr lang="en-US" sz="2000" cap="none" dirty="0" smtClean="0">
                <a:solidFill>
                  <a:schemeClr val="tx1"/>
                </a:solidFill>
                <a:latin typeface="+mn-lt"/>
                <a:ea typeface="+mn-ea"/>
              </a:rPr>
              <a:t>Spanish		</a:t>
            </a:r>
            <a:r>
              <a:rPr lang="en-US" sz="2000" b="0" cap="none" dirty="0" smtClean="0">
                <a:solidFill>
                  <a:schemeClr val="tx1"/>
                </a:solidFill>
                <a:latin typeface="+mn-lt"/>
                <a:ea typeface="+mn-ea"/>
              </a:rPr>
              <a:t>in California</a:t>
            </a:r>
            <a:br>
              <a:rPr lang="en-US" sz="2000" b="0" cap="none" dirty="0" smtClean="0">
                <a:solidFill>
                  <a:schemeClr val="tx1"/>
                </a:solidFill>
                <a:latin typeface="+mn-lt"/>
                <a:ea typeface="+mn-ea"/>
              </a:rPr>
            </a:br>
            <a:r>
              <a:rPr lang="en-US" sz="2000" b="0" cap="none" dirty="0" smtClean="0">
                <a:solidFill>
                  <a:schemeClr val="tx1"/>
                </a:solidFill>
                <a:latin typeface="+mn-lt"/>
                <a:ea typeface="+mn-ea"/>
              </a:rPr>
              <a:t/>
            </a:r>
            <a:br>
              <a:rPr lang="en-US" sz="2000" b="0" cap="none" dirty="0" smtClean="0">
                <a:solidFill>
                  <a:schemeClr val="tx1"/>
                </a:solidFill>
                <a:latin typeface="+mn-lt"/>
                <a:ea typeface="+mn-ea"/>
              </a:rPr>
            </a:br>
            <a:r>
              <a:rPr lang="en-US" sz="2000" cap="none" dirty="0" smtClean="0">
                <a:solidFill>
                  <a:schemeClr val="tx1"/>
                </a:solidFill>
                <a:latin typeface="+mn-lt"/>
                <a:ea typeface="+mn-ea"/>
              </a:rPr>
              <a:t>By the mid to late of nineteen century, there was a promotion of </a:t>
            </a:r>
            <a:r>
              <a:rPr lang="en-US" sz="2000" cap="none" dirty="0" err="1" smtClean="0">
                <a:solidFill>
                  <a:schemeClr val="tx1"/>
                </a:solidFill>
                <a:latin typeface="+mn-lt"/>
                <a:ea typeface="+mn-ea"/>
              </a:rPr>
              <a:t>monolingualism</a:t>
            </a:r>
            <a:r>
              <a:rPr lang="en-US" sz="2000" cap="none" dirty="0" smtClean="0">
                <a:solidFill>
                  <a:schemeClr val="tx1"/>
                </a:solidFill>
                <a:latin typeface="+mn-lt"/>
                <a:ea typeface="+mn-ea"/>
              </a:rPr>
              <a:t>.</a:t>
            </a:r>
            <a:r>
              <a:rPr lang="en-US" sz="2000" b="0" cap="none" dirty="0" smtClean="0">
                <a:solidFill>
                  <a:schemeClr val="tx1"/>
                </a:solidFill>
                <a:latin typeface="+mn-lt"/>
                <a:ea typeface="+mn-ea"/>
              </a:rPr>
              <a:t/>
            </a:r>
            <a:br>
              <a:rPr lang="en-US" sz="2000" b="0" cap="none" dirty="0" smtClean="0">
                <a:solidFill>
                  <a:schemeClr val="tx1"/>
                </a:solidFill>
                <a:latin typeface="+mn-lt"/>
                <a:ea typeface="+mn-ea"/>
              </a:rPr>
            </a:br>
            <a:r>
              <a:rPr lang="en-US" sz="2000" cap="none" dirty="0" smtClean="0">
                <a:solidFill>
                  <a:srgbClr val="0000FF"/>
                </a:solidFill>
                <a:latin typeface="+mn-lt"/>
                <a:ea typeface="+mn-ea"/>
              </a:rPr>
              <a:t>E.g</a:t>
            </a:r>
            <a:r>
              <a:rPr lang="en-US" sz="2000" b="0" cap="none" dirty="0" smtClean="0">
                <a:solidFill>
                  <a:schemeClr val="tx1"/>
                </a:solidFill>
                <a:latin typeface="+mn-lt"/>
                <a:ea typeface="+mn-ea"/>
              </a:rPr>
              <a:t>. </a:t>
            </a:r>
            <a:br>
              <a:rPr lang="en-US" sz="2000" b="0" cap="none" dirty="0" smtClean="0">
                <a:solidFill>
                  <a:schemeClr val="tx1"/>
                </a:solidFill>
                <a:latin typeface="+mn-lt"/>
                <a:ea typeface="+mn-ea"/>
              </a:rPr>
            </a:br>
            <a:r>
              <a:rPr lang="en-US" sz="2000" b="0" cap="none" dirty="0" smtClean="0">
                <a:solidFill>
                  <a:schemeClr val="tx1"/>
                </a:solidFill>
                <a:latin typeface="+mn-lt"/>
                <a:ea typeface="+mn-ea"/>
              </a:rPr>
              <a:t>-The state of California stopped the Spanish-medium education.</a:t>
            </a:r>
            <a:br>
              <a:rPr lang="en-US" sz="2000" b="0" cap="none" dirty="0" smtClean="0">
                <a:solidFill>
                  <a:schemeClr val="tx1"/>
                </a:solidFill>
                <a:latin typeface="+mn-lt"/>
                <a:ea typeface="+mn-ea"/>
              </a:rPr>
            </a:br>
            <a:r>
              <a:rPr lang="en-US" sz="2000" b="0" cap="none" dirty="0" smtClean="0">
                <a:solidFill>
                  <a:schemeClr val="tx1"/>
                </a:solidFill>
                <a:latin typeface="+mn-lt"/>
                <a:ea typeface="+mn-ea"/>
              </a:rPr>
              <a:t>-</a:t>
            </a:r>
            <a:r>
              <a:rPr lang="en-US" sz="2000" b="0" cap="none" dirty="0" smtClean="0">
                <a:solidFill>
                  <a:schemeClr val="tx1"/>
                </a:solidFill>
              </a:rPr>
              <a:t> California’s </a:t>
            </a:r>
            <a:r>
              <a:rPr lang="en-US" sz="2000" b="0" cap="none" dirty="0" smtClean="0">
                <a:solidFill>
                  <a:schemeClr val="tx1"/>
                </a:solidFill>
                <a:latin typeface="+mn-lt"/>
                <a:ea typeface="+mn-ea"/>
              </a:rPr>
              <a:t>constitution declared that all legal proceedings and documentation were to be conducted and published only by English.</a:t>
            </a:r>
            <a:br>
              <a:rPr lang="en-US" sz="2000" b="0" cap="none" dirty="0" smtClean="0">
                <a:solidFill>
                  <a:schemeClr val="tx1"/>
                </a:solidFill>
                <a:latin typeface="+mn-lt"/>
                <a:ea typeface="+mn-ea"/>
              </a:rPr>
            </a:br>
            <a:endParaRPr lang="ar-SA" sz="2000" b="0" cap="none" dirty="0">
              <a:solidFill>
                <a:schemeClr val="tx1"/>
              </a:solidFill>
              <a:latin typeface="+mn-lt"/>
              <a:ea typeface="+mn-ea"/>
            </a:endParaRPr>
          </a:p>
        </p:txBody>
      </p:sp>
      <p:sp>
        <p:nvSpPr>
          <p:cNvPr id="3" name="Text Placeholder 2"/>
          <p:cNvSpPr>
            <a:spLocks noGrp="1"/>
          </p:cNvSpPr>
          <p:nvPr>
            <p:ph type="body" idx="1"/>
          </p:nvPr>
        </p:nvSpPr>
        <p:spPr>
          <a:xfrm>
            <a:off x="255984" y="980728"/>
            <a:ext cx="8564488" cy="648072"/>
          </a:xfrm>
        </p:spPr>
        <p:txBody>
          <a:bodyPr/>
          <a:lstStyle/>
          <a:p>
            <a:pPr lvl="0" algn="l" rtl="0"/>
            <a:endParaRPr lang="en-US" sz="1800" b="1" dirty="0" smtClean="0">
              <a:solidFill>
                <a:srgbClr val="0000FF"/>
              </a:solidFill>
              <a:latin typeface="Futura-Bold"/>
            </a:endParaRPr>
          </a:p>
          <a:p>
            <a:pPr lvl="0" algn="l" rtl="0"/>
            <a:endParaRPr lang="en-US" sz="1800" b="1" dirty="0" smtClean="0">
              <a:solidFill>
                <a:srgbClr val="0000FF"/>
              </a:solidFill>
              <a:latin typeface="Futura-Bold"/>
            </a:endParaRPr>
          </a:p>
          <a:p>
            <a:pPr lvl="0" algn="l" rtl="0"/>
            <a:endParaRPr lang="en-US" sz="1800" b="1" dirty="0" smtClean="0">
              <a:solidFill>
                <a:srgbClr val="0000FF"/>
              </a:solidFill>
              <a:latin typeface="Futura-Bold"/>
            </a:endParaRPr>
          </a:p>
          <a:p>
            <a:pPr lvl="0" algn="l" rtl="0"/>
            <a:endParaRPr lang="en-US" sz="1800" b="1" dirty="0" smtClean="0">
              <a:solidFill>
                <a:srgbClr val="0000FF"/>
              </a:solidFill>
              <a:latin typeface="Futura-Bold"/>
            </a:endParaRPr>
          </a:p>
          <a:p>
            <a:pPr lvl="0" algn="l" rtl="0"/>
            <a:endParaRPr lang="en-US" sz="1800" b="1" dirty="0" smtClean="0">
              <a:solidFill>
                <a:srgbClr val="0000FF"/>
              </a:solidFill>
              <a:latin typeface="Futura-Bold"/>
            </a:endParaRPr>
          </a:p>
          <a:p>
            <a:pPr algn="l" rtl="0"/>
            <a:r>
              <a:rPr lang="en-US" sz="1800" b="1" dirty="0" smtClean="0">
                <a:solidFill>
                  <a:srgbClr val="0000FF"/>
                </a:solidFill>
                <a:latin typeface="Futura-Bold"/>
                <a:ea typeface="Calibri" pitchFamily="34" charset="0"/>
              </a:rPr>
              <a:t>6.4. 1</a:t>
            </a:r>
            <a:r>
              <a:rPr lang="en-US" sz="1800" b="1" dirty="0" smtClean="0">
                <a:solidFill>
                  <a:srgbClr val="FF0000"/>
                </a:solidFill>
                <a:latin typeface="Futura-Bold"/>
                <a:ea typeface="Calibri" pitchFamily="34" charset="0"/>
              </a:rPr>
              <a:t> Language Policy in the United States.</a:t>
            </a:r>
            <a:endParaRPr lang="ar-SA" sz="1600" b="1" dirty="0" smtClean="0">
              <a:solidFill>
                <a:srgbClr val="0000FF"/>
              </a:solidFill>
            </a:endParaRPr>
          </a:p>
          <a:p>
            <a:pPr lvl="0" algn="l" rtl="0"/>
            <a:endParaRPr lang="en-US" sz="1800" b="1" dirty="0" smtClean="0">
              <a:solidFill>
                <a:srgbClr val="0000FF"/>
              </a:solidFill>
              <a:latin typeface="Futura-Bold"/>
            </a:endParaRPr>
          </a:p>
          <a:p>
            <a:pPr lvl="0" algn="l" rtl="0"/>
            <a:r>
              <a:rPr lang="en-US" sz="1800" b="1" dirty="0" smtClean="0">
                <a:solidFill>
                  <a:srgbClr val="0000FF"/>
                </a:solidFill>
                <a:latin typeface="Futura-Bold"/>
              </a:rPr>
              <a:t>Different languages thrived in various American countries as mother tongues</a:t>
            </a:r>
            <a:endParaRPr lang="ar-SA" sz="1600" dirty="0">
              <a:solidFill>
                <a:srgbClr val="0000FF"/>
              </a:solidFill>
            </a:endParaRPr>
          </a:p>
        </p:txBody>
      </p:sp>
    </p:spTree>
    <p:extLst>
      <p:ext uri="{BB962C8B-B14F-4D97-AF65-F5344CB8AC3E}">
        <p14:creationId xmlns:p14="http://schemas.microsoft.com/office/powerpoint/2010/main" val="25287724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268760"/>
            <a:ext cx="8568952" cy="4104456"/>
          </a:xfrm>
        </p:spPr>
        <p:txBody>
          <a:bodyPr/>
          <a:lstStyle/>
          <a:p>
            <a:pPr rtl="0"/>
            <a:r>
              <a:rPr lang="en-US" sz="2000" b="0" cap="none" dirty="0" smtClean="0">
                <a:solidFill>
                  <a:schemeClr val="tx1"/>
                </a:solidFill>
                <a:latin typeface="+mn-lt"/>
                <a:ea typeface="+mn-ea"/>
              </a:rPr>
              <a:t>- Promotes English as  the language which unifies America.</a:t>
            </a:r>
            <a:br>
              <a:rPr lang="en-US" sz="2000" b="0" cap="none" dirty="0" smtClean="0">
                <a:solidFill>
                  <a:schemeClr val="tx1"/>
                </a:solidFill>
                <a:latin typeface="+mn-lt"/>
                <a:ea typeface="+mn-ea"/>
              </a:rPr>
            </a:br>
            <a:r>
              <a:rPr lang="en-US" sz="2000" b="0" cap="none" dirty="0" smtClean="0">
                <a:solidFill>
                  <a:schemeClr val="tx1"/>
                </a:solidFill>
                <a:latin typeface="+mn-lt"/>
                <a:ea typeface="+mn-ea"/>
              </a:rPr>
              <a:t>-facilitates the social assimilation of ethnic minority groups into mainstream norms.</a:t>
            </a:r>
            <a:br>
              <a:rPr lang="en-US" sz="2000" b="0" cap="none" dirty="0" smtClean="0">
                <a:solidFill>
                  <a:schemeClr val="tx1"/>
                </a:solidFill>
                <a:latin typeface="+mn-lt"/>
                <a:ea typeface="+mn-ea"/>
              </a:rPr>
            </a:br>
            <a:r>
              <a:rPr lang="en-US" sz="2000" b="0" cap="none" dirty="0" smtClean="0">
                <a:solidFill>
                  <a:schemeClr val="tx1"/>
                </a:solidFill>
                <a:latin typeface="+mn-lt"/>
                <a:ea typeface="+mn-ea"/>
              </a:rPr>
              <a:t>This was supported by three groups:  </a:t>
            </a:r>
            <a:r>
              <a:rPr lang="en-US" sz="2000" b="0" cap="none" dirty="0" smtClean="0">
                <a:solidFill>
                  <a:srgbClr val="0000FF"/>
                </a:solidFill>
                <a:latin typeface="+mn-lt"/>
                <a:ea typeface="+mn-ea"/>
              </a:rPr>
              <a:t>(1) </a:t>
            </a:r>
            <a:r>
              <a:rPr lang="en-US" sz="2000" b="0" cap="none" dirty="0" smtClean="0">
                <a:solidFill>
                  <a:schemeClr val="tx1"/>
                </a:solidFill>
                <a:latin typeface="+mn-lt"/>
                <a:ea typeface="+mn-ea"/>
              </a:rPr>
              <a:t>English First and </a:t>
            </a:r>
            <a:r>
              <a:rPr lang="en-US" sz="2000" b="0" cap="none" dirty="0" smtClean="0">
                <a:solidFill>
                  <a:srgbClr val="0000FF"/>
                </a:solidFill>
              </a:rPr>
              <a:t>(2)</a:t>
            </a:r>
            <a:r>
              <a:rPr lang="en-US" sz="2000" b="0" cap="none" dirty="0" smtClean="0">
                <a:solidFill>
                  <a:schemeClr val="tx1"/>
                </a:solidFill>
              </a:rPr>
              <a:t> </a:t>
            </a:r>
            <a:r>
              <a:rPr lang="en-US" sz="2000" b="0" cap="none" dirty="0" smtClean="0">
                <a:solidFill>
                  <a:schemeClr val="tx1"/>
                </a:solidFill>
                <a:latin typeface="+mn-lt"/>
                <a:ea typeface="+mn-ea"/>
              </a:rPr>
              <a:t>US English and </a:t>
            </a:r>
            <a:r>
              <a:rPr lang="en-US" sz="2000" b="0" cap="none" dirty="0" smtClean="0">
                <a:solidFill>
                  <a:srgbClr val="0000FF"/>
                </a:solidFill>
                <a:latin typeface="+mn-lt"/>
                <a:ea typeface="+mn-ea"/>
              </a:rPr>
              <a:t>(3) </a:t>
            </a:r>
            <a:r>
              <a:rPr lang="en-US" sz="2000" b="0" cap="none" dirty="0" smtClean="0">
                <a:solidFill>
                  <a:schemeClr val="tx1"/>
                </a:solidFill>
                <a:latin typeface="+mn-lt"/>
                <a:ea typeface="+mn-ea"/>
              </a:rPr>
              <a:t>English plus.</a:t>
            </a:r>
            <a:br>
              <a:rPr lang="en-US" sz="2000" b="0" cap="none" dirty="0" smtClean="0">
                <a:solidFill>
                  <a:schemeClr val="tx1"/>
                </a:solidFill>
                <a:latin typeface="+mn-lt"/>
                <a:ea typeface="+mn-ea"/>
              </a:rPr>
            </a:br>
            <a:r>
              <a:rPr lang="en-US" sz="1200" b="0" cap="none" dirty="0" smtClean="0">
                <a:solidFill>
                  <a:schemeClr val="tx1"/>
                </a:solidFill>
                <a:latin typeface="+mn-lt"/>
                <a:ea typeface="+mn-ea"/>
              </a:rPr>
              <a:t/>
            </a:r>
            <a:br>
              <a:rPr lang="en-US" sz="1200" b="0" cap="none" dirty="0" smtClean="0">
                <a:solidFill>
                  <a:schemeClr val="tx1"/>
                </a:solidFill>
                <a:latin typeface="+mn-lt"/>
                <a:ea typeface="+mn-ea"/>
              </a:rPr>
            </a:br>
            <a:r>
              <a:rPr lang="en-US" sz="2000" b="0" cap="none" dirty="0" smtClean="0">
                <a:solidFill>
                  <a:schemeClr val="tx1"/>
                </a:solidFill>
                <a:latin typeface="+mn-lt"/>
                <a:ea typeface="+mn-ea"/>
              </a:rPr>
              <a:t>1- </a:t>
            </a:r>
            <a:r>
              <a:rPr lang="en-US" sz="2000" cap="none" dirty="0" smtClean="0">
                <a:solidFill>
                  <a:srgbClr val="0000FF"/>
                </a:solidFill>
                <a:latin typeface="+mn-lt"/>
                <a:ea typeface="+mn-ea"/>
              </a:rPr>
              <a:t>English First</a:t>
            </a:r>
            <a:br>
              <a:rPr lang="en-US" sz="2000" cap="none" dirty="0" smtClean="0">
                <a:solidFill>
                  <a:srgbClr val="0000FF"/>
                </a:solidFill>
                <a:latin typeface="+mn-lt"/>
                <a:ea typeface="+mn-ea"/>
              </a:rPr>
            </a:br>
            <a:r>
              <a:rPr lang="en-US" sz="2000" b="0" cap="none" dirty="0" smtClean="0">
                <a:solidFill>
                  <a:schemeClr val="tx1"/>
                </a:solidFill>
                <a:latin typeface="+mn-lt"/>
                <a:ea typeface="+mn-ea"/>
              </a:rPr>
              <a:t>- argues against multilingualism</a:t>
            </a:r>
            <a:br>
              <a:rPr lang="en-US" sz="2000" b="0" cap="none" dirty="0" smtClean="0">
                <a:solidFill>
                  <a:schemeClr val="tx1"/>
                </a:solidFill>
                <a:latin typeface="+mn-lt"/>
                <a:ea typeface="+mn-ea"/>
              </a:rPr>
            </a:br>
            <a:r>
              <a:rPr lang="en-US" sz="2000" b="0" cap="none" dirty="0" smtClean="0">
                <a:solidFill>
                  <a:schemeClr val="tx1"/>
                </a:solidFill>
                <a:latin typeface="+mn-lt"/>
                <a:ea typeface="+mn-ea"/>
              </a:rPr>
              <a:t>- Views multilingualism </a:t>
            </a:r>
            <a:r>
              <a:rPr lang="en-US" sz="2000" b="0" cap="none" dirty="0" smtClean="0">
                <a:solidFill>
                  <a:schemeClr val="tx1"/>
                </a:solidFill>
                <a:latin typeface="+mn-lt"/>
                <a:ea typeface="+mn-ea"/>
              </a:rPr>
              <a:t>as costly </a:t>
            </a:r>
            <a:r>
              <a:rPr lang="en-US" sz="2000" b="0" cap="none" dirty="0" smtClean="0">
                <a:solidFill>
                  <a:schemeClr val="tx1"/>
                </a:solidFill>
                <a:latin typeface="+mn-lt"/>
                <a:ea typeface="+mn-ea"/>
              </a:rPr>
              <a:t>and ineffective</a:t>
            </a:r>
            <a:br>
              <a:rPr lang="en-US" sz="2000" b="0" cap="none" dirty="0" smtClean="0">
                <a:solidFill>
                  <a:schemeClr val="tx1"/>
                </a:solidFill>
                <a:latin typeface="+mn-lt"/>
                <a:ea typeface="+mn-ea"/>
              </a:rPr>
            </a:br>
            <a:r>
              <a:rPr lang="en-US" sz="1100" cap="none" dirty="0" smtClean="0">
                <a:solidFill>
                  <a:schemeClr val="tx1"/>
                </a:solidFill>
                <a:latin typeface="+mn-lt"/>
                <a:ea typeface="+mn-ea"/>
              </a:rPr>
              <a:t/>
            </a:r>
            <a:br>
              <a:rPr lang="en-US" sz="1100" cap="none" dirty="0" smtClean="0">
                <a:solidFill>
                  <a:schemeClr val="tx1"/>
                </a:solidFill>
                <a:latin typeface="+mn-lt"/>
                <a:ea typeface="+mn-ea"/>
              </a:rPr>
            </a:br>
            <a:r>
              <a:rPr lang="en-US" sz="2000" cap="none" dirty="0" smtClean="0">
                <a:solidFill>
                  <a:schemeClr val="tx1"/>
                </a:solidFill>
                <a:latin typeface="+mn-lt"/>
                <a:ea typeface="+mn-ea"/>
              </a:rPr>
              <a:t>2- </a:t>
            </a:r>
            <a:r>
              <a:rPr lang="en-US" sz="2000" cap="none" dirty="0" smtClean="0">
                <a:solidFill>
                  <a:srgbClr val="0000FF"/>
                </a:solidFill>
                <a:latin typeface="+mn-lt"/>
                <a:ea typeface="+mn-ea"/>
              </a:rPr>
              <a:t>US English</a:t>
            </a:r>
            <a:r>
              <a:rPr lang="en-US" sz="2000" cap="none" dirty="0" smtClean="0">
                <a:solidFill>
                  <a:schemeClr val="tx1"/>
                </a:solidFill>
                <a:latin typeface="+mn-lt"/>
                <a:ea typeface="+mn-ea"/>
              </a:rPr>
              <a:t/>
            </a:r>
            <a:br>
              <a:rPr lang="en-US" sz="2000" cap="none" dirty="0" smtClean="0">
                <a:solidFill>
                  <a:schemeClr val="tx1"/>
                </a:solidFill>
                <a:latin typeface="+mn-lt"/>
                <a:ea typeface="+mn-ea"/>
              </a:rPr>
            </a:br>
            <a:r>
              <a:rPr lang="en-US" sz="2000" cap="none" dirty="0" smtClean="0">
                <a:solidFill>
                  <a:schemeClr val="tx1"/>
                </a:solidFill>
                <a:latin typeface="+mn-lt"/>
                <a:ea typeface="+mn-ea"/>
              </a:rPr>
              <a:t>- </a:t>
            </a:r>
            <a:r>
              <a:rPr lang="en-US" sz="2000" b="0" cap="none" dirty="0" smtClean="0">
                <a:solidFill>
                  <a:schemeClr val="tx1"/>
                </a:solidFill>
                <a:latin typeface="+mn-lt"/>
                <a:ea typeface="+mn-ea"/>
              </a:rPr>
              <a:t>promotes English in Education</a:t>
            </a:r>
            <a:br>
              <a:rPr lang="en-US" sz="2000" b="0" cap="none" dirty="0" smtClean="0">
                <a:solidFill>
                  <a:schemeClr val="tx1"/>
                </a:solidFill>
                <a:latin typeface="+mn-lt"/>
                <a:ea typeface="+mn-ea"/>
              </a:rPr>
            </a:br>
            <a:r>
              <a:rPr lang="en-US" sz="2000" b="0" cap="none" dirty="0" smtClean="0">
                <a:solidFill>
                  <a:schemeClr val="tx1"/>
                </a:solidFill>
                <a:latin typeface="+mn-lt"/>
                <a:ea typeface="+mn-ea"/>
              </a:rPr>
              <a:t>- assumes that English serves as a medium of integration among different minority groups who have different mother tongues.</a:t>
            </a:r>
            <a:br>
              <a:rPr lang="en-US" sz="2000" b="0" cap="none" dirty="0" smtClean="0">
                <a:solidFill>
                  <a:schemeClr val="tx1"/>
                </a:solidFill>
                <a:latin typeface="+mn-lt"/>
                <a:ea typeface="+mn-ea"/>
              </a:rPr>
            </a:br>
            <a:r>
              <a:rPr lang="en-US" sz="2000" b="0" cap="none" dirty="0" smtClean="0">
                <a:solidFill>
                  <a:schemeClr val="tx1"/>
                </a:solidFill>
                <a:latin typeface="+mn-lt"/>
                <a:ea typeface="+mn-ea"/>
              </a:rPr>
              <a:t>-promotes fluency in English as a tool for empowering ethnic minority groups.</a:t>
            </a:r>
            <a:endParaRPr lang="ar-SA" sz="2000" b="0" cap="none" dirty="0">
              <a:solidFill>
                <a:schemeClr val="tx1"/>
              </a:solidFill>
              <a:latin typeface="+mn-lt"/>
              <a:ea typeface="+mn-ea"/>
            </a:endParaRPr>
          </a:p>
        </p:txBody>
      </p:sp>
      <p:sp>
        <p:nvSpPr>
          <p:cNvPr id="3" name="Text Placeholder 2"/>
          <p:cNvSpPr>
            <a:spLocks noGrp="1"/>
          </p:cNvSpPr>
          <p:nvPr>
            <p:ph type="body" idx="1"/>
          </p:nvPr>
        </p:nvSpPr>
        <p:spPr>
          <a:xfrm>
            <a:off x="255984" y="620688"/>
            <a:ext cx="8564488" cy="648072"/>
          </a:xfrm>
        </p:spPr>
        <p:txBody>
          <a:bodyPr/>
          <a:lstStyle/>
          <a:p>
            <a:pPr lvl="0" algn="l" rtl="0"/>
            <a:endParaRPr lang="en-US" sz="1800" b="1" dirty="0" smtClean="0">
              <a:solidFill>
                <a:srgbClr val="0000FF"/>
              </a:solidFill>
              <a:latin typeface="Futura-Bold"/>
            </a:endParaRPr>
          </a:p>
          <a:p>
            <a:pPr lvl="0" algn="l" rtl="0"/>
            <a:endParaRPr lang="en-US" sz="1800" b="1" dirty="0" smtClean="0">
              <a:solidFill>
                <a:srgbClr val="0000FF"/>
              </a:solidFill>
              <a:latin typeface="Futura-Bold"/>
            </a:endParaRPr>
          </a:p>
          <a:p>
            <a:pPr lvl="0" algn="l" rtl="0"/>
            <a:endParaRPr lang="en-US" sz="1800" b="1" dirty="0" smtClean="0">
              <a:solidFill>
                <a:srgbClr val="0000FF"/>
              </a:solidFill>
              <a:latin typeface="Futura-Bold"/>
            </a:endParaRPr>
          </a:p>
          <a:p>
            <a:pPr lvl="0" algn="l" rtl="0"/>
            <a:endParaRPr lang="en-US" sz="1800" b="1" dirty="0" smtClean="0">
              <a:solidFill>
                <a:srgbClr val="0000FF"/>
              </a:solidFill>
              <a:latin typeface="Futura-Bold"/>
            </a:endParaRPr>
          </a:p>
          <a:p>
            <a:pPr lvl="0" algn="l" rtl="0"/>
            <a:endParaRPr lang="en-US" sz="1800" b="1" dirty="0" smtClean="0">
              <a:solidFill>
                <a:srgbClr val="0000FF"/>
              </a:solidFill>
              <a:latin typeface="Futura-Bold"/>
            </a:endParaRPr>
          </a:p>
          <a:p>
            <a:pPr algn="l" rtl="0"/>
            <a:r>
              <a:rPr lang="en-US" sz="1800" b="1" dirty="0" smtClean="0">
                <a:solidFill>
                  <a:srgbClr val="0000FF"/>
                </a:solidFill>
                <a:latin typeface="Futura-Bold"/>
                <a:ea typeface="Calibri" pitchFamily="34" charset="0"/>
              </a:rPr>
              <a:t>6.4. 1</a:t>
            </a:r>
            <a:r>
              <a:rPr lang="en-US" sz="1800" b="1" dirty="0" smtClean="0">
                <a:solidFill>
                  <a:srgbClr val="FF0000"/>
                </a:solidFill>
                <a:latin typeface="Futura-Bold"/>
                <a:ea typeface="Calibri" pitchFamily="34" charset="0"/>
              </a:rPr>
              <a:t> Language Policy in the United States.</a:t>
            </a:r>
            <a:endParaRPr lang="ar-SA" sz="1600" b="1" dirty="0" smtClean="0">
              <a:solidFill>
                <a:srgbClr val="0000FF"/>
              </a:solidFill>
            </a:endParaRPr>
          </a:p>
          <a:p>
            <a:pPr lvl="0" algn="l" rtl="0"/>
            <a:endParaRPr lang="en-US" sz="1800" b="1" dirty="0" smtClean="0">
              <a:solidFill>
                <a:srgbClr val="0000FF"/>
              </a:solidFill>
              <a:latin typeface="Futura-Bold"/>
            </a:endParaRPr>
          </a:p>
          <a:p>
            <a:pPr lvl="0" algn="l" rtl="0"/>
            <a:r>
              <a:rPr lang="en-US" sz="1800" b="1" dirty="0" smtClean="0">
                <a:solidFill>
                  <a:srgbClr val="0000FF"/>
                </a:solidFill>
                <a:latin typeface="Futura-Bold"/>
              </a:rPr>
              <a:t>English only Movement</a:t>
            </a:r>
            <a:endParaRPr lang="ar-SA" sz="1600" dirty="0">
              <a:solidFill>
                <a:srgbClr val="0000FF"/>
              </a:solidFill>
            </a:endParaRPr>
          </a:p>
        </p:txBody>
      </p:sp>
    </p:spTree>
    <p:extLst>
      <p:ext uri="{BB962C8B-B14F-4D97-AF65-F5344CB8AC3E}">
        <p14:creationId xmlns:p14="http://schemas.microsoft.com/office/powerpoint/2010/main" val="25287724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052736"/>
            <a:ext cx="8568952" cy="3528392"/>
          </a:xfrm>
        </p:spPr>
        <p:txBody>
          <a:bodyPr/>
          <a:lstStyle/>
          <a:p>
            <a:pPr rtl="0"/>
            <a:r>
              <a:rPr lang="en-US" sz="2000" b="0" cap="none" dirty="0" smtClean="0">
                <a:solidFill>
                  <a:schemeClr val="tx1"/>
                </a:solidFill>
                <a:latin typeface="+mn-lt"/>
                <a:ea typeface="+mn-ea"/>
              </a:rPr>
              <a:t>Advocates proficiency in English but not at the expense of other languages and cultures</a:t>
            </a:r>
            <a:br>
              <a:rPr lang="en-US" sz="2000" b="0" cap="none" dirty="0" smtClean="0">
                <a:solidFill>
                  <a:schemeClr val="tx1"/>
                </a:solidFill>
                <a:latin typeface="+mn-lt"/>
                <a:ea typeface="+mn-ea"/>
              </a:rPr>
            </a:br>
            <a:r>
              <a:rPr lang="en-US" sz="2000" b="0" cap="none" dirty="0" smtClean="0">
                <a:solidFill>
                  <a:schemeClr val="tx1"/>
                </a:solidFill>
                <a:latin typeface="+mn-lt"/>
                <a:ea typeface="+mn-ea"/>
              </a:rPr>
              <a:t/>
            </a:r>
            <a:br>
              <a:rPr lang="en-US" sz="2000" b="0" cap="none" dirty="0" smtClean="0">
                <a:solidFill>
                  <a:schemeClr val="tx1"/>
                </a:solidFill>
                <a:latin typeface="+mn-lt"/>
                <a:ea typeface="+mn-ea"/>
              </a:rPr>
            </a:br>
            <a:r>
              <a:rPr lang="en-US" sz="2000" cap="none" dirty="0" smtClean="0">
                <a:solidFill>
                  <a:srgbClr val="0000FF"/>
                </a:solidFill>
              </a:rPr>
              <a:t>How does promotion of English actually impact on speakers with different native languages?</a:t>
            </a:r>
            <a:br>
              <a:rPr lang="en-US" sz="2000" cap="none" dirty="0" smtClean="0">
                <a:solidFill>
                  <a:srgbClr val="0000FF"/>
                </a:solidFill>
              </a:rPr>
            </a:br>
            <a:r>
              <a:rPr lang="en-US" sz="2000" cap="none" dirty="0" smtClean="0">
                <a:solidFill>
                  <a:srgbClr val="0000FF"/>
                </a:solidFill>
              </a:rPr>
              <a:t>-</a:t>
            </a:r>
            <a:r>
              <a:rPr lang="en-US" sz="2000" b="0" cap="none" dirty="0" smtClean="0">
                <a:solidFill>
                  <a:schemeClr val="tx1"/>
                </a:solidFill>
              </a:rPr>
              <a:t>The association of English with the mainstream norms serves to make acquisition of the language even more </a:t>
            </a:r>
            <a:r>
              <a:rPr lang="en-US" sz="2000" b="0" cap="none" dirty="0" smtClean="0">
                <a:solidFill>
                  <a:srgbClr val="0000FF"/>
                </a:solidFill>
              </a:rPr>
              <a:t>attractive</a:t>
            </a:r>
            <a:r>
              <a:rPr lang="en-US" sz="2000" b="0" cap="none" dirty="0" smtClean="0">
                <a:solidFill>
                  <a:schemeClr val="tx1"/>
                </a:solidFill>
              </a:rPr>
              <a:t>.</a:t>
            </a:r>
            <a:r>
              <a:rPr lang="ar-SA" sz="2000" b="0" cap="none" dirty="0" smtClean="0">
                <a:solidFill>
                  <a:schemeClr val="tx1"/>
                </a:solidFill>
              </a:rPr>
              <a:t/>
            </a:r>
            <a:br>
              <a:rPr lang="ar-SA" sz="2000" b="0" cap="none" dirty="0" smtClean="0">
                <a:solidFill>
                  <a:schemeClr val="tx1"/>
                </a:solidFill>
              </a:rPr>
            </a:br>
            <a:r>
              <a:rPr lang="ar-SA" sz="2000" b="0" dirty="0" smtClean="0">
                <a:solidFill>
                  <a:schemeClr val="tx1"/>
                </a:solidFill>
              </a:rPr>
              <a:t/>
            </a:r>
            <a:br>
              <a:rPr lang="ar-SA" sz="2000" b="0" dirty="0" smtClean="0">
                <a:solidFill>
                  <a:schemeClr val="tx1"/>
                </a:solidFill>
              </a:rPr>
            </a:br>
            <a:r>
              <a:rPr lang="en-US" sz="2000" b="0" dirty="0" smtClean="0">
                <a:solidFill>
                  <a:schemeClr val="tx1"/>
                </a:solidFill>
              </a:rPr>
              <a:t>-</a:t>
            </a:r>
            <a:r>
              <a:rPr lang="en-US" sz="2000" b="0" cap="none" dirty="0" smtClean="0">
                <a:solidFill>
                  <a:schemeClr val="tx1"/>
                </a:solidFill>
              </a:rPr>
              <a:t>Members of ethnic minority groups </a:t>
            </a:r>
            <a:r>
              <a:rPr lang="en-US" sz="2000" b="0" cap="none" dirty="0" smtClean="0">
                <a:solidFill>
                  <a:srgbClr val="0000FF"/>
                </a:solidFill>
              </a:rPr>
              <a:t>voluntarily</a:t>
            </a:r>
            <a:r>
              <a:rPr lang="en-US" sz="2000" b="0" cap="none" dirty="0" smtClean="0">
                <a:solidFill>
                  <a:schemeClr val="tx1"/>
                </a:solidFill>
              </a:rPr>
              <a:t> become subscribers to the ideology that adoption of mainstream norms is a positive social step</a:t>
            </a:r>
            <a:r>
              <a:rPr lang="en-US" sz="2000" b="0" cap="none" dirty="0" smtClean="0">
                <a:solidFill>
                  <a:schemeClr val="tx1"/>
                </a:solidFill>
                <a:latin typeface="+mn-lt"/>
                <a:ea typeface="+mn-ea"/>
              </a:rPr>
              <a:t/>
            </a:r>
            <a:br>
              <a:rPr lang="en-US" sz="2000" b="0" cap="none" dirty="0" smtClean="0">
                <a:solidFill>
                  <a:schemeClr val="tx1"/>
                </a:solidFill>
                <a:latin typeface="+mn-lt"/>
                <a:ea typeface="+mn-ea"/>
              </a:rPr>
            </a:br>
            <a:endParaRPr lang="ar-SA" sz="2000" b="0" cap="none" dirty="0">
              <a:solidFill>
                <a:schemeClr val="tx1"/>
              </a:solidFill>
              <a:latin typeface="+mn-lt"/>
              <a:ea typeface="+mn-ea"/>
            </a:endParaRPr>
          </a:p>
        </p:txBody>
      </p:sp>
      <p:sp>
        <p:nvSpPr>
          <p:cNvPr id="3" name="Text Placeholder 2"/>
          <p:cNvSpPr>
            <a:spLocks noGrp="1"/>
          </p:cNvSpPr>
          <p:nvPr>
            <p:ph type="body" idx="1"/>
          </p:nvPr>
        </p:nvSpPr>
        <p:spPr>
          <a:xfrm>
            <a:off x="255984" y="476672"/>
            <a:ext cx="8564488" cy="648072"/>
          </a:xfrm>
        </p:spPr>
        <p:txBody>
          <a:bodyPr/>
          <a:lstStyle/>
          <a:p>
            <a:pPr lvl="0" algn="l" rtl="0"/>
            <a:endParaRPr lang="en-US" sz="1800" b="1" dirty="0" smtClean="0">
              <a:solidFill>
                <a:srgbClr val="0000FF"/>
              </a:solidFill>
              <a:latin typeface="Futura-Bold"/>
            </a:endParaRPr>
          </a:p>
          <a:p>
            <a:pPr lvl="0" algn="l" rtl="0"/>
            <a:endParaRPr lang="en-US" sz="1800" b="1" dirty="0" smtClean="0">
              <a:solidFill>
                <a:srgbClr val="0000FF"/>
              </a:solidFill>
              <a:latin typeface="Futura-Bold"/>
            </a:endParaRPr>
          </a:p>
          <a:p>
            <a:pPr lvl="0" algn="l" rtl="0"/>
            <a:endParaRPr lang="en-US" sz="1800" b="1" dirty="0" smtClean="0">
              <a:solidFill>
                <a:srgbClr val="0000FF"/>
              </a:solidFill>
              <a:latin typeface="Futura-Bold"/>
            </a:endParaRPr>
          </a:p>
          <a:p>
            <a:pPr lvl="0" algn="l" rtl="0"/>
            <a:endParaRPr lang="en-US" sz="1800" b="1" dirty="0" smtClean="0">
              <a:solidFill>
                <a:srgbClr val="0000FF"/>
              </a:solidFill>
              <a:latin typeface="Futura-Bold"/>
            </a:endParaRPr>
          </a:p>
          <a:p>
            <a:pPr lvl="0" algn="l" rtl="0"/>
            <a:endParaRPr lang="en-US" sz="1800" b="1" dirty="0" smtClean="0">
              <a:solidFill>
                <a:srgbClr val="0000FF"/>
              </a:solidFill>
              <a:latin typeface="Futura-Bold"/>
            </a:endParaRPr>
          </a:p>
          <a:p>
            <a:pPr algn="l" rtl="0"/>
            <a:r>
              <a:rPr lang="en-US" sz="1800" b="1" dirty="0" smtClean="0">
                <a:solidFill>
                  <a:srgbClr val="0000FF"/>
                </a:solidFill>
                <a:latin typeface="Futura-Bold"/>
                <a:ea typeface="Calibri" pitchFamily="34" charset="0"/>
              </a:rPr>
              <a:t>6.4. 1</a:t>
            </a:r>
            <a:r>
              <a:rPr lang="en-US" sz="1800" b="1" dirty="0" smtClean="0">
                <a:solidFill>
                  <a:srgbClr val="FF0000"/>
                </a:solidFill>
                <a:latin typeface="Futura-Bold"/>
                <a:ea typeface="Calibri" pitchFamily="34" charset="0"/>
              </a:rPr>
              <a:t> Language Policy in the United States.</a:t>
            </a:r>
            <a:endParaRPr lang="ar-SA" sz="1600" b="1" dirty="0" smtClean="0">
              <a:solidFill>
                <a:srgbClr val="0000FF"/>
              </a:solidFill>
            </a:endParaRPr>
          </a:p>
          <a:p>
            <a:pPr lvl="0" algn="l" rtl="0"/>
            <a:r>
              <a:rPr lang="en-US" sz="1800" b="1" dirty="0" smtClean="0">
                <a:solidFill>
                  <a:srgbClr val="0000FF"/>
                </a:solidFill>
                <a:latin typeface="Futura-Bold"/>
              </a:rPr>
              <a:t>3- English Plus</a:t>
            </a:r>
            <a:endParaRPr lang="ar-SA" sz="1600" dirty="0">
              <a:solidFill>
                <a:srgbClr val="0000FF"/>
              </a:solidFill>
            </a:endParaRPr>
          </a:p>
        </p:txBody>
      </p:sp>
    </p:spTree>
    <p:extLst>
      <p:ext uri="{BB962C8B-B14F-4D97-AF65-F5344CB8AC3E}">
        <p14:creationId xmlns:p14="http://schemas.microsoft.com/office/powerpoint/2010/main" val="25287724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908720"/>
            <a:ext cx="8424936" cy="1362075"/>
          </a:xfrm>
        </p:spPr>
        <p:txBody>
          <a:bodyPr/>
          <a:lstStyle/>
          <a:p>
            <a:pPr rtl="0"/>
            <a:r>
              <a:rPr lang="en-US" sz="2000" cap="none" dirty="0" smtClean="0">
                <a:solidFill>
                  <a:srgbClr val="FF0000"/>
                </a:solidFill>
                <a:latin typeface="TimesNewRomanPS-Bold"/>
                <a:ea typeface="Calibri" pitchFamily="34" charset="0"/>
                <a:cs typeface="+mj-cs"/>
              </a:rPr>
              <a:t>7.1 introduction: what has age got to do with language? </a:t>
            </a:r>
            <a:r>
              <a:rPr lang="en-US" sz="2000" cap="none" dirty="0" smtClean="0">
                <a:solidFill>
                  <a:schemeClr val="tx1"/>
                </a:solidFill>
                <a:latin typeface="Arial" pitchFamily="34" charset="0"/>
                <a:cs typeface="+mj-cs"/>
              </a:rPr>
              <a:t/>
            </a:r>
            <a:br>
              <a:rPr lang="en-US" sz="2000" cap="none" dirty="0" smtClean="0">
                <a:solidFill>
                  <a:schemeClr val="tx1"/>
                </a:solidFill>
                <a:latin typeface="Arial" pitchFamily="34" charset="0"/>
                <a:cs typeface="+mj-cs"/>
              </a:rPr>
            </a:br>
            <a:r>
              <a:rPr lang="en-US" sz="2000" b="0" cap="none" dirty="0" smtClean="0">
                <a:solidFill>
                  <a:schemeClr val="tx1"/>
                </a:solidFill>
                <a:cs typeface="+mj-cs"/>
              </a:rPr>
              <a:t>Age-related differences in vocabulary are often easily noticed by people.</a:t>
            </a:r>
            <a:r>
              <a:rPr lang="ar-SA" sz="2000" b="0" cap="none" dirty="0" smtClean="0">
                <a:solidFill>
                  <a:schemeClr val="tx1"/>
                </a:solidFill>
                <a:cs typeface="+mj-cs"/>
              </a:rPr>
              <a:t/>
            </a:r>
            <a:br>
              <a:rPr lang="ar-SA" sz="2000" b="0" cap="none" dirty="0" smtClean="0">
                <a:solidFill>
                  <a:schemeClr val="tx1"/>
                </a:solidFill>
                <a:cs typeface="+mj-cs"/>
              </a:rPr>
            </a:br>
            <a:r>
              <a:rPr lang="ar-SA" sz="1000" b="0" cap="none" dirty="0" smtClean="0">
                <a:solidFill>
                  <a:schemeClr val="tx1"/>
                </a:solidFill>
                <a:cs typeface="+mj-cs"/>
              </a:rPr>
              <a:t/>
            </a:r>
            <a:br>
              <a:rPr lang="ar-SA" sz="1000" b="0" cap="none" dirty="0" smtClean="0">
                <a:solidFill>
                  <a:schemeClr val="tx1"/>
                </a:solidFill>
                <a:cs typeface="+mj-cs"/>
              </a:rPr>
            </a:br>
            <a:r>
              <a:rPr lang="en-US" sz="2000" cap="none" dirty="0" smtClean="0">
                <a:solidFill>
                  <a:srgbClr val="0000FF"/>
                </a:solidFill>
                <a:cs typeface="+mj-cs"/>
              </a:rPr>
              <a:t>Ex</a:t>
            </a:r>
            <a:r>
              <a:rPr lang="en-US" sz="2000" b="0" cap="none" dirty="0" smtClean="0">
                <a:solidFill>
                  <a:schemeClr val="tx1"/>
                </a:solidFill>
                <a:cs typeface="+mj-cs"/>
              </a:rPr>
              <a:t>.</a:t>
            </a:r>
            <a:br>
              <a:rPr lang="en-US" sz="2000" b="0" cap="none" dirty="0" smtClean="0">
                <a:solidFill>
                  <a:schemeClr val="tx1"/>
                </a:solidFill>
                <a:cs typeface="+mj-cs"/>
              </a:rPr>
            </a:br>
            <a:r>
              <a:rPr lang="en-US" sz="2000" b="0" cap="none" dirty="0" err="1" smtClean="0">
                <a:solidFill>
                  <a:schemeClr val="tx1"/>
                </a:solidFill>
                <a:cs typeface="+mj-cs"/>
              </a:rPr>
              <a:t>Labov</a:t>
            </a:r>
            <a:r>
              <a:rPr lang="en-US" sz="2000" b="0" cap="none" dirty="0" smtClean="0">
                <a:solidFill>
                  <a:schemeClr val="tx1"/>
                </a:solidFill>
                <a:cs typeface="+mj-cs"/>
              </a:rPr>
              <a:t> (1972a) found that older New Yorkers were less likely to pronounce the ‘r’ in words such as </a:t>
            </a:r>
            <a:r>
              <a:rPr lang="en-US" sz="2000" b="0" i="1" cap="none" dirty="0" smtClean="0">
                <a:solidFill>
                  <a:schemeClr val="tx1"/>
                </a:solidFill>
                <a:cs typeface="+mj-cs"/>
              </a:rPr>
              <a:t>fourth and floor than </a:t>
            </a:r>
            <a:r>
              <a:rPr lang="en-US" sz="2000" b="0" cap="none" dirty="0" smtClean="0">
                <a:solidFill>
                  <a:schemeClr val="tx1"/>
                </a:solidFill>
                <a:cs typeface="+mj-cs"/>
              </a:rPr>
              <a:t>were younger speakers,</a:t>
            </a:r>
            <a:r>
              <a:rPr lang="ar-SA" sz="2000" b="0" cap="none" dirty="0" smtClean="0">
                <a:solidFill>
                  <a:schemeClr val="tx1"/>
                </a:solidFill>
                <a:cs typeface="+mj-cs"/>
              </a:rPr>
              <a:t/>
            </a:r>
            <a:br>
              <a:rPr lang="ar-SA" sz="2000" b="0" cap="none" dirty="0" smtClean="0">
                <a:solidFill>
                  <a:schemeClr val="tx1"/>
                </a:solidFill>
                <a:cs typeface="+mj-cs"/>
              </a:rPr>
            </a:br>
            <a:r>
              <a:rPr lang="ar-SA" sz="1050" b="0" cap="none" dirty="0" smtClean="0">
                <a:solidFill>
                  <a:schemeClr val="tx1"/>
                </a:solidFill>
                <a:cs typeface="+mj-cs"/>
              </a:rPr>
              <a:t/>
            </a:r>
            <a:br>
              <a:rPr lang="ar-SA" sz="1050" b="0" cap="none" dirty="0" smtClean="0">
                <a:solidFill>
                  <a:schemeClr val="tx1"/>
                </a:solidFill>
                <a:cs typeface="+mj-cs"/>
              </a:rPr>
            </a:br>
            <a:r>
              <a:rPr lang="en-US" sz="2000" cap="none" dirty="0" smtClean="0">
                <a:solidFill>
                  <a:srgbClr val="0000FF"/>
                </a:solidFill>
                <a:cs typeface="+mj-cs"/>
              </a:rPr>
              <a:t> Ex.</a:t>
            </a:r>
            <a:br>
              <a:rPr lang="en-US" sz="2000" cap="none" dirty="0" smtClean="0">
                <a:solidFill>
                  <a:srgbClr val="0000FF"/>
                </a:solidFill>
                <a:cs typeface="+mj-cs"/>
              </a:rPr>
            </a:br>
            <a:r>
              <a:rPr lang="en-US" sz="2000" b="0" cap="none" dirty="0" smtClean="0">
                <a:solidFill>
                  <a:schemeClr val="tx1"/>
                </a:solidFill>
                <a:cs typeface="+mj-cs"/>
              </a:rPr>
              <a:t>Chambers and Trudgill (1980) found that in Norwich, England, the pronunciation of the ‘e’ in words like </a:t>
            </a:r>
            <a:r>
              <a:rPr lang="en-US" sz="2000" b="0" i="1" cap="none" dirty="0" smtClean="0">
                <a:solidFill>
                  <a:schemeClr val="tx1"/>
                </a:solidFill>
                <a:cs typeface="+mj-cs"/>
              </a:rPr>
              <a:t>bell and tell  </a:t>
            </a:r>
            <a:r>
              <a:rPr lang="en-US" sz="2000" b="0" cap="none" dirty="0" smtClean="0">
                <a:solidFill>
                  <a:schemeClr val="tx1"/>
                </a:solidFill>
                <a:cs typeface="+mj-cs"/>
              </a:rPr>
              <a:t>varied according to the age of the speaker.</a:t>
            </a:r>
            <a:r>
              <a:rPr lang="ar-SA" sz="2000" b="0" cap="none" dirty="0" smtClean="0">
                <a:solidFill>
                  <a:schemeClr val="tx1"/>
                </a:solidFill>
                <a:cs typeface="+mj-cs"/>
              </a:rPr>
              <a:t/>
            </a:r>
            <a:br>
              <a:rPr lang="ar-SA" sz="2000" b="0" cap="none" dirty="0" smtClean="0">
                <a:solidFill>
                  <a:schemeClr val="tx1"/>
                </a:solidFill>
                <a:cs typeface="+mj-cs"/>
              </a:rPr>
            </a:br>
            <a:r>
              <a:rPr lang="en-US" sz="2000" cap="none" dirty="0" smtClean="0">
                <a:solidFill>
                  <a:srgbClr val="0000FF"/>
                </a:solidFill>
                <a:cs typeface="+mj-cs"/>
              </a:rPr>
              <a:t>Ex</a:t>
            </a:r>
            <a:r>
              <a:rPr lang="en-US" sz="2000" b="0" cap="none" dirty="0" smtClean="0">
                <a:solidFill>
                  <a:srgbClr val="0000FF"/>
                </a:solidFill>
                <a:cs typeface="+mj-cs"/>
              </a:rPr>
              <a:t>.</a:t>
            </a:r>
            <a:r>
              <a:rPr lang="ar-SA" sz="2000" b="0" cap="none" dirty="0" smtClean="0">
                <a:solidFill>
                  <a:schemeClr val="tx1"/>
                </a:solidFill>
                <a:cs typeface="+mj-cs"/>
              </a:rPr>
              <a:t/>
            </a:r>
            <a:br>
              <a:rPr lang="ar-SA" sz="2000" b="0" cap="none" dirty="0" smtClean="0">
                <a:solidFill>
                  <a:schemeClr val="tx1"/>
                </a:solidFill>
                <a:cs typeface="+mj-cs"/>
              </a:rPr>
            </a:br>
            <a:r>
              <a:rPr lang="en-US" sz="2000" b="0" cap="none" dirty="0" smtClean="0">
                <a:solidFill>
                  <a:schemeClr val="tx1"/>
                </a:solidFill>
                <a:cs typeface="+mj-cs"/>
              </a:rPr>
              <a:t>Suzuki (2002) proposed that </a:t>
            </a:r>
            <a:r>
              <a:rPr lang="en-US" sz="2000" cap="none" dirty="0" smtClean="0">
                <a:solidFill>
                  <a:schemeClr val="tx1"/>
                </a:solidFill>
                <a:cs typeface="+mj-cs"/>
              </a:rPr>
              <a:t>Japanese</a:t>
            </a:r>
            <a:r>
              <a:rPr lang="en-US" sz="2000" b="0" cap="none" dirty="0">
                <a:solidFill>
                  <a:schemeClr val="tx1"/>
                </a:solidFill>
              </a:rPr>
              <a:t> </a:t>
            </a:r>
            <a:r>
              <a:rPr lang="en-US" sz="2000" cap="none" dirty="0">
                <a:solidFill>
                  <a:srgbClr val="FF0000"/>
                </a:solidFill>
              </a:rPr>
              <a:t>(as compared to older Japanese)</a:t>
            </a:r>
            <a:r>
              <a:rPr lang="en-US" sz="2000" cap="none" dirty="0" smtClean="0">
                <a:solidFill>
                  <a:schemeClr val="tx1"/>
                </a:solidFill>
                <a:cs typeface="+mj-cs"/>
              </a:rPr>
              <a:t> young people’s </a:t>
            </a:r>
            <a:r>
              <a:rPr lang="en-US" sz="2000" b="0" cap="none" dirty="0" smtClean="0">
                <a:solidFill>
                  <a:schemeClr val="tx1"/>
                </a:solidFill>
                <a:cs typeface="+mj-cs"/>
              </a:rPr>
              <a:t>interest (</a:t>
            </a:r>
            <a:r>
              <a:rPr lang="en-US" sz="2000" b="0" cap="none" dirty="0" smtClean="0">
                <a:solidFill>
                  <a:schemeClr val="tx1"/>
                </a:solidFill>
              </a:rPr>
              <a:t>as </a:t>
            </a:r>
            <a:r>
              <a:rPr lang="en-US" sz="2000" b="0" cap="none" dirty="0">
                <a:solidFill>
                  <a:schemeClr val="tx1"/>
                </a:solidFill>
              </a:rPr>
              <a:t>compared to </a:t>
            </a:r>
            <a:r>
              <a:rPr lang="en-US" sz="2000" cap="none" dirty="0">
                <a:solidFill>
                  <a:schemeClr val="tx1"/>
                </a:solidFill>
              </a:rPr>
              <a:t>older </a:t>
            </a:r>
            <a:r>
              <a:rPr lang="en-US" sz="2000" cap="none" dirty="0" smtClean="0">
                <a:solidFill>
                  <a:schemeClr val="tx1"/>
                </a:solidFill>
              </a:rPr>
              <a:t>Japanese</a:t>
            </a:r>
            <a:r>
              <a:rPr lang="en-US" sz="2000" b="0" cap="none" dirty="0" smtClean="0">
                <a:solidFill>
                  <a:schemeClr val="tx1"/>
                </a:solidFill>
                <a:cs typeface="+mj-cs"/>
              </a:rPr>
              <a:t>) in European culture and has resulted in an increase of foreign loanwords entering Japanese and in  changes to the writing system.</a:t>
            </a:r>
            <a:endParaRPr lang="ar-SA" sz="2000" b="0" cap="none" dirty="0">
              <a:solidFill>
                <a:schemeClr val="tx1"/>
              </a:solidFill>
              <a:cs typeface="+mj-cs"/>
            </a:endParaRPr>
          </a:p>
        </p:txBody>
      </p:sp>
      <p:sp>
        <p:nvSpPr>
          <p:cNvPr id="3" name="عنصر نائب للنص 2"/>
          <p:cNvSpPr>
            <a:spLocks noGrp="1"/>
          </p:cNvSpPr>
          <p:nvPr>
            <p:ph type="body" idx="1"/>
          </p:nvPr>
        </p:nvSpPr>
        <p:spPr>
          <a:xfrm>
            <a:off x="323528" y="260648"/>
            <a:ext cx="7772400" cy="504055"/>
          </a:xfrm>
        </p:spPr>
        <p:txBody>
          <a:bodyPr/>
          <a:lstStyle/>
          <a:p>
            <a:pPr algn="l" rtl="0" eaLnBrk="0" hangingPunct="0">
              <a:lnSpc>
                <a:spcPct val="150000"/>
              </a:lnSpc>
            </a:pPr>
            <a:r>
              <a:rPr lang="en-US" sz="2400" b="1" dirty="0" smtClean="0">
                <a:solidFill>
                  <a:srgbClr val="0000FF"/>
                </a:solidFill>
                <a:latin typeface="Futura-ExtraBold"/>
                <a:ea typeface="Calibri" pitchFamily="34" charset="0"/>
              </a:rPr>
              <a:t>Language and age </a:t>
            </a:r>
            <a:r>
              <a:rPr lang="en-US" sz="1800" b="1" dirty="0" smtClean="0">
                <a:solidFill>
                  <a:srgbClr val="002060"/>
                </a:solidFill>
                <a:latin typeface="Futura-ExtraBold"/>
                <a:ea typeface="Calibri" pitchFamily="34" charset="0"/>
              </a:rPr>
              <a:t>(</a:t>
            </a:r>
            <a:r>
              <a:rPr lang="en-US" sz="1800" b="1" dirty="0" smtClean="0">
                <a:solidFill>
                  <a:srgbClr val="002060"/>
                </a:solidFill>
                <a:latin typeface="Futura-Bold"/>
                <a:ea typeface="Calibri" pitchFamily="34" charset="0"/>
              </a:rPr>
              <a:t>Chapter 7)</a:t>
            </a:r>
            <a:endParaRPr lang="ar-SA"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476672"/>
            <a:ext cx="8424936" cy="5040560"/>
          </a:xfrm>
        </p:spPr>
        <p:txBody>
          <a:bodyPr/>
          <a:lstStyle/>
          <a:p>
            <a:pPr rtl="0"/>
            <a:r>
              <a:rPr lang="en-US" sz="2000" cap="none" dirty="0" smtClean="0">
                <a:solidFill>
                  <a:schemeClr val="tx1"/>
                </a:solidFill>
              </a:rPr>
              <a:t>7.2.1 Age as an important cultural category.</a:t>
            </a:r>
            <a:br>
              <a:rPr lang="en-US" sz="2000" cap="none" dirty="0" smtClean="0">
                <a:solidFill>
                  <a:schemeClr val="tx1"/>
                </a:solidFill>
              </a:rPr>
            </a:br>
            <a:r>
              <a:rPr lang="en-US" sz="2000" cap="none" dirty="0">
                <a:solidFill>
                  <a:srgbClr val="00B050"/>
                </a:solidFill>
              </a:rPr>
              <a:t/>
            </a:r>
            <a:br>
              <a:rPr lang="en-US" sz="2000" cap="none" dirty="0">
                <a:solidFill>
                  <a:srgbClr val="00B050"/>
                </a:solidFill>
              </a:rPr>
            </a:br>
            <a:r>
              <a:rPr lang="en-US" sz="2000" cap="none" dirty="0" smtClean="0">
                <a:solidFill>
                  <a:srgbClr val="00B050"/>
                </a:solidFill>
              </a:rPr>
              <a:t>Age as a social category and as a means for determining duties, rights and privileges.</a:t>
            </a:r>
            <a:br>
              <a:rPr lang="en-US" sz="2000" cap="none" dirty="0" smtClean="0">
                <a:solidFill>
                  <a:srgbClr val="00B050"/>
                </a:solidFill>
              </a:rPr>
            </a:br>
            <a:r>
              <a:rPr lang="en-US" sz="2000" cap="none" dirty="0">
                <a:solidFill>
                  <a:srgbClr val="00B050"/>
                </a:solidFill>
              </a:rPr>
              <a:t/>
            </a:r>
            <a:br>
              <a:rPr lang="en-US" sz="2000" cap="none" dirty="0">
                <a:solidFill>
                  <a:srgbClr val="00B050"/>
                </a:solidFill>
              </a:rPr>
            </a:br>
            <a:r>
              <a:rPr lang="en-US" sz="2000" cap="none" dirty="0" smtClean="0">
                <a:solidFill>
                  <a:srgbClr val="00B050"/>
                </a:solidFill>
              </a:rPr>
              <a:t>-Your age can determine whether you can</a:t>
            </a:r>
            <a:br>
              <a:rPr lang="en-US" sz="2000" cap="none" dirty="0" smtClean="0">
                <a:solidFill>
                  <a:srgbClr val="00B050"/>
                </a:solidFill>
              </a:rPr>
            </a:br>
            <a:r>
              <a:rPr lang="en-US" sz="2000" cap="none" dirty="0" smtClean="0">
                <a:solidFill>
                  <a:srgbClr val="00B050"/>
                </a:solidFill>
              </a:rPr>
              <a:t>-attend school</a:t>
            </a:r>
            <a:br>
              <a:rPr lang="en-US" sz="2000" cap="none" dirty="0" smtClean="0">
                <a:solidFill>
                  <a:srgbClr val="00B050"/>
                </a:solidFill>
              </a:rPr>
            </a:br>
            <a:r>
              <a:rPr lang="en-US" sz="2000" cap="none" dirty="0" smtClean="0">
                <a:solidFill>
                  <a:srgbClr val="00B050"/>
                </a:solidFill>
              </a:rPr>
              <a:t>-marry</a:t>
            </a:r>
            <a:br>
              <a:rPr lang="en-US" sz="2000" cap="none" dirty="0" smtClean="0">
                <a:solidFill>
                  <a:srgbClr val="00B050"/>
                </a:solidFill>
              </a:rPr>
            </a:br>
            <a:r>
              <a:rPr lang="en-US" sz="2000" cap="none" dirty="0" smtClean="0">
                <a:solidFill>
                  <a:srgbClr val="00B050"/>
                </a:solidFill>
              </a:rPr>
              <a:t>- vote, etc.</a:t>
            </a:r>
            <a:r>
              <a:rPr lang="en-US" sz="2000" b="0" cap="none" dirty="0" smtClean="0"/>
              <a:t/>
            </a:r>
            <a:br>
              <a:rPr lang="en-US" sz="2000" b="0" cap="none" dirty="0" smtClean="0"/>
            </a:br>
            <a:r>
              <a:rPr lang="ar-SA" sz="1200" b="0" cap="none" dirty="0">
                <a:solidFill>
                  <a:schemeClr val="tx1"/>
                </a:solidFill>
              </a:rPr>
              <a:t/>
            </a:r>
            <a:br>
              <a:rPr lang="ar-SA" sz="1200" b="0" cap="none" dirty="0">
                <a:solidFill>
                  <a:schemeClr val="tx1"/>
                </a:solidFill>
              </a:rPr>
            </a:br>
            <a:r>
              <a:rPr lang="en-US" sz="2000" b="0" cap="none" dirty="0" smtClean="0">
                <a:solidFill>
                  <a:schemeClr val="tx1"/>
                </a:solidFill>
              </a:rPr>
              <a:t> There is a very strong tendency in English to place the adjective expressing the most ‘defining’ characteristic closest to the noun</a:t>
            </a:r>
            <a:r>
              <a:rPr lang="en-US" sz="2000" b="0" dirty="0" smtClean="0">
                <a:solidFill>
                  <a:schemeClr val="tx1"/>
                </a:solidFill>
              </a:rPr>
              <a:t>.</a:t>
            </a:r>
            <a:r>
              <a:rPr lang="en-US" sz="2000" b="0" dirty="0" smtClean="0"/>
              <a:t/>
            </a:r>
            <a:br>
              <a:rPr lang="en-US" sz="2000" b="0" dirty="0" smtClean="0"/>
            </a:br>
            <a:r>
              <a:rPr lang="en-US" sz="2000" dirty="0" smtClean="0">
                <a:solidFill>
                  <a:srgbClr val="0000FF"/>
                </a:solidFill>
              </a:rPr>
              <a:t>E.</a:t>
            </a:r>
            <a:r>
              <a:rPr lang="en-US" sz="2000" cap="none" dirty="0" smtClean="0">
                <a:solidFill>
                  <a:srgbClr val="0000FF"/>
                </a:solidFill>
              </a:rPr>
              <a:t>g</a:t>
            </a:r>
            <a:r>
              <a:rPr lang="en-US" sz="2000" dirty="0" smtClean="0">
                <a:solidFill>
                  <a:srgbClr val="0000FF"/>
                </a:solidFill>
              </a:rPr>
              <a:t>.</a:t>
            </a:r>
            <a:r>
              <a:rPr lang="en-US" sz="2000" b="0" dirty="0" smtClean="0">
                <a:solidFill>
                  <a:srgbClr val="FF0000"/>
                </a:solidFill>
              </a:rPr>
              <a:t/>
            </a:r>
            <a:br>
              <a:rPr lang="en-US" sz="2000" b="0" dirty="0" smtClean="0">
                <a:solidFill>
                  <a:srgbClr val="FF0000"/>
                </a:solidFill>
              </a:rPr>
            </a:br>
            <a:r>
              <a:rPr lang="en-US" sz="2000" b="0" dirty="0" smtClean="0">
                <a:solidFill>
                  <a:srgbClr val="FF0000"/>
                </a:solidFill>
              </a:rPr>
              <a:t>*</a:t>
            </a:r>
            <a:r>
              <a:rPr lang="en-US" sz="2000" b="0" i="1" cap="none" dirty="0" smtClean="0">
                <a:solidFill>
                  <a:srgbClr val="FF0000"/>
                </a:solidFill>
              </a:rPr>
              <a:t>The </a:t>
            </a:r>
            <a:r>
              <a:rPr lang="en-US" sz="2000" b="0" i="1" cap="none" dirty="0">
                <a:solidFill>
                  <a:srgbClr val="FF0000"/>
                </a:solidFill>
              </a:rPr>
              <a:t>old intelligent </a:t>
            </a:r>
            <a:r>
              <a:rPr lang="en-US" sz="2000" b="0" i="1" cap="none" dirty="0" smtClean="0">
                <a:solidFill>
                  <a:srgbClr val="FF0000"/>
                </a:solidFill>
              </a:rPr>
              <a:t>woman      </a:t>
            </a:r>
            <a:br>
              <a:rPr lang="en-US" sz="2000" b="0" i="1" cap="none" dirty="0" smtClean="0">
                <a:solidFill>
                  <a:srgbClr val="FF0000"/>
                </a:solidFill>
              </a:rPr>
            </a:br>
            <a:r>
              <a:rPr lang="en-US" sz="2000" b="0" i="1" cap="none" dirty="0" smtClean="0">
                <a:solidFill>
                  <a:srgbClr val="FF0000"/>
                </a:solidFill>
              </a:rPr>
              <a:t>The intelligent </a:t>
            </a:r>
            <a:r>
              <a:rPr lang="en-US" sz="2000" b="0" i="1" cap="none" dirty="0">
                <a:solidFill>
                  <a:srgbClr val="FF0000"/>
                </a:solidFill>
              </a:rPr>
              <a:t>old </a:t>
            </a:r>
            <a:r>
              <a:rPr lang="en-US" sz="2000" b="0" i="1" cap="none" dirty="0" smtClean="0">
                <a:solidFill>
                  <a:srgbClr val="FF0000"/>
                </a:solidFill>
              </a:rPr>
              <a:t>woman</a:t>
            </a:r>
            <a:r>
              <a:rPr lang="ar-SA" sz="2000" b="0" cap="none" dirty="0"/>
              <a:t/>
            </a:r>
            <a:br>
              <a:rPr lang="ar-SA" sz="2000" b="0" cap="none" dirty="0"/>
            </a:br>
            <a:r>
              <a:rPr lang="ar-SA" sz="2000" b="0" dirty="0"/>
              <a:t/>
            </a:r>
            <a:br>
              <a:rPr lang="ar-SA" sz="2000" b="0" dirty="0"/>
            </a:br>
            <a:r>
              <a:rPr lang="en-US" sz="2000" cap="none" dirty="0" smtClean="0">
                <a:solidFill>
                  <a:schemeClr val="tx1"/>
                </a:solidFill>
              </a:rPr>
              <a:t/>
            </a:r>
            <a:br>
              <a:rPr lang="en-US" sz="2000" cap="none" dirty="0" smtClean="0">
                <a:solidFill>
                  <a:schemeClr val="tx1"/>
                </a:solidFill>
              </a:rPr>
            </a:br>
            <a:endParaRPr lang="ar-SA" sz="2000" cap="none" dirty="0">
              <a:solidFill>
                <a:schemeClr val="tx1"/>
              </a:solidFill>
              <a:cs typeface="+mj-cs"/>
            </a:endParaRPr>
          </a:p>
        </p:txBody>
      </p:sp>
    </p:spTree>
    <p:extLst>
      <p:ext uri="{BB962C8B-B14F-4D97-AF65-F5344CB8AC3E}">
        <p14:creationId xmlns:p14="http://schemas.microsoft.com/office/powerpoint/2010/main" val="2058120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1196752"/>
            <a:ext cx="8496944" cy="4248472"/>
          </a:xfrm>
        </p:spPr>
        <p:txBody>
          <a:bodyPr/>
          <a:lstStyle/>
          <a:p>
            <a:pPr rtl="0"/>
            <a:r>
              <a:rPr lang="en-US" sz="2400" b="0" cap="none" dirty="0" smtClean="0">
                <a:solidFill>
                  <a:schemeClr val="tx1"/>
                </a:solidFill>
              </a:rPr>
              <a:t>Age groups can be classified into three main groups.</a:t>
            </a:r>
            <a:br>
              <a:rPr lang="en-US" sz="2400" b="0" cap="none" dirty="0" smtClean="0">
                <a:solidFill>
                  <a:schemeClr val="tx1"/>
                </a:solidFill>
              </a:rPr>
            </a:br>
            <a:r>
              <a:rPr lang="en-US" sz="2400" b="0" cap="none" dirty="0" smtClean="0">
                <a:solidFill>
                  <a:schemeClr val="tx1"/>
                </a:solidFill>
              </a:rPr>
              <a:t>1- under five</a:t>
            </a:r>
            <a:br>
              <a:rPr lang="en-US" sz="2400" b="0" cap="none" dirty="0" smtClean="0">
                <a:solidFill>
                  <a:schemeClr val="tx1"/>
                </a:solidFill>
              </a:rPr>
            </a:br>
            <a:r>
              <a:rPr lang="en-US" sz="2400" b="0" cap="none" dirty="0" smtClean="0">
                <a:solidFill>
                  <a:schemeClr val="tx1"/>
                </a:solidFill>
              </a:rPr>
              <a:t>2- between twenty and sixty</a:t>
            </a:r>
            <a:br>
              <a:rPr lang="en-US" sz="2400" b="0" cap="none" dirty="0" smtClean="0">
                <a:solidFill>
                  <a:schemeClr val="tx1"/>
                </a:solidFill>
              </a:rPr>
            </a:br>
            <a:r>
              <a:rPr lang="en-US" sz="2400" b="0" cap="none" dirty="0" smtClean="0">
                <a:solidFill>
                  <a:schemeClr val="tx1"/>
                </a:solidFill>
              </a:rPr>
              <a:t>3- over sixty-five</a:t>
            </a:r>
            <a:br>
              <a:rPr lang="en-US" sz="2400" b="0" cap="none" dirty="0" smtClean="0">
                <a:solidFill>
                  <a:schemeClr val="tx1"/>
                </a:solidFill>
              </a:rPr>
            </a:br>
            <a:r>
              <a:rPr lang="ar-SA" sz="2400" b="0" cap="none" dirty="0" smtClean="0">
                <a:solidFill>
                  <a:schemeClr val="tx1"/>
                </a:solidFill>
              </a:rPr>
              <a:t/>
            </a:r>
            <a:br>
              <a:rPr lang="ar-SA" sz="2400" b="0" cap="none" dirty="0" smtClean="0">
                <a:solidFill>
                  <a:schemeClr val="tx1"/>
                </a:solidFill>
              </a:rPr>
            </a:br>
            <a:r>
              <a:rPr lang="en-US" sz="2400" b="0" cap="none" dirty="0" smtClean="0">
                <a:solidFill>
                  <a:schemeClr val="tx1"/>
                </a:solidFill>
              </a:rPr>
              <a:t>The over-sixty-fives can have large number of </a:t>
            </a:r>
            <a:r>
              <a:rPr lang="en-US" sz="2400" b="0" cap="none" dirty="0" err="1" smtClean="0">
                <a:solidFill>
                  <a:schemeClr val="tx1"/>
                </a:solidFill>
              </a:rPr>
              <a:t>specialised</a:t>
            </a:r>
            <a:r>
              <a:rPr lang="en-US" sz="2400" b="0" cap="none" dirty="0" smtClean="0">
                <a:solidFill>
                  <a:schemeClr val="tx1"/>
                </a:solidFill>
              </a:rPr>
              <a:t> age group labels.</a:t>
            </a:r>
            <a:br>
              <a:rPr lang="en-US" sz="2400" b="0" cap="none" dirty="0" smtClean="0">
                <a:solidFill>
                  <a:schemeClr val="tx1"/>
                </a:solidFill>
              </a:rPr>
            </a:br>
            <a:r>
              <a:rPr lang="en-US" sz="2400" b="0" cap="none" dirty="0" smtClean="0">
                <a:solidFill>
                  <a:srgbClr val="FF0000"/>
                </a:solidFill>
              </a:rPr>
              <a:t>E.g.</a:t>
            </a:r>
            <a:r>
              <a:rPr lang="en-US" sz="2400" b="0" cap="none" dirty="0" smtClean="0">
                <a:solidFill>
                  <a:schemeClr val="tx1"/>
                </a:solidFill>
              </a:rPr>
              <a:t/>
            </a:r>
            <a:br>
              <a:rPr lang="en-US" sz="2400" b="0" cap="none" dirty="0" smtClean="0">
                <a:solidFill>
                  <a:schemeClr val="tx1"/>
                </a:solidFill>
              </a:rPr>
            </a:br>
            <a:r>
              <a:rPr lang="en-US" sz="2400" b="0" cap="none" dirty="0" smtClean="0">
                <a:solidFill>
                  <a:schemeClr val="tx1"/>
                </a:solidFill>
              </a:rPr>
              <a:t>aged , the elderly, senior citizen, retired person, pensioner, etc.</a:t>
            </a:r>
            <a:endParaRPr lang="ar-SA" sz="2400" cap="none" dirty="0">
              <a:solidFill>
                <a:schemeClr val="tx1"/>
              </a:solidFill>
            </a:endParaRPr>
          </a:p>
        </p:txBody>
      </p:sp>
      <p:sp>
        <p:nvSpPr>
          <p:cNvPr id="3" name="عنصر نائب للنص 2"/>
          <p:cNvSpPr>
            <a:spLocks noGrp="1"/>
          </p:cNvSpPr>
          <p:nvPr>
            <p:ph type="body" idx="1"/>
          </p:nvPr>
        </p:nvSpPr>
        <p:spPr>
          <a:xfrm>
            <a:off x="323528" y="332657"/>
            <a:ext cx="8568952" cy="576064"/>
          </a:xfrm>
        </p:spPr>
        <p:txBody>
          <a:bodyPr/>
          <a:lstStyle/>
          <a:p>
            <a:pPr algn="l" rtl="0"/>
            <a:r>
              <a:rPr lang="en-US" sz="2800" dirty="0">
                <a:solidFill>
                  <a:srgbClr val="0000FF"/>
                </a:solidFill>
              </a:rPr>
              <a:t>7.2.2 </a:t>
            </a:r>
            <a:r>
              <a:rPr lang="en-US" sz="2800" dirty="0" err="1">
                <a:solidFill>
                  <a:srgbClr val="0000FF"/>
                </a:solidFill>
              </a:rPr>
              <a:t>Labelling</a:t>
            </a:r>
            <a:r>
              <a:rPr lang="en-US" sz="2800" dirty="0">
                <a:solidFill>
                  <a:srgbClr val="0000FF"/>
                </a:solidFill>
              </a:rPr>
              <a:t> age groups</a:t>
            </a:r>
            <a:endParaRPr lang="ar-SA" sz="2800" dirty="0">
              <a:solidFill>
                <a:srgbClr val="0000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1196752"/>
            <a:ext cx="8496944" cy="1362075"/>
          </a:xfrm>
        </p:spPr>
        <p:txBody>
          <a:bodyPr/>
          <a:lstStyle/>
          <a:p>
            <a:pPr algn="l" rtl="0"/>
            <a:r>
              <a:rPr lang="en-US" sz="2400" cap="none" dirty="0" smtClean="0">
                <a:solidFill>
                  <a:srgbClr val="0000FF"/>
                </a:solidFill>
              </a:rPr>
              <a:t>Some adjectives seem to ‘belong’ to a particular age group</a:t>
            </a:r>
            <a:r>
              <a:rPr lang="en-US" sz="2400" b="0" cap="none" dirty="0" smtClean="0"/>
              <a:t/>
            </a:r>
            <a:br>
              <a:rPr lang="en-US" sz="2400" b="0" cap="none" dirty="0" smtClean="0"/>
            </a:br>
            <a:r>
              <a:rPr lang="en-US" sz="2400" b="0" cap="none" dirty="0" smtClean="0">
                <a:solidFill>
                  <a:srgbClr val="FF0000"/>
                </a:solidFill>
              </a:rPr>
              <a:t>E.g</a:t>
            </a:r>
            <a:r>
              <a:rPr lang="en-US" sz="2400" b="0" cap="none" dirty="0" smtClean="0"/>
              <a:t>. For the elderly</a:t>
            </a:r>
            <a:br>
              <a:rPr lang="en-US" sz="2400" b="0" cap="none" dirty="0" smtClean="0"/>
            </a:br>
            <a:r>
              <a:rPr lang="en-US" sz="2400" b="0" i="1" cap="none" dirty="0" smtClean="0"/>
              <a:t>wise</a:t>
            </a:r>
            <a:r>
              <a:rPr lang="en-US" sz="2400" b="0" cap="none" dirty="0" smtClean="0"/>
              <a:t>, </a:t>
            </a:r>
            <a:r>
              <a:rPr lang="en-US" sz="2400" b="0" i="1" cap="none" dirty="0" smtClean="0"/>
              <a:t>dignified</a:t>
            </a:r>
            <a:r>
              <a:rPr lang="en-US" sz="2400" b="0" cap="none" dirty="0" smtClean="0"/>
              <a:t>, </a:t>
            </a:r>
            <a:r>
              <a:rPr lang="en-US" sz="2400" b="0" i="1" cap="none" dirty="0" smtClean="0"/>
              <a:t>frail, </a:t>
            </a:r>
            <a:r>
              <a:rPr lang="en-US" sz="2400" b="0" i="1" cap="none" dirty="0" err="1" smtClean="0"/>
              <a:t>etc</a:t>
            </a:r>
            <a:r>
              <a:rPr lang="ar-SA" sz="2400" b="0" i="1" cap="none" dirty="0" smtClean="0"/>
              <a:t/>
            </a:r>
            <a:br>
              <a:rPr lang="ar-SA" sz="2400" b="0" i="1" cap="none" dirty="0" smtClean="0"/>
            </a:br>
            <a:r>
              <a:rPr lang="ar-SA" sz="2400" b="0" i="1" cap="none" dirty="0" smtClean="0"/>
              <a:t/>
            </a:r>
            <a:br>
              <a:rPr lang="ar-SA" sz="2400" b="0" i="1" cap="none" dirty="0" smtClean="0"/>
            </a:br>
            <a:r>
              <a:rPr lang="en-US" sz="2400" i="1" cap="none" dirty="0" smtClean="0">
                <a:solidFill>
                  <a:schemeClr val="tx1">
                    <a:lumMod val="95000"/>
                    <a:lumOff val="5000"/>
                  </a:schemeClr>
                </a:solidFill>
              </a:rPr>
              <a:t>F</a:t>
            </a:r>
            <a:r>
              <a:rPr lang="ar-SA" sz="2400" i="1" cap="none" dirty="0" smtClean="0">
                <a:solidFill>
                  <a:schemeClr val="tx1">
                    <a:lumMod val="95000"/>
                    <a:lumOff val="5000"/>
                  </a:schemeClr>
                </a:solidFill>
              </a:rPr>
              <a:t>or the young </a:t>
            </a:r>
            <a:r>
              <a:rPr lang="en-US" sz="2400" i="1" cap="none" dirty="0" smtClean="0">
                <a:solidFill>
                  <a:schemeClr val="tx1">
                    <a:lumMod val="95000"/>
                    <a:lumOff val="5000"/>
                  </a:schemeClr>
                </a:solidFill>
              </a:rPr>
              <a:t>children </a:t>
            </a:r>
            <a:r>
              <a:rPr lang="en-US" sz="2400" b="0" i="1" cap="none" dirty="0" smtClean="0"/>
              <a:t/>
            </a:r>
            <a:br>
              <a:rPr lang="en-US" sz="2400" b="0" i="1" cap="none" dirty="0" smtClean="0"/>
            </a:br>
            <a:r>
              <a:rPr lang="en-US" sz="2400" b="0" i="1" cap="none" dirty="0" smtClean="0"/>
              <a:t>bouncing</a:t>
            </a:r>
            <a:r>
              <a:rPr lang="en-US" sz="2400" b="0" cap="none" dirty="0" smtClean="0"/>
              <a:t>, </a:t>
            </a:r>
            <a:r>
              <a:rPr lang="en-US" sz="2400" b="0" i="1" cap="none" dirty="0" smtClean="0"/>
              <a:t>cute</a:t>
            </a:r>
            <a:r>
              <a:rPr lang="en-US" sz="2400" b="0" cap="none" dirty="0" smtClean="0"/>
              <a:t>, </a:t>
            </a:r>
            <a:r>
              <a:rPr lang="en-US" sz="2400" b="0" i="1" cap="none" dirty="0" smtClean="0"/>
              <a:t>bratty</a:t>
            </a:r>
            <a:r>
              <a:rPr lang="en-US" sz="2400" b="0" cap="none" dirty="0" smtClean="0"/>
              <a:t>, </a:t>
            </a:r>
            <a:r>
              <a:rPr lang="en-US" sz="2400" b="0" i="1" cap="none" dirty="0" smtClean="0"/>
              <a:t>misbehaved</a:t>
            </a:r>
            <a:br>
              <a:rPr lang="en-US" sz="2400" b="0" i="1" cap="none" dirty="0" smtClean="0"/>
            </a:br>
            <a:r>
              <a:rPr lang="en-US" sz="2400" b="0" i="1" cap="none" dirty="0" smtClean="0"/>
              <a:t/>
            </a:r>
            <a:br>
              <a:rPr lang="en-US" sz="2400" b="0" i="1" cap="none" dirty="0" smtClean="0"/>
            </a:br>
            <a:r>
              <a:rPr lang="en-US" sz="2400" b="0" cap="none" dirty="0" smtClean="0"/>
              <a:t>There seem to be several adjectives that are used very frequently to describe both these groups.</a:t>
            </a:r>
            <a:br>
              <a:rPr lang="en-US" sz="2400" b="0" cap="none" dirty="0" smtClean="0"/>
            </a:br>
            <a:r>
              <a:rPr lang="en-US" sz="2400" b="0" cap="none" dirty="0" smtClean="0">
                <a:solidFill>
                  <a:srgbClr val="FF0000"/>
                </a:solidFill>
              </a:rPr>
              <a:t>E.g.</a:t>
            </a:r>
            <a:r>
              <a:rPr lang="en-US" sz="2400" b="0" cap="none" dirty="0" smtClean="0"/>
              <a:t/>
            </a:r>
            <a:br>
              <a:rPr lang="en-US" sz="2400" b="0" cap="none" dirty="0" smtClean="0"/>
            </a:br>
            <a:r>
              <a:rPr lang="en-US" sz="2400" b="0" i="1" cap="none" dirty="0" smtClean="0"/>
              <a:t>Little</a:t>
            </a:r>
            <a:r>
              <a:rPr lang="en-US" sz="2400" b="0" cap="none" dirty="0" smtClean="0"/>
              <a:t>, </a:t>
            </a:r>
            <a:r>
              <a:rPr lang="en-US" sz="2400" b="0" i="1" cap="none" dirty="0" smtClean="0"/>
              <a:t>dear</a:t>
            </a:r>
            <a:r>
              <a:rPr lang="en-US" sz="2400" b="0" cap="none" dirty="0" smtClean="0"/>
              <a:t>, </a:t>
            </a:r>
            <a:r>
              <a:rPr lang="en-US" sz="2400" b="0" i="1" cap="none" dirty="0" smtClean="0"/>
              <a:t>sweet</a:t>
            </a:r>
            <a:r>
              <a:rPr lang="en-US" sz="2400" b="0" cap="none" dirty="0" smtClean="0"/>
              <a:t>, </a:t>
            </a:r>
            <a:r>
              <a:rPr lang="en-US" sz="2400" b="0" i="1" cap="none" dirty="0" smtClean="0"/>
              <a:t>fussy</a:t>
            </a:r>
            <a:r>
              <a:rPr lang="en-US" sz="2400" b="0" cap="none" dirty="0" smtClean="0"/>
              <a:t>,</a:t>
            </a:r>
            <a:br>
              <a:rPr lang="en-US" sz="2400" b="0" cap="none" dirty="0" smtClean="0"/>
            </a:br>
            <a:r>
              <a:rPr lang="en-US" sz="2400" b="0" i="1" cap="none" dirty="0" smtClean="0"/>
              <a:t>cranky</a:t>
            </a:r>
            <a:r>
              <a:rPr lang="en-US" sz="2400" b="0" cap="none" dirty="0" smtClean="0"/>
              <a:t>, </a:t>
            </a:r>
            <a:r>
              <a:rPr lang="en-US" sz="2400" b="0" i="1" cap="none" dirty="0" smtClean="0"/>
              <a:t>stubborn</a:t>
            </a:r>
            <a:r>
              <a:rPr lang="en-US" sz="2400" b="0" cap="none" dirty="0" smtClean="0"/>
              <a:t>, </a:t>
            </a:r>
            <a:r>
              <a:rPr lang="en-US" sz="2400" b="0" i="1" cap="none" dirty="0" smtClean="0"/>
              <a:t>foolish, etc.</a:t>
            </a:r>
            <a:endParaRPr lang="ar-SA" sz="2400" cap="none" dirty="0"/>
          </a:p>
        </p:txBody>
      </p:sp>
      <p:sp>
        <p:nvSpPr>
          <p:cNvPr id="3" name="عنصر نائب للنص 2"/>
          <p:cNvSpPr>
            <a:spLocks noGrp="1"/>
          </p:cNvSpPr>
          <p:nvPr>
            <p:ph type="body" idx="1"/>
          </p:nvPr>
        </p:nvSpPr>
        <p:spPr>
          <a:xfrm>
            <a:off x="323528" y="332657"/>
            <a:ext cx="8568952" cy="576064"/>
          </a:xfrm>
        </p:spPr>
        <p:txBody>
          <a:bodyPr/>
          <a:lstStyle/>
          <a:p>
            <a:pPr algn="l" rtl="0"/>
            <a:r>
              <a:rPr lang="en-US" sz="2400" b="1" dirty="0">
                <a:solidFill>
                  <a:srgbClr val="FF0000"/>
                </a:solidFill>
              </a:rPr>
              <a:t>7.2.3 Talking about age groups: underlying evaluations </a:t>
            </a:r>
            <a:r>
              <a:rPr lang="en-US" sz="2400" b="1" dirty="0" smtClean="0">
                <a:solidFill>
                  <a:srgbClr val="FF0000"/>
                </a:solidFill>
              </a:rPr>
              <a:t>of early </a:t>
            </a:r>
            <a:r>
              <a:rPr lang="en-US" sz="2400" b="1" dirty="0">
                <a:solidFill>
                  <a:srgbClr val="FF0000"/>
                </a:solidFill>
              </a:rPr>
              <a:t>childhood and old age</a:t>
            </a:r>
            <a:endParaRPr lang="ar-SA" sz="2400" b="1" dirty="0">
              <a:solidFill>
                <a:srgbClr val="FF0000"/>
              </a:solidFill>
            </a:endParaRPr>
          </a:p>
        </p:txBody>
      </p:sp>
    </p:spTree>
    <p:extLst>
      <p:ext uri="{BB962C8B-B14F-4D97-AF65-F5344CB8AC3E}">
        <p14:creationId xmlns:p14="http://schemas.microsoft.com/office/powerpoint/2010/main" val="1068211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908720"/>
            <a:ext cx="8496944" cy="5184576"/>
          </a:xfrm>
        </p:spPr>
        <p:txBody>
          <a:bodyPr/>
          <a:lstStyle/>
          <a:p>
            <a:pPr rtl="0">
              <a:lnSpc>
                <a:spcPct val="150000"/>
              </a:lnSpc>
            </a:pPr>
            <a:r>
              <a:rPr lang="en-US" sz="2400" cap="none" dirty="0" smtClean="0">
                <a:solidFill>
                  <a:srgbClr val="0000FF"/>
                </a:solidFill>
              </a:rPr>
              <a:t>Childhood</a:t>
            </a:r>
            <a:r>
              <a:rPr lang="en-US" sz="2000" b="0" cap="none" dirty="0" smtClean="0"/>
              <a:t/>
            </a:r>
            <a:br>
              <a:rPr lang="en-US" sz="2000" b="0" cap="none" dirty="0" smtClean="0"/>
            </a:br>
            <a:r>
              <a:rPr lang="en-US" sz="2000" b="0" cap="none" dirty="0" smtClean="0">
                <a:solidFill>
                  <a:schemeClr val="tx1">
                    <a:lumMod val="95000"/>
                    <a:lumOff val="5000"/>
                  </a:schemeClr>
                </a:solidFill>
              </a:rPr>
              <a:t>1 - Problematic</a:t>
            </a:r>
            <a:br>
              <a:rPr lang="en-US" sz="2000" b="0" cap="none" dirty="0" smtClean="0">
                <a:solidFill>
                  <a:schemeClr val="tx1">
                    <a:lumMod val="95000"/>
                    <a:lumOff val="5000"/>
                  </a:schemeClr>
                </a:solidFill>
              </a:rPr>
            </a:br>
            <a:r>
              <a:rPr lang="en-US" sz="2000" b="0" cap="none" dirty="0" smtClean="0">
                <a:solidFill>
                  <a:schemeClr val="tx1">
                    <a:lumMod val="95000"/>
                    <a:lumOff val="5000"/>
                  </a:schemeClr>
                </a:solidFill>
              </a:rPr>
              <a:t>2- Vulnerable</a:t>
            </a:r>
            <a:br>
              <a:rPr lang="en-US" sz="2000" b="0" cap="none" dirty="0" smtClean="0">
                <a:solidFill>
                  <a:schemeClr val="tx1">
                    <a:lumMod val="95000"/>
                    <a:lumOff val="5000"/>
                  </a:schemeClr>
                </a:solidFill>
              </a:rPr>
            </a:br>
            <a:r>
              <a:rPr lang="en-US" sz="2000" b="0" cap="none" dirty="0" smtClean="0">
                <a:solidFill>
                  <a:schemeClr val="tx1">
                    <a:lumMod val="95000"/>
                    <a:lumOff val="5000"/>
                  </a:schemeClr>
                </a:solidFill>
              </a:rPr>
              <a:t>3- have doctors of special terms. E.g.  </a:t>
            </a:r>
            <a:r>
              <a:rPr lang="en-US" sz="2000" b="0" i="1" cap="none" dirty="0" err="1" smtClean="0">
                <a:solidFill>
                  <a:schemeClr val="tx1">
                    <a:lumMod val="95000"/>
                    <a:lumOff val="5000"/>
                  </a:schemeClr>
                </a:solidFill>
              </a:rPr>
              <a:t>Paediatrician</a:t>
            </a:r>
            <a:r>
              <a:rPr lang="en-US" sz="2000" b="0" i="1" cap="none" dirty="0" smtClean="0">
                <a:solidFill>
                  <a:schemeClr val="tx1">
                    <a:lumMod val="95000"/>
                    <a:lumOff val="5000"/>
                  </a:schemeClr>
                </a:solidFill>
              </a:rPr>
              <a:t> </a:t>
            </a:r>
            <a:br>
              <a:rPr lang="en-US" sz="2000" b="0" i="1" cap="none" dirty="0" smtClean="0">
                <a:solidFill>
                  <a:schemeClr val="tx1">
                    <a:lumMod val="95000"/>
                    <a:lumOff val="5000"/>
                  </a:schemeClr>
                </a:solidFill>
              </a:rPr>
            </a:br>
            <a:r>
              <a:rPr lang="en-US" sz="2000" b="0" cap="none" dirty="0" smtClean="0">
                <a:solidFill>
                  <a:schemeClr val="tx1">
                    <a:lumMod val="95000"/>
                    <a:lumOff val="5000"/>
                  </a:schemeClr>
                </a:solidFill>
              </a:rPr>
              <a:t>4- </a:t>
            </a:r>
            <a:r>
              <a:rPr lang="en-US" sz="2000" b="0" cap="none" dirty="0" smtClean="0">
                <a:solidFill>
                  <a:schemeClr val="tx1">
                    <a:lumMod val="95000"/>
                    <a:lumOff val="5000"/>
                  </a:schemeClr>
                </a:solidFill>
              </a:rPr>
              <a:t>they </a:t>
            </a:r>
            <a:r>
              <a:rPr lang="en-US" sz="2000" b="0" cap="none" dirty="0" smtClean="0">
                <a:solidFill>
                  <a:schemeClr val="tx1">
                    <a:lumMod val="95000"/>
                    <a:lumOff val="5000"/>
                  </a:schemeClr>
                </a:solidFill>
              </a:rPr>
              <a:t>are likely to collect many donations.</a:t>
            </a:r>
            <a:br>
              <a:rPr lang="en-US" sz="2000" b="0" cap="none" dirty="0" smtClean="0">
                <a:solidFill>
                  <a:schemeClr val="tx1">
                    <a:lumMod val="95000"/>
                    <a:lumOff val="5000"/>
                  </a:schemeClr>
                </a:solidFill>
              </a:rPr>
            </a:br>
            <a:r>
              <a:rPr lang="en-US" sz="2000" b="0" cap="none" dirty="0" smtClean="0">
                <a:solidFill>
                  <a:schemeClr val="tx1">
                    <a:lumMod val="95000"/>
                    <a:lumOff val="5000"/>
                  </a:schemeClr>
                </a:solidFill>
              </a:rPr>
              <a:t>5- they have special legal institutions designed to protect them.</a:t>
            </a:r>
            <a:br>
              <a:rPr lang="en-US" sz="2000" b="0" cap="none" dirty="0" smtClean="0">
                <a:solidFill>
                  <a:schemeClr val="tx1">
                    <a:lumMod val="95000"/>
                    <a:lumOff val="5000"/>
                  </a:schemeClr>
                </a:solidFill>
              </a:rPr>
            </a:br>
            <a:r>
              <a:rPr lang="en-US" sz="2000" b="0" cap="none" dirty="0" smtClean="0">
                <a:solidFill>
                  <a:schemeClr val="tx1">
                    <a:lumMod val="95000"/>
                    <a:lumOff val="5000"/>
                  </a:schemeClr>
                </a:solidFill>
              </a:rPr>
              <a:t>6- Very young children are financially dependent on their parents.</a:t>
            </a:r>
            <a:br>
              <a:rPr lang="en-US" sz="2000" b="0" cap="none" dirty="0" smtClean="0">
                <a:solidFill>
                  <a:schemeClr val="tx1">
                    <a:lumMod val="95000"/>
                    <a:lumOff val="5000"/>
                  </a:schemeClr>
                </a:solidFill>
              </a:rPr>
            </a:br>
            <a:r>
              <a:rPr lang="en-US" sz="2000" b="0" cap="none" dirty="0" smtClean="0">
                <a:solidFill>
                  <a:schemeClr val="tx1">
                    <a:lumMod val="95000"/>
                    <a:lumOff val="5000"/>
                  </a:schemeClr>
                </a:solidFill>
              </a:rPr>
              <a:t>7- Children are assumed to become ‘productive’ members of society.</a:t>
            </a:r>
            <a:br>
              <a:rPr lang="en-US" sz="2000" b="0" cap="none" dirty="0" smtClean="0">
                <a:solidFill>
                  <a:schemeClr val="tx1">
                    <a:lumMod val="95000"/>
                    <a:lumOff val="5000"/>
                  </a:schemeClr>
                </a:solidFill>
              </a:rPr>
            </a:br>
            <a:r>
              <a:rPr lang="en-US" sz="2000" b="0" cap="none" dirty="0" smtClean="0">
                <a:solidFill>
                  <a:schemeClr val="tx1">
                    <a:lumMod val="95000"/>
                    <a:lumOff val="5000"/>
                  </a:schemeClr>
                </a:solidFill>
              </a:rPr>
              <a:t>8- There are several demeaning terms describing young children.</a:t>
            </a:r>
            <a:r>
              <a:rPr lang="en-US" sz="1800" b="0" cap="none" dirty="0" smtClean="0">
                <a:solidFill>
                  <a:schemeClr val="tx1">
                    <a:lumMod val="95000"/>
                    <a:lumOff val="5000"/>
                  </a:schemeClr>
                </a:solidFill>
              </a:rPr>
              <a:t/>
            </a:r>
            <a:br>
              <a:rPr lang="en-US" sz="1800" b="0" cap="none" dirty="0" smtClean="0">
                <a:solidFill>
                  <a:schemeClr val="tx1">
                    <a:lumMod val="95000"/>
                    <a:lumOff val="5000"/>
                  </a:schemeClr>
                </a:solidFill>
              </a:rPr>
            </a:br>
            <a:r>
              <a:rPr lang="en-US" sz="1800" b="0" dirty="0" smtClean="0"/>
              <a:t/>
            </a:r>
            <a:br>
              <a:rPr lang="en-US" sz="1800" b="0" dirty="0" smtClean="0"/>
            </a:br>
            <a:endParaRPr lang="ar-SA" sz="1800" cap="none" dirty="0"/>
          </a:p>
        </p:txBody>
      </p:sp>
      <p:sp>
        <p:nvSpPr>
          <p:cNvPr id="3" name="عنصر نائب للنص 2"/>
          <p:cNvSpPr>
            <a:spLocks noGrp="1"/>
          </p:cNvSpPr>
          <p:nvPr>
            <p:ph type="body" idx="1"/>
          </p:nvPr>
        </p:nvSpPr>
        <p:spPr>
          <a:xfrm>
            <a:off x="323528" y="332657"/>
            <a:ext cx="8568952" cy="576064"/>
          </a:xfrm>
        </p:spPr>
        <p:txBody>
          <a:bodyPr/>
          <a:lstStyle/>
          <a:p>
            <a:pPr algn="l" rtl="0"/>
            <a:r>
              <a:rPr lang="en-US" sz="2400" b="1" dirty="0">
                <a:solidFill>
                  <a:srgbClr val="0000FF"/>
                </a:solidFill>
              </a:rPr>
              <a:t>7.2.3 Talking about age </a:t>
            </a:r>
            <a:r>
              <a:rPr lang="en-US" sz="2400" b="1" dirty="0" smtClean="0">
                <a:solidFill>
                  <a:srgbClr val="0000FF"/>
                </a:solidFill>
              </a:rPr>
              <a:t>groups</a:t>
            </a:r>
            <a:endParaRPr lang="ar-SA" sz="2400" b="1" dirty="0">
              <a:solidFill>
                <a:srgbClr val="0000FF"/>
              </a:solidFill>
            </a:endParaRPr>
          </a:p>
        </p:txBody>
      </p:sp>
    </p:spTree>
    <p:extLst>
      <p:ext uri="{BB962C8B-B14F-4D97-AF65-F5344CB8AC3E}">
        <p14:creationId xmlns:p14="http://schemas.microsoft.com/office/powerpoint/2010/main" val="958064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000" y="1412776"/>
            <a:ext cx="8564488" cy="4176464"/>
          </a:xfrm>
        </p:spPr>
        <p:txBody>
          <a:bodyPr/>
          <a:lstStyle/>
          <a:p>
            <a:pPr rtl="0">
              <a:lnSpc>
                <a:spcPct val="150000"/>
              </a:lnSpc>
            </a:pPr>
            <a:r>
              <a:rPr lang="en-US" sz="2000" b="0" cap="none" dirty="0" smtClean="0"/>
              <a:t>1- </a:t>
            </a:r>
            <a:r>
              <a:rPr lang="en-US" sz="2000" b="0" cap="none" dirty="0" smtClean="0">
                <a:solidFill>
                  <a:schemeClr val="tx1"/>
                </a:solidFill>
              </a:rPr>
              <a:t>Problematic</a:t>
            </a:r>
            <a:br>
              <a:rPr lang="en-US" sz="2000" b="0" cap="none" dirty="0" smtClean="0">
                <a:solidFill>
                  <a:schemeClr val="tx1"/>
                </a:solidFill>
              </a:rPr>
            </a:br>
            <a:r>
              <a:rPr lang="en-US" sz="2000" b="0" cap="none" dirty="0" smtClean="0">
                <a:solidFill>
                  <a:schemeClr val="tx1"/>
                </a:solidFill>
              </a:rPr>
              <a:t>2- vulnerable</a:t>
            </a:r>
            <a:r>
              <a:rPr lang="en-US" sz="2000" b="0" i="1" cap="none" dirty="0" smtClean="0">
                <a:solidFill>
                  <a:schemeClr val="tx1"/>
                </a:solidFill>
              </a:rPr>
              <a:t> </a:t>
            </a:r>
            <a:br>
              <a:rPr lang="en-US" sz="2000" b="0" i="1" cap="none" dirty="0" smtClean="0">
                <a:solidFill>
                  <a:schemeClr val="tx1"/>
                </a:solidFill>
              </a:rPr>
            </a:br>
            <a:r>
              <a:rPr lang="en-US" sz="2000" b="0" i="1" cap="none" dirty="0" smtClean="0">
                <a:solidFill>
                  <a:schemeClr val="tx1"/>
                </a:solidFill>
              </a:rPr>
              <a:t>3- </a:t>
            </a:r>
            <a:r>
              <a:rPr lang="en-US" sz="2000" b="0" cap="none" dirty="0" smtClean="0">
                <a:solidFill>
                  <a:schemeClr val="tx1"/>
                </a:solidFill>
              </a:rPr>
              <a:t>Old people have doctors of special terms. E.g.</a:t>
            </a:r>
            <a:r>
              <a:rPr lang="en-US" sz="2000" b="0" i="1" cap="none" dirty="0" smtClean="0">
                <a:solidFill>
                  <a:schemeClr val="tx1"/>
                </a:solidFill>
              </a:rPr>
              <a:t> Geriatrician</a:t>
            </a:r>
            <a:br>
              <a:rPr lang="en-US" sz="2000" b="0" i="1" cap="none" dirty="0" smtClean="0">
                <a:solidFill>
                  <a:schemeClr val="tx1"/>
                </a:solidFill>
              </a:rPr>
            </a:br>
            <a:r>
              <a:rPr lang="en-US" sz="2000" b="0" cap="none" dirty="0" smtClean="0">
                <a:solidFill>
                  <a:schemeClr val="tx1"/>
                </a:solidFill>
              </a:rPr>
              <a:t>4</a:t>
            </a:r>
            <a:r>
              <a:rPr lang="en-US" sz="2000" b="0" i="1" cap="none" dirty="0" smtClean="0">
                <a:solidFill>
                  <a:schemeClr val="tx1"/>
                </a:solidFill>
              </a:rPr>
              <a:t>- </a:t>
            </a:r>
            <a:r>
              <a:rPr lang="en-US" sz="2000" b="0" cap="none" dirty="0">
                <a:solidFill>
                  <a:schemeClr val="tx1"/>
                </a:solidFill>
              </a:rPr>
              <a:t>Old people </a:t>
            </a:r>
            <a:r>
              <a:rPr lang="en-US" sz="2000" b="0" cap="none" dirty="0" smtClean="0">
                <a:solidFill>
                  <a:schemeClr val="tx1"/>
                </a:solidFill>
              </a:rPr>
              <a:t>are likely to collect many donations.</a:t>
            </a:r>
            <a:br>
              <a:rPr lang="en-US" sz="2000" b="0" cap="none" dirty="0" smtClean="0">
                <a:solidFill>
                  <a:schemeClr val="tx1"/>
                </a:solidFill>
              </a:rPr>
            </a:br>
            <a:r>
              <a:rPr lang="en-US" sz="2000" b="0" cap="none" dirty="0" smtClean="0">
                <a:solidFill>
                  <a:schemeClr val="tx1"/>
                </a:solidFill>
              </a:rPr>
              <a:t>5-  they have special legal institutions designed to protect them.</a:t>
            </a:r>
            <a:br>
              <a:rPr lang="en-US" sz="2000" b="0" cap="none" dirty="0" smtClean="0">
                <a:solidFill>
                  <a:schemeClr val="tx1"/>
                </a:solidFill>
              </a:rPr>
            </a:br>
            <a:r>
              <a:rPr lang="en-US" sz="2000" b="0" cap="none" dirty="0" smtClean="0">
                <a:solidFill>
                  <a:schemeClr val="tx1"/>
                </a:solidFill>
              </a:rPr>
              <a:t>6- They are often seen (and see themselves) as no longer capable of contributing to the general prosperity  of their families or of the wider society</a:t>
            </a:r>
            <a:br>
              <a:rPr lang="en-US" sz="2000" b="0" cap="none" dirty="0" smtClean="0">
                <a:solidFill>
                  <a:schemeClr val="tx1"/>
                </a:solidFill>
              </a:rPr>
            </a:br>
            <a:r>
              <a:rPr lang="en-US" sz="2000" b="0" cap="none" dirty="0" smtClean="0">
                <a:solidFill>
                  <a:schemeClr val="tx1"/>
                </a:solidFill>
              </a:rPr>
              <a:t>7- The fear of death</a:t>
            </a:r>
            <a:br>
              <a:rPr lang="en-US" sz="2000" b="0" cap="none" dirty="0" smtClean="0">
                <a:solidFill>
                  <a:schemeClr val="tx1"/>
                </a:solidFill>
              </a:rPr>
            </a:br>
            <a:r>
              <a:rPr lang="en-US" sz="2000" b="0" cap="none" dirty="0" smtClean="0">
                <a:solidFill>
                  <a:schemeClr val="tx1"/>
                </a:solidFill>
              </a:rPr>
              <a:t>8- there are vast  insulting or demeaning terms. E.G. </a:t>
            </a:r>
            <a:r>
              <a:rPr lang="en-US" sz="2000" b="0" i="1" cap="none" dirty="0" err="1" smtClean="0">
                <a:solidFill>
                  <a:schemeClr val="tx1"/>
                </a:solidFill>
              </a:rPr>
              <a:t>Wrinklies</a:t>
            </a:r>
            <a:r>
              <a:rPr lang="en-US" sz="2000" b="0" i="1" cap="none" dirty="0" smtClean="0">
                <a:solidFill>
                  <a:schemeClr val="tx1"/>
                </a:solidFill>
              </a:rPr>
              <a:t>, fossil, </a:t>
            </a:r>
            <a:r>
              <a:rPr lang="en-US" sz="2000" b="0" i="1" cap="none" dirty="0" err="1" smtClean="0">
                <a:solidFill>
                  <a:schemeClr val="tx1"/>
                </a:solidFill>
              </a:rPr>
              <a:t>etc</a:t>
            </a:r>
            <a:r>
              <a:rPr lang="en-US" sz="2000" b="0" cap="none" dirty="0" smtClean="0">
                <a:solidFill>
                  <a:schemeClr val="tx1"/>
                </a:solidFill>
              </a:rPr>
              <a:t/>
            </a:r>
            <a:br>
              <a:rPr lang="en-US" sz="2000" b="0" cap="none" dirty="0" smtClean="0">
                <a:solidFill>
                  <a:schemeClr val="tx1"/>
                </a:solidFill>
              </a:rPr>
            </a:br>
            <a:r>
              <a:rPr lang="en-US" sz="2000" b="0" cap="none" dirty="0" smtClean="0">
                <a:solidFill>
                  <a:schemeClr val="tx1"/>
                </a:solidFill>
              </a:rPr>
              <a:t/>
            </a:r>
            <a:br>
              <a:rPr lang="en-US" sz="2000" b="0" cap="none" dirty="0" smtClean="0">
                <a:solidFill>
                  <a:schemeClr val="tx1"/>
                </a:solidFill>
              </a:rPr>
            </a:br>
            <a:r>
              <a:rPr lang="en-US" sz="2000" b="0" i="1" dirty="0"/>
              <a:t/>
            </a:r>
            <a:br>
              <a:rPr lang="en-US" sz="2000" b="0" i="1" dirty="0"/>
            </a:br>
            <a:endParaRPr lang="ar-SA" sz="2000" cap="none" dirty="0"/>
          </a:p>
        </p:txBody>
      </p:sp>
      <p:sp>
        <p:nvSpPr>
          <p:cNvPr id="3" name="Text Placeholder 2"/>
          <p:cNvSpPr>
            <a:spLocks noGrp="1"/>
          </p:cNvSpPr>
          <p:nvPr>
            <p:ph type="body" idx="1"/>
          </p:nvPr>
        </p:nvSpPr>
        <p:spPr>
          <a:xfrm>
            <a:off x="467544" y="476673"/>
            <a:ext cx="8027169" cy="576064"/>
          </a:xfrm>
        </p:spPr>
        <p:txBody>
          <a:bodyPr/>
          <a:lstStyle/>
          <a:p>
            <a:pPr algn="l" rtl="0"/>
            <a:r>
              <a:rPr lang="en-US" sz="3200" b="1" dirty="0">
                <a:solidFill>
                  <a:srgbClr val="0000FF"/>
                </a:solidFill>
              </a:rPr>
              <a:t>Old </a:t>
            </a:r>
            <a:r>
              <a:rPr lang="en-US" sz="3200" b="1" dirty="0" smtClean="0">
                <a:solidFill>
                  <a:srgbClr val="0000FF"/>
                </a:solidFill>
              </a:rPr>
              <a:t>age</a:t>
            </a:r>
            <a:endParaRPr lang="ar-SA" sz="3200" b="1" dirty="0">
              <a:solidFill>
                <a:srgbClr val="0000FF"/>
              </a:solidFill>
            </a:endParaRPr>
          </a:p>
        </p:txBody>
      </p:sp>
    </p:spTree>
    <p:extLst>
      <p:ext uri="{BB962C8B-B14F-4D97-AF65-F5344CB8AC3E}">
        <p14:creationId xmlns:p14="http://schemas.microsoft.com/office/powerpoint/2010/main" val="3654322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24744"/>
            <a:ext cx="8208912" cy="2520280"/>
          </a:xfrm>
        </p:spPr>
        <p:txBody>
          <a:bodyPr/>
          <a:lstStyle/>
          <a:p>
            <a:pPr rtl="0"/>
            <a:r>
              <a:rPr lang="en-US" sz="2800" b="0" cap="none" dirty="0" smtClean="0">
                <a:solidFill>
                  <a:schemeClr val="tx1">
                    <a:lumMod val="95000"/>
                    <a:lumOff val="5000"/>
                  </a:schemeClr>
                </a:solidFill>
              </a:rPr>
              <a:t>1</a:t>
            </a:r>
            <a:r>
              <a:rPr lang="en-US" sz="2800" cap="none" dirty="0" smtClean="0"/>
              <a:t> -</a:t>
            </a:r>
            <a:r>
              <a:rPr lang="en-US" sz="2800" b="0" cap="none" dirty="0" smtClean="0">
                <a:solidFill>
                  <a:schemeClr val="tx1"/>
                </a:solidFill>
              </a:rPr>
              <a:t>No </a:t>
            </a:r>
            <a:r>
              <a:rPr lang="en-US" sz="2800" b="0" cap="none" dirty="0">
                <a:solidFill>
                  <a:schemeClr val="tx1"/>
                </a:solidFill>
              </a:rPr>
              <a:t>special term </a:t>
            </a:r>
            <a:r>
              <a:rPr lang="en-US" sz="2800" b="0" cap="none" dirty="0" smtClean="0">
                <a:solidFill>
                  <a:schemeClr val="tx1"/>
                </a:solidFill>
              </a:rPr>
              <a:t>for doctors </a:t>
            </a:r>
            <a:r>
              <a:rPr lang="en-US" sz="2800" b="0" cap="none" dirty="0">
                <a:solidFill>
                  <a:schemeClr val="tx1"/>
                </a:solidFill>
              </a:rPr>
              <a:t>treating them</a:t>
            </a:r>
            <a:br>
              <a:rPr lang="en-US" sz="2800" b="0" cap="none" dirty="0">
                <a:solidFill>
                  <a:schemeClr val="tx1"/>
                </a:solidFill>
              </a:rPr>
            </a:br>
            <a:r>
              <a:rPr lang="en-US" sz="2800" b="0" cap="none" dirty="0" smtClean="0">
                <a:solidFill>
                  <a:schemeClr val="tx1"/>
                </a:solidFill>
              </a:rPr>
              <a:t>2- Unlikely </a:t>
            </a:r>
            <a:r>
              <a:rPr lang="en-US" sz="2800" b="0" cap="none" dirty="0">
                <a:solidFill>
                  <a:schemeClr val="tx1"/>
                </a:solidFill>
              </a:rPr>
              <a:t>to collect any donations</a:t>
            </a:r>
            <a:br>
              <a:rPr lang="en-US" sz="2800" b="0" cap="none" dirty="0">
                <a:solidFill>
                  <a:schemeClr val="tx1"/>
                </a:solidFill>
              </a:rPr>
            </a:br>
            <a:r>
              <a:rPr lang="en-US" sz="2800" b="0" cap="none" dirty="0" smtClean="0">
                <a:solidFill>
                  <a:schemeClr val="tx1"/>
                </a:solidFill>
              </a:rPr>
              <a:t>3- Virtually </a:t>
            </a:r>
            <a:r>
              <a:rPr lang="en-US" sz="2800" b="0" cap="none" dirty="0">
                <a:solidFill>
                  <a:schemeClr val="tx1"/>
                </a:solidFill>
              </a:rPr>
              <a:t>no insulting or demeaning terms</a:t>
            </a:r>
            <a:r>
              <a:rPr lang="en-US" sz="2800" b="0" i="1" dirty="0">
                <a:solidFill>
                  <a:schemeClr val="tx1"/>
                </a:solidFill>
              </a:rPr>
              <a:t/>
            </a:r>
            <a:br>
              <a:rPr lang="en-US" sz="2800" b="0" i="1" dirty="0">
                <a:solidFill>
                  <a:schemeClr val="tx1"/>
                </a:solidFill>
              </a:rPr>
            </a:br>
            <a:endParaRPr lang="ar-SA" sz="2800" b="0" dirty="0">
              <a:solidFill>
                <a:schemeClr val="tx1"/>
              </a:solidFill>
            </a:endParaRPr>
          </a:p>
        </p:txBody>
      </p:sp>
      <p:sp>
        <p:nvSpPr>
          <p:cNvPr id="3" name="Text Placeholder 2"/>
          <p:cNvSpPr>
            <a:spLocks noGrp="1"/>
          </p:cNvSpPr>
          <p:nvPr>
            <p:ph type="body" idx="1"/>
          </p:nvPr>
        </p:nvSpPr>
        <p:spPr>
          <a:xfrm>
            <a:off x="544016" y="332657"/>
            <a:ext cx="8132440" cy="792088"/>
          </a:xfrm>
        </p:spPr>
        <p:txBody>
          <a:bodyPr/>
          <a:lstStyle/>
          <a:p>
            <a:pPr algn="l" rtl="0"/>
            <a:r>
              <a:rPr lang="en-US" sz="3200" b="1" dirty="0" smtClean="0">
                <a:solidFill>
                  <a:srgbClr val="0000FF"/>
                </a:solidFill>
              </a:rPr>
              <a:t>Twenty-to-sixty-year-olds</a:t>
            </a:r>
            <a:endParaRPr lang="ar-SA" sz="3200" b="1" dirty="0">
              <a:solidFill>
                <a:srgbClr val="0000FF"/>
              </a:solidFill>
            </a:endParaRPr>
          </a:p>
        </p:txBody>
      </p:sp>
    </p:spTree>
    <p:extLst>
      <p:ext uri="{BB962C8B-B14F-4D97-AF65-F5344CB8AC3E}">
        <p14:creationId xmlns:p14="http://schemas.microsoft.com/office/powerpoint/2010/main" val="2055380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microsoft.com/office/2006/documentManagement/types"/>
    <ds:schemaRef ds:uri="http://purl.org/dc/elements/1.1/"/>
    <ds:schemaRef ds:uri="http://purl.org/dc/terms/"/>
    <ds:schemaRef ds:uri="http://www.w3.org/XML/1998/namespace"/>
    <ds:schemaRef ds:uri="http://schemas.microsoft.com/office/2006/metadata/propertie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6754</TotalTime>
  <Words>324</Words>
  <Application>Microsoft Office PowerPoint</Application>
  <PresentationFormat>On-screen Show (4:3)</PresentationFormat>
  <Paragraphs>90</Paragraphs>
  <Slides>16</Slides>
  <Notes>9</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المحاضرة التمهيدية</vt:lpstr>
      <vt:lpstr>PowerPoint Presentation</vt:lpstr>
      <vt:lpstr>Lecture  8</vt:lpstr>
      <vt:lpstr>In this Lecture, we will discuss the following:</vt:lpstr>
      <vt:lpstr> 1- Members of an ethnic minority have the desire to acculturate to what is considered mainstream. - However, this desire will contradict their desire of the group’s individual identity.  2- Ethnic minority members continue to participate in cultural, religious and linguistic practices which mark them as distinctive. -this can mean preserving or revitalizing a mother tongue.   4-Members of the majority do not favorably perceive the members of the ethnic minority choices. </vt:lpstr>
      <vt:lpstr>In 1990, the US government issued  the Native American Languages Act.  the Native American Languages Act provides</vt:lpstr>
      <vt:lpstr>German   in Pennsylvania Dutch   in New York French   in Louisiana Spanish  in California  By the mid to late of nineteen century, there was a promotion of monolingualism. E.g.  -The state of California stopped the Spanish-medium education. - California’s constitution declared that all legal proceedings and documentation were to be conducted and published only by English. </vt:lpstr>
      <vt:lpstr>- Promotes English as  the language which unifies America. -facilitates the social assimilation of ethnic minority groups into mainstream norms. This was supported by three groups:  (1) English First and (2) US English and (3) English plus.  1- English First - argues against multilingualism - Views multilingualism as costly and ineffective  2- US English - promotes English in Education - assumes that English serves as a medium of integration among different minority groups who have different mother tongues. -promotes fluency in English as a tool for empowering ethnic minority groups.</vt:lpstr>
      <vt:lpstr>Advocates proficiency in English but not at the expense of other languages and cultures  How does promotion of English actually impact on speakers with different native languages? -The association of English with the mainstream norms serves to make acquisition of the language even more attractive.  -Members of ethnic minority groups voluntarily become subscribers to the ideology that adoption of mainstream norms is a positive social step </vt:lpstr>
      <vt:lpstr>7.1 introduction: what has age got to do with language?  Age-related differences in vocabulary are often easily noticed by people.  Ex. Labov (1972a) found that older New Yorkers were less likely to pronounce the ‘r’ in words such as fourth and floor than were younger speakers,   Ex. Chambers and Trudgill (1980) found that in Norwich, England, the pronunciation of the ‘e’ in words like bell and tell  varied according to the age of the speaker. Ex. Suzuki (2002) proposed that Japanese (as compared to older Japanese) young people’s interest (as compared to older Japanese) in European culture and has resulted in an increase of foreign loanwords entering Japanese and in  changes to the writing system.</vt:lpstr>
      <vt:lpstr>7.2.1 Age as an important cultural category.  Age as a social category and as a means for determining duties, rights and privileges.  -Your age can determine whether you can -attend school -marry - vote, etc.   There is a very strong tendency in English to place the adjective expressing the most ‘defining’ characteristic closest to the noun. E.g. *The old intelligent woman       The intelligent old woman   </vt:lpstr>
      <vt:lpstr>Age groups can be classified into three main groups. 1- under five 2- between twenty and sixty 3- over sixty-five  The over-sixty-fives can have large number of specialised age group labels. E.g. aged , the elderly, senior citizen, retired person, pensioner, etc.</vt:lpstr>
      <vt:lpstr>Some adjectives seem to ‘belong’ to a particular age group E.g. For the elderly wise, dignified, frail, etc  For the young children  bouncing, cute, bratty, misbehaved  There seem to be several adjectives that are used very frequently to describe both these groups. E.g. Little, dear, sweet, fussy, cranky, stubborn, foolish, etc.</vt:lpstr>
      <vt:lpstr>Childhood 1 - Problematic 2- Vulnerable 3- have doctors of special terms. E.g.  Paediatrician  4- they are likely to collect many donations. 5- they have special legal institutions designed to protect them. 6- Very young children are financially dependent on their parents. 7- Children are assumed to become ‘productive’ members of society. 8- There are several demeaning terms describing young children.  </vt:lpstr>
      <vt:lpstr>1- Problematic 2- vulnerable  3- Old people have doctors of special terms. E.g. Geriatrician 4- Old people are likely to collect many donations. 5-  they have special legal institutions designed to protect them. 6- They are often seen (and see themselves) as no longer capable of contributing to the general prosperity  of their families or of the wider society 7- The fear of death 8- there are vast  insulting or demeaning terms. E.G. Wrinklies, fossil, etc   </vt:lpstr>
      <vt:lpstr>1 -No special term for doctors treating them 2- Unlikely to collect any donations 3- Virtually no insulting or demeaning terms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Mohammed</cp:lastModifiedBy>
  <cp:revision>487</cp:revision>
  <dcterms:created xsi:type="dcterms:W3CDTF">1601-01-01T00:00:00Z</dcterms:created>
  <dcterms:modified xsi:type="dcterms:W3CDTF">2012-11-01T23:09:10Z</dcterms:modified>
</cp:coreProperties>
</file>