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709" r:id="rId4"/>
  </p:sldMasterIdLst>
  <p:notesMasterIdLst>
    <p:notesMasterId r:id="rId18"/>
  </p:notesMasterIdLst>
  <p:handoutMasterIdLst>
    <p:handoutMasterId r:id="rId19"/>
  </p:handoutMasterIdLst>
  <p:sldIdLst>
    <p:sldId id="286" r:id="rId5"/>
    <p:sldId id="287" r:id="rId6"/>
    <p:sldId id="289" r:id="rId7"/>
    <p:sldId id="346" r:id="rId8"/>
    <p:sldId id="347" r:id="rId9"/>
    <p:sldId id="348" r:id="rId10"/>
    <p:sldId id="349" r:id="rId11"/>
    <p:sldId id="350" r:id="rId12"/>
    <p:sldId id="351" r:id="rId13"/>
    <p:sldId id="352" r:id="rId14"/>
    <p:sldId id="353" r:id="rId15"/>
    <p:sldId id="354" r:id="rId16"/>
    <p:sldId id="288" r:id="rId17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8D5E1180-867F-4562-9E12-5E93554CFC0C}">
          <p14:sldIdLst>
            <p14:sldId id="286"/>
            <p14:sldId id="287"/>
            <p14:sldId id="289"/>
            <p14:sldId id="346"/>
            <p14:sldId id="347"/>
            <p14:sldId id="348"/>
          </p14:sldIdLst>
        </p14:section>
        <p14:section name="Untitled Section" id="{9585A8F0-2DC7-4D97-AF14-0FDBDE7068C3}">
          <p14:sldIdLst>
            <p14:sldId id="28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99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5" autoAdjust="0"/>
    <p:restoredTop sz="94737" autoAdjust="0"/>
  </p:normalViewPr>
  <p:slideViewPr>
    <p:cSldViewPr>
      <p:cViewPr varScale="1">
        <p:scale>
          <a:sx n="66" d="100"/>
          <a:sy n="66" d="100"/>
        </p:scale>
        <p:origin x="-141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7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3.bp.blogspot.com/_5HrvrSOObhQ/TUENBteLfWI/AAAAAAAAAKY/AI_-HE8hDXg/s1600/Baby_talk.jpg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1B72C-ACC8-4B85-BE2B-D4397CF4367B}" type="slidenum">
              <a:rPr lang="ar-SA" smtClean="0"/>
              <a:pPr/>
              <a:t>1</a:t>
            </a:fld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0" y="99392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8796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7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Sociolinguistics</a:t>
            </a:r>
            <a:endParaRPr lang="ar-SA" sz="37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600" b="1" dirty="0" smtClean="0">
                <a:latin typeface="Calibri" pitchFamily="34" charset="0"/>
                <a:cs typeface="Times New Roman" pitchFamily="18" charset="0"/>
              </a:rPr>
              <a:t>Dr. M. Al-</a:t>
            </a:r>
            <a:r>
              <a:rPr lang="en-US" sz="2600" b="1" dirty="0" err="1" smtClean="0">
                <a:latin typeface="Calibri" pitchFamily="34" charset="0"/>
                <a:cs typeface="Times New Roman" pitchFamily="18" charset="0"/>
              </a:rPr>
              <a:t>Hilal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pc="-15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Lecture  9</a:t>
            </a:r>
            <a:endParaRPr lang="en-US" b="1" spc="-150" dirty="0" smtClean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  <a:r>
              <a:rPr lang="en-US" b="1" dirty="0" smtClean="0">
                <a:solidFill>
                  <a:schemeClr val="tx1"/>
                </a:solidFill>
              </a:rPr>
              <a:t>Sociolinguistics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In this Lecture, we will discuss the following: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51520" y="1129460"/>
            <a:ext cx="8208912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endParaRPr lang="en-US" sz="1600" b="1" dirty="0" smtClean="0"/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000FF"/>
                </a:solidFill>
              </a:rPr>
              <a:t>7.3 Talking to young children </a:t>
            </a:r>
            <a:r>
              <a:rPr lang="en-US" b="1" dirty="0" smtClean="0">
                <a:solidFill>
                  <a:srgbClr val="0000FF"/>
                </a:solidFill>
              </a:rPr>
              <a:t>and the elderly (chapter 7).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	</a:t>
            </a:r>
            <a:r>
              <a:rPr lang="en-US" dirty="0" smtClean="0">
                <a:solidFill>
                  <a:srgbClr val="0000FF"/>
                </a:solidFill>
              </a:rPr>
              <a:t>7.3.1</a:t>
            </a:r>
            <a:r>
              <a:rPr lang="en-US" dirty="0" smtClean="0"/>
              <a:t> </a:t>
            </a:r>
            <a:r>
              <a:rPr lang="en-US" dirty="0"/>
              <a:t>Language characteristics of the under-fives </a:t>
            </a:r>
            <a:r>
              <a:rPr lang="en-US" dirty="0" smtClean="0"/>
              <a:t>and over-sixty-fives</a:t>
            </a:r>
            <a:r>
              <a:rPr lang="en-US" dirty="0"/>
              <a:t>.</a:t>
            </a:r>
            <a:endParaRPr lang="en-US" dirty="0" smtClean="0"/>
          </a:p>
          <a:p>
            <a:pPr marL="1257300" lvl="2" indent="-342900">
              <a:lnSpc>
                <a:spcPct val="150000"/>
              </a:lnSpc>
            </a:pPr>
            <a:r>
              <a:rPr lang="en-US" dirty="0">
                <a:solidFill>
                  <a:srgbClr val="0000FF"/>
                </a:solidFill>
              </a:rPr>
              <a:t>7.3.2</a:t>
            </a:r>
            <a:r>
              <a:rPr lang="en-US" dirty="0"/>
              <a:t> Child Directed Language</a:t>
            </a:r>
            <a:endParaRPr lang="en-US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00FF"/>
                </a:solidFill>
              </a:rPr>
              <a:t>7.3.3</a:t>
            </a:r>
            <a:r>
              <a:rPr lang="en-US" dirty="0" smtClean="0"/>
              <a:t> </a:t>
            </a:r>
            <a:r>
              <a:rPr lang="en-US" dirty="0"/>
              <a:t>Similarities between Child Directed Language </a:t>
            </a:r>
            <a:r>
              <a:rPr lang="en-US" dirty="0" smtClean="0"/>
              <a:t>and ‘</a:t>
            </a:r>
            <a:r>
              <a:rPr lang="en-US" dirty="0"/>
              <a:t>Elder </a:t>
            </a:r>
            <a:r>
              <a:rPr lang="en-US" dirty="0" smtClean="0"/>
              <a:t>	Directed</a:t>
            </a:r>
            <a:r>
              <a:rPr lang="en-US" dirty="0"/>
              <a:t>’ </a:t>
            </a:r>
            <a:r>
              <a:rPr lang="en-US" dirty="0" smtClean="0"/>
              <a:t>Language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7.3.4</a:t>
            </a:r>
            <a:r>
              <a:rPr lang="en-US" sz="2000" dirty="0" smtClean="0"/>
              <a:t> </a:t>
            </a:r>
            <a:r>
              <a:rPr lang="en-US" sz="2000" dirty="0"/>
              <a:t>Why might these similarities occur?</a:t>
            </a:r>
            <a:endParaRPr lang="en-US" sz="2000" b="1" dirty="0" smtClean="0"/>
          </a:p>
          <a:p>
            <a:pPr>
              <a:lnSpc>
                <a:spcPct val="150000"/>
              </a:lnSpc>
            </a:pPr>
            <a:r>
              <a:rPr lang="en-US" b="1" dirty="0" smtClean="0"/>
              <a:t> 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92480" cy="850106"/>
          </a:xfrm>
        </p:spPr>
        <p:txBody>
          <a:bodyPr/>
          <a:lstStyle/>
          <a:p>
            <a:pPr algn="l" rtl="0"/>
            <a:r>
              <a:rPr lang="en-US" sz="2400" b="1" dirty="0" smtClean="0">
                <a:solidFill>
                  <a:srgbClr val="FF0000"/>
                </a:solidFill>
              </a:rPr>
              <a:t>7.3.1 </a:t>
            </a:r>
            <a:r>
              <a:rPr lang="en-US" sz="2400" b="1" dirty="0">
                <a:solidFill>
                  <a:srgbClr val="FF0000"/>
                </a:solidFill>
              </a:rPr>
              <a:t>Language characteristics of the under-fives and over-sixty-fives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1520" y="1484784"/>
            <a:ext cx="8208912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0000FF"/>
                </a:solidFill>
              </a:rPr>
              <a:t>Language characteristics of the under-fives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1- The </a:t>
            </a:r>
            <a:r>
              <a:rPr lang="en-US" dirty="0"/>
              <a:t>pitch of their voice is quite high relative to that of adults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2- Their </a:t>
            </a:r>
            <a:r>
              <a:rPr lang="en-US" dirty="0"/>
              <a:t>early pronunciations of words can be quite different from </a:t>
            </a:r>
            <a:r>
              <a:rPr lang="en-US" dirty="0" smtClean="0"/>
              <a:t>the adult </a:t>
            </a:r>
            <a:r>
              <a:rPr lang="en-US" dirty="0"/>
              <a:t>versions.</a:t>
            </a:r>
            <a:endParaRPr lang="ar-SA" dirty="0"/>
          </a:p>
        </p:txBody>
      </p:sp>
      <p:pic>
        <p:nvPicPr>
          <p:cNvPr id="5" name="صورة 4" descr="How to Teach Your Baby Talk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3212976"/>
            <a:ext cx="3051175" cy="2034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مستطيل 5"/>
          <p:cNvSpPr/>
          <p:nvPr/>
        </p:nvSpPr>
        <p:spPr>
          <a:xfrm>
            <a:off x="827584" y="4725144"/>
            <a:ext cx="1619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Child’s talk</a:t>
            </a:r>
            <a:endParaRPr lang="ar-SA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850106"/>
          </a:xfrm>
        </p:spPr>
        <p:txBody>
          <a:bodyPr/>
          <a:lstStyle/>
          <a:p>
            <a:pPr algn="l" rtl="0"/>
            <a:r>
              <a:rPr lang="en-US" sz="3200" b="1" dirty="0" smtClean="0">
                <a:solidFill>
                  <a:srgbClr val="FF0000"/>
                </a:solidFill>
              </a:rPr>
              <a:t>Language characteristics for the over-sixty-fives.</a:t>
            </a:r>
            <a:br>
              <a:rPr lang="en-US" sz="3200" b="1" dirty="0" smtClean="0">
                <a:solidFill>
                  <a:srgbClr val="FF0000"/>
                </a:solidFill>
              </a:rPr>
            </a:b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836712"/>
            <a:ext cx="76328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 smtClean="0">
                <a:solidFill>
                  <a:srgbClr val="0000FF"/>
                </a:solidFill>
              </a:rPr>
              <a:t>1-</a:t>
            </a:r>
            <a:r>
              <a:rPr lang="en-US" dirty="0" smtClean="0"/>
              <a:t> The over-sixty-fives are experienced language users.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solidFill>
                  <a:srgbClr val="0000FF"/>
                </a:solidFill>
              </a:rPr>
              <a:t>2-</a:t>
            </a:r>
            <a:r>
              <a:rPr lang="en-US" dirty="0" smtClean="0"/>
              <a:t> Older people </a:t>
            </a:r>
            <a:r>
              <a:rPr lang="en-US" dirty="0"/>
              <a:t>may require slightly longer processing time to produce and </a:t>
            </a:r>
            <a:r>
              <a:rPr lang="en-US" dirty="0" smtClean="0"/>
              <a:t>understand complex sentences.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FF"/>
                </a:solidFill>
              </a:rPr>
              <a:t>3</a:t>
            </a:r>
            <a:r>
              <a:rPr lang="en-US" dirty="0" smtClean="0">
                <a:solidFill>
                  <a:srgbClr val="0000FF"/>
                </a:solidFill>
              </a:rPr>
              <a:t>-</a:t>
            </a:r>
            <a:r>
              <a:rPr lang="en-US" dirty="0" smtClean="0"/>
              <a:t> Hearing </a:t>
            </a:r>
            <a:r>
              <a:rPr lang="en-US" dirty="0"/>
              <a:t>often becomes </a:t>
            </a:r>
            <a:r>
              <a:rPr lang="en-US" dirty="0" smtClean="0"/>
              <a:t>less acute </a:t>
            </a:r>
            <a:r>
              <a:rPr lang="en-US" dirty="0"/>
              <a:t>as people get older, and this can lead </a:t>
            </a:r>
            <a:r>
              <a:rPr lang="en-US" dirty="0" smtClean="0"/>
              <a:t>to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b="1" dirty="0"/>
              <a:t>a reduced understanding </a:t>
            </a:r>
            <a:r>
              <a:rPr lang="en-US" b="1" dirty="0" smtClean="0"/>
              <a:t>of rapid </a:t>
            </a:r>
            <a:r>
              <a:rPr lang="en-US" b="1" dirty="0"/>
              <a:t>or whispered </a:t>
            </a:r>
            <a:r>
              <a:rPr lang="en-US" b="1" dirty="0" smtClean="0"/>
              <a:t>speech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or </a:t>
            </a:r>
            <a:r>
              <a:rPr lang="en-US" b="1" dirty="0"/>
              <a:t>speech in a noisy environment</a:t>
            </a:r>
            <a:r>
              <a:rPr lang="en-US" b="1" dirty="0" smtClean="0"/>
              <a:t>.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solidFill>
                  <a:srgbClr val="0000FF"/>
                </a:solidFill>
              </a:rPr>
              <a:t>4-</a:t>
            </a:r>
            <a:r>
              <a:rPr lang="en-US" dirty="0" smtClean="0"/>
              <a:t> The ageing of the </a:t>
            </a:r>
            <a:r>
              <a:rPr lang="en-US" dirty="0"/>
              <a:t>vocal cords and muscles controlling breathing and facial movement </a:t>
            </a:r>
            <a:r>
              <a:rPr lang="en-US" dirty="0" smtClean="0"/>
              <a:t>results in </a:t>
            </a:r>
            <a:r>
              <a:rPr lang="en-US" dirty="0"/>
              <a:t>slower speech </a:t>
            </a:r>
            <a:r>
              <a:rPr lang="en-US" dirty="0" smtClean="0"/>
              <a:t>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744955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850106"/>
          </a:xfrm>
        </p:spPr>
        <p:txBody>
          <a:bodyPr/>
          <a:lstStyle/>
          <a:p>
            <a:pPr algn="l" rtl="0"/>
            <a:r>
              <a:rPr lang="en-US" sz="3200" dirty="0" smtClean="0">
                <a:solidFill>
                  <a:srgbClr val="0000FF"/>
                </a:solidFill>
              </a:rPr>
              <a:t>7.3.2 Child Directed Language (CDL)</a:t>
            </a:r>
            <a:endParaRPr lang="ar-SA" sz="3200" b="1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1196752"/>
            <a:ext cx="856895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600" b="1" dirty="0" smtClean="0"/>
              <a:t> (CDL), sometimes called ‘Baby Talk’ or ‘</a:t>
            </a:r>
            <a:r>
              <a:rPr lang="en-US" sz="1600" b="1" dirty="0" err="1" smtClean="0"/>
              <a:t>Motherese</a:t>
            </a:r>
            <a:endParaRPr lang="en-US" sz="1600" b="1" dirty="0" smtClean="0"/>
          </a:p>
          <a:p>
            <a:pPr>
              <a:lnSpc>
                <a:spcPct val="200000"/>
              </a:lnSpc>
            </a:pPr>
            <a:r>
              <a:rPr lang="en-US" b="1" dirty="0" smtClean="0"/>
              <a:t>Definition</a:t>
            </a:r>
            <a:r>
              <a:rPr lang="en-US" sz="1600" b="1" dirty="0" smtClean="0"/>
              <a:t>:</a:t>
            </a:r>
          </a:p>
          <a:p>
            <a:pPr>
              <a:lnSpc>
                <a:spcPct val="200000"/>
              </a:lnSpc>
            </a:pPr>
            <a:r>
              <a:rPr lang="en-US" sz="1600" b="1" dirty="0" smtClean="0">
                <a:solidFill>
                  <a:srgbClr val="FF0000"/>
                </a:solidFill>
              </a:rPr>
              <a:t>Child Directed Language </a:t>
            </a:r>
            <a:r>
              <a:rPr lang="en-US" sz="1600" dirty="0" smtClean="0"/>
              <a:t>is a special style used in speech to young children.</a:t>
            </a:r>
          </a:p>
          <a:p>
            <a:pPr>
              <a:lnSpc>
                <a:spcPct val="200000"/>
              </a:lnSpc>
            </a:pPr>
            <a:r>
              <a:rPr lang="en-US" sz="1600" b="1" dirty="0" smtClean="0">
                <a:solidFill>
                  <a:srgbClr val="0000FF"/>
                </a:solidFill>
              </a:rPr>
              <a:t>Characteristics of Child Directed Language.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● calling the child by name, often using a ‘pet’ name or term of endearment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● shorter, grammatically simpler sentences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● more repetition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● more use of questions or question tags (‘That’s nice, </a:t>
            </a:r>
            <a:r>
              <a:rPr lang="en-US" sz="1600" i="1" dirty="0" smtClean="0"/>
              <a:t>isn’t it?’)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● use of ‘baby-talk’ words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● expanding on and/or finishing a child’s utterance.</a:t>
            </a:r>
            <a:endParaRPr lang="en-US" sz="1600" b="1" dirty="0" smtClean="0">
              <a:solidFill>
                <a:srgbClr val="0000FF"/>
              </a:solidFill>
            </a:endParaRPr>
          </a:p>
          <a:p>
            <a:pPr>
              <a:lnSpc>
                <a:spcPct val="200000"/>
              </a:lnSpc>
            </a:pPr>
            <a:endParaRPr lang="ar-SA" sz="1600" b="1" dirty="0"/>
          </a:p>
        </p:txBody>
      </p:sp>
    </p:spTree>
    <p:extLst>
      <p:ext uri="{BB962C8B-B14F-4D97-AF65-F5344CB8AC3E}">
        <p14:creationId xmlns:p14="http://schemas.microsoft.com/office/powerpoint/2010/main" xmlns="" val="2979039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0080"/>
          </a:xfrm>
        </p:spPr>
        <p:txBody>
          <a:bodyPr/>
          <a:lstStyle/>
          <a:p>
            <a:pPr algn="l" rtl="0"/>
            <a:r>
              <a:rPr lang="en-US" sz="3200" b="1" dirty="0" smtClean="0">
                <a:solidFill>
                  <a:srgbClr val="FF0000"/>
                </a:solidFill>
              </a:rPr>
              <a:t>7.3.2 Child Directed Language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395536" y="1412776"/>
            <a:ext cx="8496944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Characteristic of the Sound of CDL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● higher pitch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● slower speed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● more pauses, particularly between phrases.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● clearer, more ‘distinct’ pronunciation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● exaggerated intonation.</a:t>
            </a:r>
            <a:r>
              <a:rPr lang="en-US" b="1" dirty="0" smtClean="0"/>
              <a:t> E.g</a:t>
            </a:r>
            <a:r>
              <a:rPr lang="en-US" dirty="0" smtClean="0"/>
              <a:t>. A very prominent rising tone used for questions.</a:t>
            </a:r>
            <a:endParaRPr lang="ar-SA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778098"/>
          </a:xfrm>
        </p:spPr>
        <p:txBody>
          <a:bodyPr/>
          <a:lstStyle/>
          <a:p>
            <a:pPr algn="l" rtl="0"/>
            <a:r>
              <a:rPr lang="en-US" sz="2400" b="1" dirty="0" smtClean="0">
                <a:solidFill>
                  <a:srgbClr val="0000FF"/>
                </a:solidFill>
              </a:rPr>
              <a:t>Characteristics of young children conversation with their parents.</a:t>
            </a:r>
            <a:endParaRPr lang="ar-SA" sz="2400" b="1" dirty="0">
              <a:solidFill>
                <a:srgbClr val="0000FF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539552" y="1412776"/>
            <a:ext cx="7992888" cy="3347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1- Young children are usually perceived to be </a:t>
            </a:r>
            <a:r>
              <a:rPr lang="en-US" b="1" dirty="0" smtClean="0"/>
              <a:t>incompetent turn-takers</a:t>
            </a:r>
          </a:p>
          <a:p>
            <a:pPr>
              <a:lnSpc>
                <a:spcPct val="150000"/>
              </a:lnSpc>
            </a:pPr>
            <a:endParaRPr lang="en-US" sz="1100" b="1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2- The younger the children, the more likely their attempts to </a:t>
            </a:r>
            <a:r>
              <a:rPr lang="en-US" b="1" dirty="0" smtClean="0"/>
              <a:t>initiate a new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topic </a:t>
            </a:r>
            <a:r>
              <a:rPr lang="en-US" dirty="0" smtClean="0"/>
              <a:t>will be ignored by older speakers</a:t>
            </a:r>
          </a:p>
          <a:p>
            <a:pPr>
              <a:lnSpc>
                <a:spcPct val="150000"/>
              </a:lnSpc>
            </a:pPr>
            <a:endParaRPr lang="en-US" sz="1050" b="1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3- The younger the children, the more likely they are to be  interrupted or overlapped (two speakers talking simultaneously).</a:t>
            </a:r>
          </a:p>
          <a:p>
            <a:pPr>
              <a:lnSpc>
                <a:spcPct val="150000"/>
              </a:lnSpc>
            </a:pPr>
            <a:endParaRPr lang="en-US" sz="1050" b="1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4- There is a high proportion of ‘</a:t>
            </a:r>
            <a:r>
              <a:rPr lang="en-US" b="1" dirty="0" smtClean="0"/>
              <a:t>directive</a:t>
            </a:r>
            <a:r>
              <a:rPr lang="en-US" dirty="0" smtClean="0"/>
              <a:t>’ and ‘</a:t>
            </a:r>
            <a:r>
              <a:rPr lang="en-US" b="1" dirty="0" smtClean="0"/>
              <a:t>instructive</a:t>
            </a:r>
            <a:r>
              <a:rPr lang="en-US" dirty="0" smtClean="0"/>
              <a:t>’ talk from adults</a:t>
            </a:r>
            <a:endParaRPr lang="ar-SA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84976" cy="648072"/>
          </a:xfrm>
        </p:spPr>
        <p:txBody>
          <a:bodyPr/>
          <a:lstStyle/>
          <a:p>
            <a:pPr algn="l" rtl="0"/>
            <a:r>
              <a:rPr lang="en-US" sz="2400" b="1" dirty="0" smtClean="0">
                <a:solidFill>
                  <a:schemeClr val="tx1"/>
                </a:solidFill>
              </a:rPr>
              <a:t>7.3.3</a:t>
            </a:r>
            <a:r>
              <a:rPr lang="en-US" sz="2400" b="1" dirty="0" smtClean="0">
                <a:solidFill>
                  <a:srgbClr val="0000FF"/>
                </a:solidFill>
              </a:rPr>
              <a:t> Similarities between CDL and ‘Elder Directed’ Language</a:t>
            </a:r>
            <a:endParaRPr lang="ar-SA" sz="2400" b="1" dirty="0">
              <a:solidFill>
                <a:srgbClr val="0000FF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251520" y="2200796"/>
            <a:ext cx="79928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Similarity in the content of the talk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● simpler sentences,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● more questions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● repetitions,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● use of pet names.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79512" y="4200470"/>
            <a:ext cx="8136904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Similarity in the sound of the talk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● higher pitch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● slower speed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● exaggerated intonation</a:t>
            </a:r>
          </a:p>
          <a:p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467544" y="980728"/>
            <a:ext cx="64087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● </a:t>
            </a:r>
            <a:r>
              <a:rPr lang="en-US" b="1" dirty="0" smtClean="0">
                <a:solidFill>
                  <a:srgbClr val="FF0000"/>
                </a:solidFill>
              </a:rPr>
              <a:t>Similarity in the content of the talk</a:t>
            </a:r>
          </a:p>
          <a:p>
            <a:r>
              <a:rPr lang="en-US" dirty="0" smtClean="0"/>
              <a:t>● </a:t>
            </a:r>
            <a:r>
              <a:rPr lang="en-US" b="1" dirty="0" smtClean="0">
                <a:solidFill>
                  <a:srgbClr val="FF0000"/>
                </a:solidFill>
              </a:rPr>
              <a:t>Similarity in the sound of the talk</a:t>
            </a:r>
          </a:p>
          <a:p>
            <a:r>
              <a:rPr lang="en-US" dirty="0" smtClean="0"/>
              <a:t>● </a:t>
            </a:r>
            <a:r>
              <a:rPr lang="en-US" b="1" dirty="0" smtClean="0">
                <a:solidFill>
                  <a:srgbClr val="FF0000"/>
                </a:solidFill>
              </a:rPr>
              <a:t>Similarities in the ways speakers interact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323528" y="1052736"/>
            <a:ext cx="8424936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Similarities in the ways speakers interact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● interrupting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● overlapping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● treating the person’s contribution as irrelevant to the conversation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● using directive language</a:t>
            </a:r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84976" cy="648072"/>
          </a:xfrm>
        </p:spPr>
        <p:txBody>
          <a:bodyPr/>
          <a:lstStyle/>
          <a:p>
            <a:pPr algn="l" rtl="0"/>
            <a:r>
              <a:rPr lang="en-US" sz="2400" b="1" dirty="0" smtClean="0">
                <a:solidFill>
                  <a:schemeClr val="tx1"/>
                </a:solidFill>
              </a:rPr>
              <a:t>7.3.3</a:t>
            </a:r>
            <a:r>
              <a:rPr lang="en-US" sz="2400" b="1" dirty="0" smtClean="0">
                <a:solidFill>
                  <a:srgbClr val="0000FF"/>
                </a:solidFill>
              </a:rPr>
              <a:t> Similarities between CDL and ‘Elder Directed’ Language</a:t>
            </a:r>
            <a:endParaRPr lang="ar-SA" sz="2400" b="1" dirty="0">
              <a:solidFill>
                <a:srgbClr val="0000FF"/>
              </a:solidFill>
            </a:endParaRPr>
          </a:p>
        </p:txBody>
      </p:sp>
      <p:pic>
        <p:nvPicPr>
          <p:cNvPr id="5" name="il_fi" descr="http://1.bp.blogspot.com/-VRiWTV2Nts0/TYoD4Iu0FEI/AAAAAAAABFc/3I9M34Z8DWU/s1600/interrup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140968"/>
            <a:ext cx="3051175" cy="2752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http://t1.gstatic.com/images?q=tbn:ANd9GcRUwGAfqb2PyakZUlCX2wLsCb07Yh8A9Y04yUrQ9zTa0VG_O2KfU3vdMfY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3140968"/>
            <a:ext cx="2664296" cy="259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720080"/>
          </a:xfrm>
        </p:spPr>
        <p:txBody>
          <a:bodyPr/>
          <a:lstStyle/>
          <a:p>
            <a:pPr algn="l" rtl="0"/>
            <a:r>
              <a:rPr lang="en-US" sz="2800" b="1" dirty="0" smtClean="0">
                <a:solidFill>
                  <a:srgbClr val="0000FF"/>
                </a:solidFill>
              </a:rPr>
              <a:t>Why do we use CDL?</a:t>
            </a:r>
            <a:endParaRPr lang="ar-SA" sz="2800" b="1" dirty="0">
              <a:solidFill>
                <a:srgbClr val="0000FF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395536" y="908720"/>
            <a:ext cx="8424936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1- Parents used it as a language-teaching tool.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2- to ensure understanding  children who are not fully competent language users.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3- CDL  asserts the power of the caregiver in relation to the child.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4-  using CDL reflects affection and nurturance toward the recipient and a willingness to accommodate to their needs.</a:t>
            </a:r>
            <a:endParaRPr lang="ar-SA" dirty="0"/>
          </a:p>
        </p:txBody>
      </p:sp>
      <p:pic>
        <p:nvPicPr>
          <p:cNvPr id="6" name="il_fi" descr="http://www.grin.com/object/document.105262/116d82c14f49e8f324544c4cbe0f7b79_LARGE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222055"/>
            <a:ext cx="5850374" cy="2871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 txBox="1">
            <a:spLocks/>
          </p:cNvSpPr>
          <p:nvPr/>
        </p:nvSpPr>
        <p:spPr bwMode="auto">
          <a:xfrm>
            <a:off x="230832" y="188640"/>
            <a:ext cx="82296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7.3.4 Why might these similarities occur?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395536" y="764704"/>
            <a:ext cx="84249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00FF"/>
                </a:solidFill>
              </a:rPr>
              <a:t>1</a:t>
            </a:r>
            <a:r>
              <a:rPr lang="en-US" dirty="0" smtClean="0"/>
              <a:t>-Its use could be connected to </a:t>
            </a:r>
            <a:r>
              <a:rPr lang="en-US" b="1" dirty="0" smtClean="0"/>
              <a:t>cultural expectations and stereotypes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about people in these groups.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00FF"/>
                </a:solidFill>
              </a:rPr>
              <a:t>2</a:t>
            </a:r>
            <a:r>
              <a:rPr lang="en-US" dirty="0" smtClean="0"/>
              <a:t>- Experiments have shown that speakers with an ‘elderly’ voice tend to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be rated as </a:t>
            </a:r>
            <a:r>
              <a:rPr lang="en-US" b="1" dirty="0" smtClean="0"/>
              <a:t>vulnerable</a:t>
            </a:r>
            <a:r>
              <a:rPr lang="en-US" dirty="0" smtClean="0"/>
              <a:t>, </a:t>
            </a:r>
            <a:r>
              <a:rPr lang="en-US" b="1" dirty="0" smtClean="0"/>
              <a:t>forgetful</a:t>
            </a:r>
            <a:r>
              <a:rPr lang="en-US" dirty="0" smtClean="0"/>
              <a:t> and </a:t>
            </a:r>
            <a:r>
              <a:rPr lang="en-US" b="1" dirty="0" smtClean="0"/>
              <a:t>incompetent</a:t>
            </a:r>
            <a:r>
              <a:rPr lang="en-US" dirty="0" smtClean="0"/>
              <a:t> more often than speakers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with younger voices.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00FF"/>
                </a:solidFill>
              </a:rPr>
              <a:t>3</a:t>
            </a:r>
            <a:r>
              <a:rPr lang="en-US" dirty="0" smtClean="0"/>
              <a:t>- Expectations of the elderly having a </a:t>
            </a:r>
            <a:r>
              <a:rPr lang="en-US" b="1" dirty="0" smtClean="0"/>
              <a:t>decline in physical and mental capacity</a:t>
            </a:r>
            <a:endParaRPr lang="ar-SA" b="1" dirty="0"/>
          </a:p>
        </p:txBody>
      </p:sp>
      <p:pic>
        <p:nvPicPr>
          <p:cNvPr id="1026" name="Picture 2" descr="http://rsrc.psychologytoday.com/files/imagecache/article-top/blogs/41571/2011/01/51010-408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3284984"/>
            <a:ext cx="2181225" cy="3573016"/>
          </a:xfrm>
          <a:prstGeom prst="rect">
            <a:avLst/>
          </a:prstGeom>
          <a:noFill/>
        </p:spPr>
      </p:pic>
      <p:sp>
        <p:nvSpPr>
          <p:cNvPr id="6" name="مستطيل 5"/>
          <p:cNvSpPr/>
          <p:nvPr/>
        </p:nvSpPr>
        <p:spPr>
          <a:xfrm>
            <a:off x="467544" y="4941168"/>
            <a:ext cx="34932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expectations and stereotypes 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of old age</a:t>
            </a:r>
            <a:endParaRPr lang="ar-SA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6088</TotalTime>
  <Words>642</Words>
  <Application>Microsoft Office PowerPoint</Application>
  <PresentationFormat>عرض على الشاشة (3:4)‏</PresentationFormat>
  <Paragraphs>96</Paragraphs>
  <Slides>13</Slides>
  <Notes>4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المحاضرة التمهيدية</vt:lpstr>
      <vt:lpstr>الشريحة 1</vt:lpstr>
      <vt:lpstr>Lecture  9</vt:lpstr>
      <vt:lpstr>In this Lecture, we will discuss the following:</vt:lpstr>
      <vt:lpstr>7.3.1 Language characteristics of the under-fives and over-sixty-fives</vt:lpstr>
      <vt:lpstr>Language characteristics for the over-sixty-fives. </vt:lpstr>
      <vt:lpstr>7.3.2 Child Directed Language (CDL)</vt:lpstr>
      <vt:lpstr>7.3.2 Child Directed Language</vt:lpstr>
      <vt:lpstr>Characteristics of young children conversation with their parents.</vt:lpstr>
      <vt:lpstr>7.3.3 Similarities between CDL and ‘Elder Directed’ Language</vt:lpstr>
      <vt:lpstr>7.3.3 Similarities between CDL and ‘Elder Directed’ Language</vt:lpstr>
      <vt:lpstr>Why do we use CDL?</vt:lpstr>
      <vt:lpstr>الشريحة 12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malhlilal</cp:lastModifiedBy>
  <cp:revision>431</cp:revision>
  <dcterms:created xsi:type="dcterms:W3CDTF">1601-01-01T00:00:00Z</dcterms:created>
  <dcterms:modified xsi:type="dcterms:W3CDTF">2012-11-01T17:33:06Z</dcterms:modified>
</cp:coreProperties>
</file>