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09" r:id="rId4"/>
  </p:sldMasterIdLst>
  <p:notesMasterIdLst>
    <p:notesMasterId r:id="rId22"/>
  </p:notesMasterIdLst>
  <p:handoutMasterIdLst>
    <p:handoutMasterId r:id="rId23"/>
  </p:handoutMasterIdLst>
  <p:sldIdLst>
    <p:sldId id="286" r:id="rId5"/>
    <p:sldId id="287" r:id="rId6"/>
    <p:sldId id="289" r:id="rId7"/>
    <p:sldId id="346" r:id="rId8"/>
    <p:sldId id="347" r:id="rId9"/>
    <p:sldId id="348" r:id="rId10"/>
    <p:sldId id="349" r:id="rId11"/>
    <p:sldId id="350" r:id="rId12"/>
    <p:sldId id="351" r:id="rId13"/>
    <p:sldId id="353" r:id="rId14"/>
    <p:sldId id="352" r:id="rId15"/>
    <p:sldId id="355" r:id="rId16"/>
    <p:sldId id="354" r:id="rId17"/>
    <p:sldId id="356" r:id="rId18"/>
    <p:sldId id="357" r:id="rId19"/>
    <p:sldId id="358" r:id="rId20"/>
    <p:sldId id="288" r:id="rId2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8D5E1180-867F-4562-9E12-5E93554CFC0C}">
          <p14:sldIdLst>
            <p14:sldId id="286"/>
            <p14:sldId id="287"/>
            <p14:sldId id="289"/>
            <p14:sldId id="346"/>
            <p14:sldId id="347"/>
            <p14:sldId id="348"/>
            <p14:sldId id="349"/>
            <p14:sldId id="350"/>
            <p14:sldId id="351"/>
            <p14:sldId id="353"/>
            <p14:sldId id="352"/>
            <p14:sldId id="355"/>
            <p14:sldId id="354"/>
            <p14:sldId id="356"/>
            <p14:sldId id="357"/>
            <p14:sldId id="358"/>
          </p14:sldIdLst>
        </p14:section>
        <p14:section name="Untitled Section" id="{9585A8F0-2DC7-4D97-AF14-0FDBDE7068C3}">
          <p14:sldIdLst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99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 autoAdjust="0"/>
    <p:restoredTop sz="94737" autoAdjust="0"/>
  </p:normalViewPr>
  <p:slideViewPr>
    <p:cSldViewPr>
      <p:cViewPr>
        <p:scale>
          <a:sx n="100" d="100"/>
          <a:sy n="100" d="100"/>
        </p:scale>
        <p:origin x="-42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0" y="99392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8796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Sociolinguistics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pc="-15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10</a:t>
            </a:r>
            <a:endParaRPr lang="en-US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Sociolinguistics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en-US" sz="2400" b="1" dirty="0" smtClean="0">
                <a:solidFill>
                  <a:srgbClr val="0000FF"/>
                </a:solidFill>
              </a:rPr>
              <a:t>In this Lecture, we will discuss the following: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51520" y="1499300"/>
            <a:ext cx="8208912" cy="47977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/>
              <a:t>Language and class (chapter 8).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8.1</a:t>
            </a:r>
            <a:r>
              <a:rPr lang="en-US" sz="1600" b="1" dirty="0" smtClean="0"/>
              <a:t> </a:t>
            </a:r>
            <a:r>
              <a:rPr lang="en-US" sz="1600" b="1" dirty="0">
                <a:solidFill>
                  <a:srgbClr val="FF0000"/>
                </a:solidFill>
              </a:rPr>
              <a:t>Introduction</a:t>
            </a:r>
            <a:endParaRPr lang="en-US" sz="16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00FF"/>
                </a:solidFill>
              </a:rPr>
              <a:t>8.2</a:t>
            </a:r>
            <a:r>
              <a:rPr lang="en-US" sz="1600" b="1" dirty="0"/>
              <a:t> Linguistic variation and social class</a:t>
            </a:r>
            <a:endParaRPr lang="en-US" sz="1400" dirty="0"/>
          </a:p>
          <a:p>
            <a:pPr lvl="1">
              <a:lnSpc>
                <a:spcPct val="150000"/>
              </a:lnSpc>
            </a:pPr>
            <a:r>
              <a:rPr lang="en-US" sz="1400" b="1" dirty="0">
                <a:solidFill>
                  <a:srgbClr val="FF0000"/>
                </a:solidFill>
              </a:rPr>
              <a:t>8.2.1 </a:t>
            </a:r>
            <a:r>
              <a:rPr lang="en-US" sz="1400" dirty="0">
                <a:solidFill>
                  <a:srgbClr val="0070C0"/>
                </a:solidFill>
              </a:rPr>
              <a:t>Accent and dialect: regional and social variation</a:t>
            </a:r>
          </a:p>
          <a:p>
            <a:pPr lvl="1">
              <a:lnSpc>
                <a:spcPct val="150000"/>
              </a:lnSpc>
            </a:pPr>
            <a:r>
              <a:rPr lang="en-US" sz="1400" b="1" dirty="0">
                <a:solidFill>
                  <a:srgbClr val="FF0000"/>
                </a:solidFill>
              </a:rPr>
              <a:t>8.2.2</a:t>
            </a:r>
            <a:r>
              <a:rPr lang="en-US" sz="1400" dirty="0">
                <a:solidFill>
                  <a:srgbClr val="0070C0"/>
                </a:solidFill>
              </a:rPr>
              <a:t> Accent and dialect: a clue to social information</a:t>
            </a:r>
          </a:p>
          <a:p>
            <a:pPr lvl="1">
              <a:lnSpc>
                <a:spcPct val="150000"/>
              </a:lnSpc>
            </a:pPr>
            <a:endParaRPr lang="en-US" sz="1000" dirty="0" smtClean="0"/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8.3 </a:t>
            </a:r>
            <a:r>
              <a:rPr lang="en-US" sz="1600" b="1" dirty="0"/>
              <a:t>Does social class really affect language</a:t>
            </a:r>
            <a:r>
              <a:rPr lang="en-US" sz="1600" b="1" dirty="0" smtClean="0"/>
              <a:t>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solidFill>
                  <a:srgbClr val="0000FF"/>
                </a:solidFill>
              </a:rPr>
              <a:t>8.4 </a:t>
            </a:r>
            <a:r>
              <a:rPr lang="en-US" sz="1600" b="1" dirty="0"/>
              <a:t>The problem of defining social class</a:t>
            </a:r>
            <a:endParaRPr lang="en-US" sz="1400" b="1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solidFill>
                  <a:srgbClr val="0000FF"/>
                </a:solidFill>
              </a:rPr>
              <a:t>8.5</a:t>
            </a:r>
            <a:r>
              <a:rPr lang="en-US" sz="1600" dirty="0"/>
              <a:t> </a:t>
            </a:r>
            <a:r>
              <a:rPr lang="en-US" sz="1600" b="1" dirty="0"/>
              <a:t>Research into the relationship between language and social class</a:t>
            </a:r>
            <a:endParaRPr lang="en-US" sz="1200" b="1" dirty="0"/>
          </a:p>
          <a:p>
            <a:pPr lvl="1">
              <a:lnSpc>
                <a:spcPct val="115000"/>
              </a:lnSpc>
              <a:spcAft>
                <a:spcPts val="0"/>
              </a:spcAft>
            </a:pPr>
            <a:r>
              <a:rPr lang="en-US" sz="1400" b="1" dirty="0">
                <a:solidFill>
                  <a:srgbClr val="FF0000"/>
                </a:solidFill>
              </a:rPr>
              <a:t>8.5.1 </a:t>
            </a:r>
            <a:r>
              <a:rPr lang="en-US" sz="1400" dirty="0">
                <a:solidFill>
                  <a:srgbClr val="0070C0"/>
                </a:solidFill>
              </a:rPr>
              <a:t>William </a:t>
            </a:r>
            <a:r>
              <a:rPr lang="en-US" sz="1400" dirty="0" err="1">
                <a:solidFill>
                  <a:srgbClr val="0070C0"/>
                </a:solidFill>
              </a:rPr>
              <a:t>Labov</a:t>
            </a:r>
            <a:r>
              <a:rPr lang="en-US" sz="1400" dirty="0">
                <a:solidFill>
                  <a:srgbClr val="0070C0"/>
                </a:solidFill>
              </a:rPr>
              <a:t>: the social stratification of ‘r’ in New York City</a:t>
            </a:r>
            <a:endParaRPr lang="en-US" sz="1200" dirty="0">
              <a:solidFill>
                <a:srgbClr val="0070C0"/>
              </a:solidFill>
            </a:endParaRPr>
          </a:p>
          <a:p>
            <a:pPr lvl="1">
              <a:lnSpc>
                <a:spcPct val="115000"/>
              </a:lnSpc>
              <a:spcAft>
                <a:spcPts val="0"/>
              </a:spcAft>
            </a:pPr>
            <a:r>
              <a:rPr lang="en-US" sz="1400" b="1" dirty="0">
                <a:solidFill>
                  <a:srgbClr val="FF0000"/>
                </a:solidFill>
              </a:rPr>
              <a:t>8.5.2 </a:t>
            </a:r>
            <a:r>
              <a:rPr lang="en-US" sz="1400" dirty="0">
                <a:solidFill>
                  <a:srgbClr val="0070C0"/>
                </a:solidFill>
              </a:rPr>
              <a:t>Peter </a:t>
            </a:r>
            <a:r>
              <a:rPr lang="en-US" sz="1400" dirty="0" err="1">
                <a:solidFill>
                  <a:srgbClr val="0070C0"/>
                </a:solidFill>
              </a:rPr>
              <a:t>Trudgill</a:t>
            </a:r>
            <a:r>
              <a:rPr lang="en-US" sz="1400" dirty="0">
                <a:solidFill>
                  <a:srgbClr val="0070C0"/>
                </a:solidFill>
              </a:rPr>
              <a:t>: the social differentiation of English in Norwich</a:t>
            </a:r>
          </a:p>
          <a:p>
            <a:pPr lvl="1">
              <a:lnSpc>
                <a:spcPct val="115000"/>
              </a:lnSpc>
              <a:spcAft>
                <a:spcPts val="0"/>
              </a:spcAft>
            </a:pPr>
            <a:r>
              <a:rPr lang="en-US" sz="1400" b="1" dirty="0">
                <a:solidFill>
                  <a:srgbClr val="FF0000"/>
                </a:solidFill>
              </a:rPr>
              <a:t>8.5.3 </a:t>
            </a:r>
            <a:r>
              <a:rPr lang="en-US" sz="1400" dirty="0">
                <a:solidFill>
                  <a:srgbClr val="0070C0"/>
                </a:solidFill>
              </a:rPr>
              <a:t>Williams and </a:t>
            </a:r>
            <a:r>
              <a:rPr lang="en-US" sz="1400" dirty="0" err="1">
                <a:solidFill>
                  <a:srgbClr val="0070C0"/>
                </a:solidFill>
              </a:rPr>
              <a:t>Kerswill</a:t>
            </a:r>
            <a:r>
              <a:rPr lang="en-US" sz="1400" dirty="0">
                <a:solidFill>
                  <a:srgbClr val="0070C0"/>
                </a:solidFill>
              </a:rPr>
              <a:t>: dialect </a:t>
            </a:r>
            <a:r>
              <a:rPr lang="en-US" sz="1400" dirty="0" err="1">
                <a:solidFill>
                  <a:srgbClr val="0070C0"/>
                </a:solidFill>
              </a:rPr>
              <a:t>levelling</a:t>
            </a:r>
            <a:r>
              <a:rPr lang="en-US" sz="1400" dirty="0">
                <a:solidFill>
                  <a:srgbClr val="0070C0"/>
                </a:solidFill>
              </a:rPr>
              <a:t> in three British towns</a:t>
            </a:r>
          </a:p>
          <a:p>
            <a:pPr>
              <a:lnSpc>
                <a:spcPct val="150000"/>
              </a:lnSpc>
            </a:pPr>
            <a:endParaRPr lang="en-US" sz="14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2800" b="1" dirty="0">
                <a:solidFill>
                  <a:srgbClr val="0000FF"/>
                </a:solidFill>
              </a:rPr>
              <a:t>Language and class (chapter 8).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251520" y="1556792"/>
            <a:ext cx="8712968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8.1 Introduction.</a:t>
            </a:r>
          </a:p>
          <a:p>
            <a:endParaRPr lang="en-US" b="1" dirty="0" smtClean="0">
              <a:solidFill>
                <a:srgbClr val="0000FF"/>
              </a:solidFill>
            </a:endParaRPr>
          </a:p>
          <a:p>
            <a:r>
              <a:rPr lang="en-US" sz="1600" dirty="0" smtClean="0">
                <a:solidFill>
                  <a:srgbClr val="C00000"/>
                </a:solidFill>
              </a:rPr>
              <a:t>-A </a:t>
            </a:r>
            <a:r>
              <a:rPr lang="en-US" sz="1600" dirty="0">
                <a:solidFill>
                  <a:srgbClr val="C00000"/>
                </a:solidFill>
              </a:rPr>
              <a:t>given language is </a:t>
            </a:r>
            <a:r>
              <a:rPr lang="en-US" sz="1600" b="1" dirty="0" smtClean="0">
                <a:solidFill>
                  <a:srgbClr val="C00000"/>
                </a:solidFill>
              </a:rPr>
              <a:t>not used </a:t>
            </a:r>
            <a:r>
              <a:rPr lang="en-US" sz="1600" b="1" dirty="0">
                <a:solidFill>
                  <a:srgbClr val="C00000"/>
                </a:solidFill>
              </a:rPr>
              <a:t>in exactly the same way</a:t>
            </a:r>
            <a:r>
              <a:rPr lang="en-US" sz="1600" dirty="0">
                <a:solidFill>
                  <a:srgbClr val="C00000"/>
                </a:solidFill>
              </a:rPr>
              <a:t> by every one of </a:t>
            </a:r>
            <a:r>
              <a:rPr lang="en-US" sz="1600" dirty="0" smtClean="0">
                <a:solidFill>
                  <a:srgbClr val="C00000"/>
                </a:solidFill>
              </a:rPr>
              <a:t>its </a:t>
            </a:r>
            <a:r>
              <a:rPr lang="en-US" sz="1600" dirty="0" smtClean="0">
                <a:solidFill>
                  <a:srgbClr val="C00000"/>
                </a:solidFill>
              </a:rPr>
              <a:t>speakers.</a:t>
            </a:r>
            <a:endParaRPr lang="en-US" sz="1600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-</a:t>
            </a:r>
            <a:r>
              <a:rPr lang="en-US" sz="1600" dirty="0" smtClean="0">
                <a:solidFill>
                  <a:srgbClr val="C00000"/>
                </a:solidFill>
              </a:rPr>
              <a:t>This </a:t>
            </a:r>
            <a:r>
              <a:rPr lang="en-US" sz="1600" dirty="0">
                <a:solidFill>
                  <a:srgbClr val="C00000"/>
                </a:solidFill>
              </a:rPr>
              <a:t>variation can be caused by </a:t>
            </a:r>
            <a:r>
              <a:rPr lang="en-US" sz="1600" dirty="0" smtClean="0">
                <a:solidFill>
                  <a:srgbClr val="C00000"/>
                </a:solidFill>
              </a:rPr>
              <a:t>a number </a:t>
            </a:r>
            <a:r>
              <a:rPr lang="en-US" sz="1600" dirty="0">
                <a:solidFill>
                  <a:srgbClr val="C00000"/>
                </a:solidFill>
              </a:rPr>
              <a:t>of things. One of these things is </a:t>
            </a:r>
            <a:r>
              <a:rPr lang="en-US" sz="1600" b="1" dirty="0" smtClean="0">
                <a:solidFill>
                  <a:srgbClr val="00B050"/>
                </a:solidFill>
              </a:rPr>
              <a:t>class</a:t>
            </a:r>
            <a:r>
              <a:rPr lang="en-US" sz="1600" dirty="0">
                <a:solidFill>
                  <a:srgbClr val="C00000"/>
                </a:solidFill>
              </a:rPr>
              <a:t>.</a:t>
            </a:r>
            <a:endParaRPr lang="en-US" sz="1600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-</a:t>
            </a:r>
            <a:r>
              <a:rPr lang="en-US" sz="1600" dirty="0" smtClean="0">
                <a:solidFill>
                  <a:srgbClr val="C00000"/>
                </a:solidFill>
              </a:rPr>
              <a:t>There is a connection </a:t>
            </a:r>
            <a:r>
              <a:rPr lang="en-US" sz="1600" dirty="0">
                <a:solidFill>
                  <a:srgbClr val="C00000"/>
                </a:solidFill>
              </a:rPr>
              <a:t>between a person’s </a:t>
            </a:r>
            <a:r>
              <a:rPr lang="en-US" sz="1600" b="1" dirty="0">
                <a:solidFill>
                  <a:srgbClr val="00B050"/>
                </a:solidFill>
              </a:rPr>
              <a:t>social class</a:t>
            </a:r>
            <a:r>
              <a:rPr lang="en-US" sz="1600" dirty="0">
                <a:solidFill>
                  <a:srgbClr val="C00000"/>
                </a:solidFill>
              </a:rPr>
              <a:t> and the </a:t>
            </a:r>
            <a:r>
              <a:rPr lang="en-US" sz="1600" b="1" dirty="0">
                <a:solidFill>
                  <a:srgbClr val="00B050"/>
                </a:solidFill>
              </a:rPr>
              <a:t>linguistic variety</a:t>
            </a:r>
            <a:r>
              <a:rPr lang="en-US" sz="1600" b="1" dirty="0">
                <a:solidFill>
                  <a:srgbClr val="C00000"/>
                </a:solidFill>
              </a:rPr>
              <a:t> </a:t>
            </a:r>
            <a:r>
              <a:rPr lang="en-US" sz="1600" dirty="0">
                <a:solidFill>
                  <a:srgbClr val="C00000"/>
                </a:solidFill>
              </a:rPr>
              <a:t>that </a:t>
            </a:r>
            <a:r>
              <a:rPr lang="en-US" sz="1600" dirty="0" smtClean="0">
                <a:solidFill>
                  <a:srgbClr val="C00000"/>
                </a:solidFill>
              </a:rPr>
              <a:t>they use</a:t>
            </a:r>
            <a:endParaRPr lang="en-US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>
                <a:solidFill>
                  <a:srgbClr val="0000FF"/>
                </a:solidFill>
              </a:rPr>
              <a:t>8.2 Linguistic variation and social class</a:t>
            </a:r>
            <a:r>
              <a:rPr lang="en-US" sz="2400" dirty="0">
                <a:solidFill>
                  <a:srgbClr val="0000FF"/>
                </a:solidFill>
              </a:rPr>
              <a:t/>
            </a:r>
            <a:br>
              <a:rPr lang="en-US" sz="2400" dirty="0">
                <a:solidFill>
                  <a:srgbClr val="0000FF"/>
                </a:solidFill>
              </a:rPr>
            </a:br>
            <a:endParaRPr lang="ar-SA" sz="24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052736"/>
            <a:ext cx="849694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8.2.1 Accent and </a:t>
            </a:r>
            <a:r>
              <a:rPr lang="en-US" sz="2000" b="1" dirty="0" smtClean="0">
                <a:solidFill>
                  <a:srgbClr val="00B050"/>
                </a:solidFill>
              </a:rPr>
              <a:t>dialect.</a:t>
            </a:r>
          </a:p>
          <a:p>
            <a:r>
              <a:rPr lang="en-US" sz="1600" b="1" dirty="0" smtClean="0">
                <a:solidFill>
                  <a:srgbClr val="FF0000"/>
                </a:solidFill>
              </a:rPr>
              <a:t>Accent: </a:t>
            </a:r>
            <a:r>
              <a:rPr lang="en-US" sz="1600" dirty="0" smtClean="0"/>
              <a:t>refers to features </a:t>
            </a:r>
            <a:r>
              <a:rPr lang="en-US" sz="1600" dirty="0"/>
              <a:t>of speakers’ </a:t>
            </a:r>
            <a:r>
              <a:rPr lang="en-US" sz="1600" b="1" dirty="0"/>
              <a:t>pronunciation</a:t>
            </a:r>
            <a:r>
              <a:rPr lang="en-US" sz="1600" dirty="0"/>
              <a:t> that can signal </a:t>
            </a:r>
            <a:r>
              <a:rPr lang="en-US" sz="1600" dirty="0" smtClean="0"/>
              <a:t>their regional </a:t>
            </a:r>
            <a:r>
              <a:rPr lang="en-US" sz="1600" dirty="0"/>
              <a:t>or social background</a:t>
            </a:r>
            <a:r>
              <a:rPr lang="en-US" sz="1600" dirty="0" smtClean="0"/>
              <a:t>. The pronunciation </a:t>
            </a:r>
            <a:r>
              <a:rPr lang="en-US" sz="1600" dirty="0"/>
              <a:t>o</a:t>
            </a:r>
            <a:r>
              <a:rPr lang="en-US" sz="1600" dirty="0" smtClean="0"/>
              <a:t>f words is associated </a:t>
            </a:r>
            <a:r>
              <a:rPr lang="en-US" sz="1600" dirty="0"/>
              <a:t>with a certain geographical </a:t>
            </a:r>
            <a:r>
              <a:rPr lang="en-US" sz="1600" dirty="0" smtClean="0"/>
              <a:t>area.</a:t>
            </a:r>
          </a:p>
          <a:p>
            <a:r>
              <a:rPr lang="en-US" sz="500" dirty="0" smtClean="0"/>
              <a:t> </a:t>
            </a:r>
          </a:p>
          <a:p>
            <a:r>
              <a:rPr lang="en-US" sz="1600" b="1" dirty="0">
                <a:solidFill>
                  <a:srgbClr val="0000FF"/>
                </a:solidFill>
              </a:rPr>
              <a:t>E.g.</a:t>
            </a:r>
            <a:r>
              <a:rPr lang="en-US" sz="1600" dirty="0"/>
              <a:t> water in Cockney accent</a:t>
            </a:r>
          </a:p>
          <a:p>
            <a:r>
              <a:rPr lang="en-US" sz="1600" dirty="0" smtClean="0"/>
              <a:t>        water in London   accent</a:t>
            </a:r>
            <a:endParaRPr lang="en-US" sz="1600" dirty="0"/>
          </a:p>
          <a:p>
            <a:endParaRPr lang="en-US" dirty="0"/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FF0000"/>
                </a:solidFill>
              </a:rPr>
              <a:t>Dialect</a:t>
            </a:r>
            <a:r>
              <a:rPr lang="en-US" sz="1600" dirty="0" smtClean="0"/>
              <a:t>: refers to a </a:t>
            </a:r>
            <a:r>
              <a:rPr lang="en-US" sz="1600" dirty="0"/>
              <a:t>variety of a language that can signal the speaker’s </a:t>
            </a:r>
            <a:r>
              <a:rPr lang="en-US" sz="1600" b="1" dirty="0"/>
              <a:t>regional or </a:t>
            </a:r>
            <a:r>
              <a:rPr lang="en-US" sz="1600" b="1" dirty="0" smtClean="0"/>
              <a:t>social background</a:t>
            </a:r>
            <a:r>
              <a:rPr lang="en-US" sz="1600" dirty="0"/>
              <a:t>. Unlike accents which differ only in </a:t>
            </a:r>
            <a:r>
              <a:rPr lang="en-US" sz="1600" b="1" dirty="0"/>
              <a:t>pronunciation</a:t>
            </a:r>
            <a:r>
              <a:rPr lang="en-US" sz="1600" dirty="0"/>
              <a:t>, </a:t>
            </a:r>
            <a:r>
              <a:rPr lang="en-US" sz="1600" dirty="0" smtClean="0"/>
              <a:t>dialects differ </a:t>
            </a:r>
            <a:r>
              <a:rPr lang="en-US" sz="1600" dirty="0"/>
              <a:t>in their grammatical </a:t>
            </a:r>
            <a:r>
              <a:rPr lang="en-US" sz="1600" dirty="0" smtClean="0"/>
              <a:t>structures: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E.g.</a:t>
            </a:r>
            <a:r>
              <a:rPr lang="en-US" sz="1600" dirty="0" smtClean="0"/>
              <a:t> </a:t>
            </a:r>
            <a:r>
              <a:rPr lang="en-US" sz="1600" i="1" dirty="0"/>
              <a:t>Do you have </a:t>
            </a:r>
            <a:r>
              <a:rPr lang="en-US" sz="1600" dirty="0"/>
              <a:t>. . . </a:t>
            </a:r>
            <a:r>
              <a:rPr lang="en-US" sz="1600" i="1" dirty="0"/>
              <a:t>? </a:t>
            </a:r>
            <a:r>
              <a:rPr lang="en-US" sz="1400" b="1" dirty="0">
                <a:solidFill>
                  <a:srgbClr val="0000FF"/>
                </a:solidFill>
              </a:rPr>
              <a:t>(US</a:t>
            </a:r>
            <a:r>
              <a:rPr lang="en-US" sz="1400" b="1" dirty="0" smtClean="0">
                <a:solidFill>
                  <a:srgbClr val="0000FF"/>
                </a:solidFill>
              </a:rPr>
              <a:t>)</a:t>
            </a:r>
            <a:r>
              <a:rPr lang="en-US" sz="1600" dirty="0" smtClean="0"/>
              <a:t>		</a:t>
            </a:r>
            <a:r>
              <a:rPr lang="en-US" sz="1600" i="1" dirty="0" smtClean="0"/>
              <a:t>Have </a:t>
            </a:r>
            <a:r>
              <a:rPr lang="en-US" sz="1600" i="1" dirty="0"/>
              <a:t>you got </a:t>
            </a:r>
            <a:r>
              <a:rPr lang="en-US" sz="1600" dirty="0"/>
              <a:t>. . . </a:t>
            </a:r>
            <a:r>
              <a:rPr lang="en-US" sz="1600" i="1" dirty="0"/>
              <a:t>? </a:t>
            </a:r>
            <a:r>
              <a:rPr lang="en-US" sz="1600" b="1" dirty="0">
                <a:solidFill>
                  <a:srgbClr val="0000FF"/>
                </a:solidFill>
              </a:rPr>
              <a:t>(UK</a:t>
            </a:r>
            <a:r>
              <a:rPr lang="en-US" sz="1600" b="1" dirty="0" smtClean="0"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and </a:t>
            </a:r>
            <a:r>
              <a:rPr lang="en-US" sz="1600" dirty="0"/>
              <a:t>in their </a:t>
            </a:r>
            <a:r>
              <a:rPr lang="en-US" sz="1600" dirty="0" smtClean="0"/>
              <a:t>vocabulary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E.g.</a:t>
            </a:r>
          </a:p>
          <a:p>
            <a:pPr>
              <a:lnSpc>
                <a:spcPct val="150000"/>
              </a:lnSpc>
            </a:pPr>
            <a:r>
              <a:rPr lang="en-US" sz="1600" i="1" dirty="0" smtClean="0"/>
              <a:t>sidewalk </a:t>
            </a:r>
            <a:r>
              <a:rPr lang="en-US" sz="1600" dirty="0"/>
              <a:t>(US) </a:t>
            </a:r>
            <a:r>
              <a:rPr lang="en-US" sz="1600" dirty="0" smtClean="0"/>
              <a:t>				</a:t>
            </a:r>
            <a:r>
              <a:rPr lang="en-US" sz="1600" i="1" dirty="0" smtClean="0"/>
              <a:t>pavement </a:t>
            </a:r>
            <a:r>
              <a:rPr lang="en-US" sz="1600" dirty="0"/>
              <a:t>(UK).</a:t>
            </a:r>
          </a:p>
          <a:p>
            <a:pPr>
              <a:lnSpc>
                <a:spcPct val="150000"/>
              </a:lnSpc>
            </a:pPr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xmlns="" val="4252845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850106"/>
          </a:xfrm>
        </p:spPr>
        <p:txBody>
          <a:bodyPr/>
          <a:lstStyle/>
          <a:p>
            <a:pPr algn="l" rtl="0"/>
            <a:r>
              <a:rPr lang="en-US" sz="2000" b="1" dirty="0"/>
              <a:t>8.2.2 Accent and dialect: a clue to social </a:t>
            </a:r>
            <a:r>
              <a:rPr lang="en-US" sz="2000" b="1" dirty="0" smtClean="0"/>
              <a:t>information.</a:t>
            </a:r>
            <a:endParaRPr lang="ar-SA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251520" y="980728"/>
            <a:ext cx="8640960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/>
              <a:t>Social class of </a:t>
            </a:r>
            <a:r>
              <a:rPr lang="en-US" sz="1600" dirty="0"/>
              <a:t>a given character is often indicated by the type  of accent or dialect they </a:t>
            </a:r>
            <a:r>
              <a:rPr lang="en-US" sz="1600" dirty="0" smtClean="0"/>
              <a:t>use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E.g</a:t>
            </a:r>
            <a:r>
              <a:rPr lang="en-US" sz="1600" dirty="0" smtClean="0"/>
              <a:t>. </a:t>
            </a:r>
            <a:r>
              <a:rPr lang="en-US" sz="1600" b="1" dirty="0" smtClean="0">
                <a:solidFill>
                  <a:srgbClr val="FF0000"/>
                </a:solidFill>
              </a:rPr>
              <a:t>Literature</a:t>
            </a:r>
            <a:r>
              <a:rPr lang="en-US" sz="1600" dirty="0" smtClean="0"/>
              <a:t>: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In </a:t>
            </a:r>
            <a:r>
              <a:rPr lang="en-US" sz="1600" b="1" dirty="0" smtClean="0"/>
              <a:t>Hamlet, </a:t>
            </a:r>
            <a:r>
              <a:rPr lang="en-US" sz="1600" dirty="0" smtClean="0"/>
              <a:t>Shakespeare </a:t>
            </a:r>
            <a:r>
              <a:rPr lang="en-US" sz="1600" dirty="0"/>
              <a:t>makes some </a:t>
            </a:r>
            <a:r>
              <a:rPr lang="en-US" sz="1600" dirty="0" smtClean="0"/>
              <a:t>clear linguistic </a:t>
            </a:r>
            <a:r>
              <a:rPr lang="en-US" sz="1600" dirty="0"/>
              <a:t>distinctions between the lowly </a:t>
            </a:r>
            <a:r>
              <a:rPr lang="en-US" sz="1600" dirty="0" smtClean="0"/>
              <a:t>gravediggers and </a:t>
            </a:r>
            <a:r>
              <a:rPr lang="en-US" sz="1600" dirty="0"/>
              <a:t>Prince </a:t>
            </a:r>
            <a:r>
              <a:rPr lang="en-US" sz="1600" dirty="0" smtClean="0"/>
              <a:t>Hamlet through their use of language:</a:t>
            </a:r>
          </a:p>
          <a:p>
            <a:pPr>
              <a:lnSpc>
                <a:spcPct val="150000"/>
              </a:lnSpc>
            </a:pPr>
            <a:endParaRPr lang="en-US" sz="1100" dirty="0" smtClean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 smtClean="0"/>
              <a:t>These </a:t>
            </a:r>
            <a:r>
              <a:rPr lang="en-US" sz="1600" dirty="0"/>
              <a:t>gravediggers, members of the lower social classes, speak in prose (</a:t>
            </a:r>
            <a:r>
              <a:rPr lang="en-US" sz="1600" dirty="0" smtClean="0"/>
              <a:t>that is</a:t>
            </a:r>
            <a:r>
              <a:rPr lang="en-US" sz="1600" dirty="0"/>
              <a:t>, ordinary speech), rather than in the verse which is spoken by the </a:t>
            </a:r>
            <a:r>
              <a:rPr lang="en-US" sz="1600" dirty="0" smtClean="0"/>
              <a:t>characters of </a:t>
            </a:r>
            <a:r>
              <a:rPr lang="en-US" sz="1600" dirty="0"/>
              <a:t>higher social </a:t>
            </a:r>
            <a:r>
              <a:rPr lang="en-US" sz="1600" dirty="0" smtClean="0"/>
              <a:t>standing.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 smtClean="0"/>
              <a:t>Hamlet’s </a:t>
            </a:r>
            <a:r>
              <a:rPr lang="en-US" sz="1600" dirty="0"/>
              <a:t>speech is much more poetic than that of the gravediggers. Such </a:t>
            </a:r>
            <a:r>
              <a:rPr lang="en-US" sz="1600" dirty="0" smtClean="0"/>
              <a:t>poetic language suggests a </a:t>
            </a:r>
            <a:r>
              <a:rPr lang="en-US" sz="1600" dirty="0"/>
              <a:t>character’s educated background and socially superior position.</a:t>
            </a:r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xmlns="" val="2783822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l" rtl="0"/>
            <a:r>
              <a:rPr lang="en-US" sz="2800" b="1" dirty="0">
                <a:solidFill>
                  <a:srgbClr val="0000FF"/>
                </a:solidFill>
              </a:rPr>
              <a:t>8.3 Does social class really </a:t>
            </a:r>
            <a:r>
              <a:rPr lang="en-US" sz="2800" b="1" dirty="0" smtClean="0">
                <a:solidFill>
                  <a:srgbClr val="0000FF"/>
                </a:solidFill>
              </a:rPr>
              <a:t>affect language</a:t>
            </a:r>
            <a:r>
              <a:rPr lang="en-US" sz="2800" b="1" dirty="0">
                <a:solidFill>
                  <a:srgbClr val="0000FF"/>
                </a:solidFill>
              </a:rPr>
              <a:t>?</a:t>
            </a:r>
            <a:endParaRPr lang="ar-SA" sz="2800" dirty="0">
              <a:solidFill>
                <a:srgbClr val="0000FF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251520" y="980728"/>
            <a:ext cx="7992888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YES. Social class affects language</a:t>
            </a:r>
          </a:p>
          <a:p>
            <a:endParaRPr lang="en-US" sz="16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 smtClean="0"/>
              <a:t>The higher a person is on the social scale, the more their speech will reflect prestige norms.</a:t>
            </a:r>
            <a:endParaRPr lang="en-US" sz="16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/>
              <a:t>speakers at the top of the social </a:t>
            </a:r>
            <a:r>
              <a:rPr lang="en-US" sz="1600" dirty="0" smtClean="0"/>
              <a:t>scale speak standard </a:t>
            </a:r>
            <a:r>
              <a:rPr lang="en-US" sz="1600" dirty="0"/>
              <a:t>English with very little regional </a:t>
            </a:r>
            <a:r>
              <a:rPr lang="en-US" sz="1600" dirty="0" smtClean="0"/>
              <a:t>variation.</a:t>
            </a:r>
          </a:p>
          <a:p>
            <a:endParaRPr lang="en-US" sz="1100" dirty="0" smtClean="0"/>
          </a:p>
          <a:p>
            <a:r>
              <a:rPr lang="en-US" sz="1600" b="1" dirty="0" smtClean="0">
                <a:solidFill>
                  <a:srgbClr val="0000FF"/>
                </a:solidFill>
              </a:rPr>
              <a:t>E.g.</a:t>
            </a:r>
            <a:r>
              <a:rPr lang="en-US" sz="1600" dirty="0">
                <a:solidFill>
                  <a:srgbClr val="FF0000"/>
                </a:solidFill>
              </a:rPr>
              <a:t> Sentences</a:t>
            </a:r>
            <a:endParaRPr lang="en-US" sz="1600" dirty="0"/>
          </a:p>
          <a:p>
            <a:r>
              <a:rPr lang="en-US" sz="1600" b="1" i="1" dirty="0" smtClean="0">
                <a:solidFill>
                  <a:srgbClr val="00B050"/>
                </a:solidFill>
              </a:rPr>
              <a:t>He’s </a:t>
            </a:r>
            <a:r>
              <a:rPr lang="en-US" sz="1600" b="1" i="1" dirty="0">
                <a:solidFill>
                  <a:srgbClr val="00B050"/>
                </a:solidFill>
              </a:rPr>
              <a:t>a man who likes his </a:t>
            </a:r>
            <a:r>
              <a:rPr lang="en-US" sz="1600" b="1" i="1" dirty="0" smtClean="0">
                <a:solidFill>
                  <a:srgbClr val="00B050"/>
                </a:solidFill>
              </a:rPr>
              <a:t>wife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or</a:t>
            </a:r>
            <a:r>
              <a:rPr lang="en-US" sz="1600" b="1" dirty="0" smtClean="0">
                <a:solidFill>
                  <a:srgbClr val="00B050"/>
                </a:solidFill>
              </a:rPr>
              <a:t> </a:t>
            </a:r>
            <a:r>
              <a:rPr lang="en-US" sz="1600" b="1" i="1" dirty="0">
                <a:solidFill>
                  <a:srgbClr val="00B050"/>
                </a:solidFill>
              </a:rPr>
              <a:t>he’s a man that likes his </a:t>
            </a:r>
            <a:r>
              <a:rPr lang="en-US" sz="1600" b="1" i="1" dirty="0" smtClean="0">
                <a:solidFill>
                  <a:srgbClr val="00B050"/>
                </a:solidFill>
              </a:rPr>
              <a:t>wife </a:t>
            </a:r>
            <a:r>
              <a:rPr lang="en-US" sz="1600" dirty="0" smtClean="0"/>
              <a:t>are both </a:t>
            </a:r>
            <a:r>
              <a:rPr lang="en-US" sz="1600" dirty="0"/>
              <a:t>acceptable forms in standard English</a:t>
            </a:r>
            <a:r>
              <a:rPr lang="en-US" sz="1600" dirty="0" smtClean="0"/>
              <a:t>,</a:t>
            </a:r>
          </a:p>
          <a:p>
            <a:endParaRPr lang="en-US" sz="1400" dirty="0" smtClean="0"/>
          </a:p>
          <a:p>
            <a:r>
              <a:rPr lang="en-US" sz="1600" dirty="0" smtClean="0">
                <a:solidFill>
                  <a:srgbClr val="0070C0"/>
                </a:solidFill>
              </a:rPr>
              <a:t>-The further </a:t>
            </a:r>
            <a:r>
              <a:rPr lang="en-US" sz="1600" dirty="0">
                <a:solidFill>
                  <a:srgbClr val="0070C0"/>
                </a:solidFill>
              </a:rPr>
              <a:t>down the social scale we go, the greater the regional </a:t>
            </a:r>
            <a:r>
              <a:rPr lang="en-US" sz="1600" dirty="0" smtClean="0">
                <a:solidFill>
                  <a:srgbClr val="0070C0"/>
                </a:solidFill>
              </a:rPr>
              <a:t>variation</a:t>
            </a:r>
            <a:r>
              <a:rPr lang="en-US" sz="1600" dirty="0">
                <a:solidFill>
                  <a:srgbClr val="0070C0"/>
                </a:solidFill>
              </a:rPr>
              <a:t>.</a:t>
            </a:r>
            <a:endParaRPr lang="en-US" sz="1600" dirty="0" smtClean="0">
              <a:solidFill>
                <a:srgbClr val="0070C0"/>
              </a:solidFill>
            </a:endParaRPr>
          </a:p>
          <a:p>
            <a:endParaRPr lang="en-US" sz="1600" dirty="0"/>
          </a:p>
          <a:p>
            <a:r>
              <a:rPr lang="en-US" sz="1600" i="1" dirty="0" smtClean="0"/>
              <a:t>He’s a man at likes his wife</a:t>
            </a:r>
            <a:r>
              <a:rPr lang="en-US" sz="1600" dirty="0" smtClean="0"/>
              <a:t>,</a:t>
            </a:r>
          </a:p>
          <a:p>
            <a:r>
              <a:rPr lang="en-US" sz="1600" i="1" dirty="0" smtClean="0"/>
              <a:t>He’s a man as likes his wife</a:t>
            </a:r>
            <a:r>
              <a:rPr lang="en-US" sz="1600" dirty="0" smtClean="0"/>
              <a:t>,</a:t>
            </a:r>
          </a:p>
          <a:p>
            <a:r>
              <a:rPr lang="en-US" sz="1600" i="1" dirty="0" smtClean="0"/>
              <a:t>He’s a man what likes his wife</a:t>
            </a:r>
            <a:r>
              <a:rPr lang="en-US" sz="1600" dirty="0" smtClean="0"/>
              <a:t>, </a:t>
            </a:r>
          </a:p>
          <a:p>
            <a:r>
              <a:rPr lang="en-US" sz="1600" i="1" dirty="0" smtClean="0"/>
              <a:t>He’s a man he likes his wife</a:t>
            </a:r>
          </a:p>
          <a:p>
            <a:r>
              <a:rPr lang="en-US" sz="1600" i="1" dirty="0" smtClean="0"/>
              <a:t>He’s a man likes his wife</a:t>
            </a:r>
          </a:p>
          <a:p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xmlns="" val="3877276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840" y="260648"/>
            <a:ext cx="8229600" cy="494928"/>
          </a:xfrm>
        </p:spPr>
        <p:txBody>
          <a:bodyPr/>
          <a:lstStyle/>
          <a:p>
            <a:pPr algn="l"/>
            <a:r>
              <a:rPr lang="en-US" sz="2800" b="1" dirty="0">
                <a:solidFill>
                  <a:srgbClr val="0000FF"/>
                </a:solidFill>
              </a:rPr>
              <a:t>8.3 Does social class really affect language</a:t>
            </a:r>
            <a:r>
              <a:rPr lang="en-US" sz="2800" b="1" dirty="0" smtClean="0">
                <a:solidFill>
                  <a:srgbClr val="0000FF"/>
                </a:solidFill>
              </a:rPr>
              <a:t>?</a:t>
            </a:r>
            <a:endParaRPr lang="ar-SA" sz="2800" dirty="0"/>
          </a:p>
        </p:txBody>
      </p:sp>
      <p:sp>
        <p:nvSpPr>
          <p:cNvPr id="3" name="Rectangle 2"/>
          <p:cNvSpPr/>
          <p:nvPr/>
        </p:nvSpPr>
        <p:spPr>
          <a:xfrm>
            <a:off x="395536" y="908720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E.g</a:t>
            </a:r>
            <a:r>
              <a:rPr lang="en-US" b="1" dirty="0" smtClean="0"/>
              <a:t>. </a:t>
            </a:r>
            <a:r>
              <a:rPr lang="en-US" b="1" dirty="0" smtClean="0">
                <a:solidFill>
                  <a:srgbClr val="FF0000"/>
                </a:solidFill>
              </a:rPr>
              <a:t>Words</a:t>
            </a:r>
          </a:p>
          <a:p>
            <a:endParaRPr lang="en-US" b="1" dirty="0" smtClean="0"/>
          </a:p>
          <a:p>
            <a:r>
              <a:rPr lang="en-US" b="1" i="1" dirty="0" smtClean="0">
                <a:solidFill>
                  <a:srgbClr val="00B050"/>
                </a:solidFill>
              </a:rPr>
              <a:t>WC</a:t>
            </a:r>
            <a:r>
              <a:rPr lang="en-US" b="1" dirty="0" smtClean="0">
                <a:solidFill>
                  <a:srgbClr val="00B050"/>
                </a:solidFill>
              </a:rPr>
              <a:t> 	</a:t>
            </a:r>
            <a:r>
              <a:rPr lang="en-US" b="1" i="1" dirty="0" smtClean="0">
                <a:solidFill>
                  <a:srgbClr val="00B050"/>
                </a:solidFill>
              </a:rPr>
              <a:t>Lavatory		toilet </a:t>
            </a:r>
          </a:p>
          <a:p>
            <a:r>
              <a:rPr lang="en-US" dirty="0" smtClean="0"/>
              <a:t>All the above words are  </a:t>
            </a:r>
            <a:r>
              <a:rPr lang="en-US" dirty="0"/>
              <a:t>acceptable in standard English, and all refer to the same </a:t>
            </a:r>
            <a:r>
              <a:rPr lang="en-US" dirty="0" smtClean="0"/>
              <a:t>thing.</a:t>
            </a:r>
          </a:p>
          <a:p>
            <a:endParaRPr lang="en-US" dirty="0"/>
          </a:p>
          <a:p>
            <a:r>
              <a:rPr lang="en-US" dirty="0" smtClean="0"/>
              <a:t>-There </a:t>
            </a:r>
            <a:r>
              <a:rPr lang="en-US" dirty="0"/>
              <a:t>are some non-standard words which also refer to the </a:t>
            </a:r>
            <a:r>
              <a:rPr lang="en-US" dirty="0" smtClean="0"/>
              <a:t>same thing:</a:t>
            </a:r>
          </a:p>
          <a:p>
            <a:r>
              <a:rPr lang="en-US" i="1" dirty="0" smtClean="0">
                <a:solidFill>
                  <a:srgbClr val="00B050"/>
                </a:solidFill>
              </a:rPr>
              <a:t>bog</a:t>
            </a:r>
            <a:r>
              <a:rPr lang="en-US" dirty="0" smtClean="0">
                <a:solidFill>
                  <a:srgbClr val="00B050"/>
                </a:solidFill>
              </a:rPr>
              <a:t> 	</a:t>
            </a:r>
            <a:r>
              <a:rPr lang="en-US" i="1" dirty="0" err="1" smtClean="0">
                <a:solidFill>
                  <a:srgbClr val="00B050"/>
                </a:solidFill>
              </a:rPr>
              <a:t>lav</a:t>
            </a:r>
            <a:r>
              <a:rPr lang="en-US" dirty="0" smtClean="0">
                <a:solidFill>
                  <a:srgbClr val="00B050"/>
                </a:solidFill>
              </a:rPr>
              <a:t>	</a:t>
            </a:r>
            <a:r>
              <a:rPr lang="en-US" i="1" dirty="0" smtClean="0">
                <a:solidFill>
                  <a:srgbClr val="00B050"/>
                </a:solidFill>
              </a:rPr>
              <a:t>privy</a:t>
            </a:r>
            <a:r>
              <a:rPr lang="en-US" dirty="0" smtClean="0">
                <a:solidFill>
                  <a:srgbClr val="00B050"/>
                </a:solidFill>
              </a:rPr>
              <a:t> 	</a:t>
            </a:r>
            <a:r>
              <a:rPr lang="en-US" i="1" dirty="0" err="1" smtClean="0">
                <a:solidFill>
                  <a:srgbClr val="00B050"/>
                </a:solidFill>
              </a:rPr>
              <a:t>Dunny</a:t>
            </a:r>
            <a:r>
              <a:rPr lang="en-US" i="1" dirty="0" smtClean="0">
                <a:solidFill>
                  <a:srgbClr val="00B050"/>
                </a:solidFill>
              </a:rPr>
              <a:t>	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i="1" dirty="0">
                <a:solidFill>
                  <a:srgbClr val="00B050"/>
                </a:solidFill>
              </a:rPr>
              <a:t>john </a:t>
            </a:r>
            <a:endParaRPr lang="en-US" i="1" dirty="0" smtClean="0">
              <a:solidFill>
                <a:srgbClr val="00B05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7351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dirty="0"/>
              <a:t>8.4 The problem of defining social class</a:t>
            </a:r>
            <a:endParaRPr lang="ar-SA" sz="2800" dirty="0"/>
          </a:p>
        </p:txBody>
      </p:sp>
      <p:sp>
        <p:nvSpPr>
          <p:cNvPr id="3" name="Rectangle 2"/>
          <p:cNvSpPr/>
          <p:nvPr/>
        </p:nvSpPr>
        <p:spPr>
          <a:xfrm>
            <a:off x="251520" y="1124744"/>
            <a:ext cx="8424936" cy="3854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Social class </a:t>
            </a:r>
            <a:r>
              <a:rPr lang="en-US" dirty="0"/>
              <a:t>can be divided into:</a:t>
            </a:r>
          </a:p>
          <a:p>
            <a:r>
              <a:rPr lang="en-US" sz="1400" dirty="0">
                <a:solidFill>
                  <a:srgbClr val="0070C0"/>
                </a:solidFill>
              </a:rPr>
              <a:t>a.</a:t>
            </a:r>
            <a:r>
              <a:rPr lang="en-US" dirty="0"/>
              <a:t> Upper</a:t>
            </a:r>
          </a:p>
          <a:p>
            <a:r>
              <a:rPr lang="en-US" sz="1400" dirty="0">
                <a:solidFill>
                  <a:srgbClr val="0070C0"/>
                </a:solidFill>
              </a:rPr>
              <a:t>b</a:t>
            </a:r>
            <a:r>
              <a:rPr lang="en-US" dirty="0"/>
              <a:t>. Middle</a:t>
            </a:r>
          </a:p>
          <a:p>
            <a:r>
              <a:rPr lang="en-US" sz="1400" dirty="0">
                <a:solidFill>
                  <a:srgbClr val="0070C0"/>
                </a:solidFill>
              </a:rPr>
              <a:t>c.</a:t>
            </a:r>
            <a:r>
              <a:rPr lang="en-US" dirty="0"/>
              <a:t> lower</a:t>
            </a:r>
          </a:p>
          <a:p>
            <a:r>
              <a:rPr lang="en-US" dirty="0"/>
              <a:t> 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0000FF"/>
                </a:solidFill>
              </a:rPr>
              <a:t>It is not easy to differentiates members of one social class from those of another.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>
                <a:solidFill>
                  <a:srgbClr val="0000FF"/>
                </a:solidFill>
              </a:rPr>
              <a:t>There are some factors which can determine the specific class that people belong to:</a:t>
            </a:r>
          </a:p>
          <a:p>
            <a:endParaRPr lang="en-US" sz="1050" dirty="0" smtClean="0"/>
          </a:p>
          <a:p>
            <a:r>
              <a:rPr lang="en-US" dirty="0" smtClean="0"/>
              <a:t>1- education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2- occupation </a:t>
            </a:r>
          </a:p>
          <a:p>
            <a:r>
              <a:rPr lang="en-US" dirty="0" smtClean="0"/>
              <a:t>3- economic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075058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200" b="1" dirty="0"/>
              <a:t>8.4 The problem of defining social class</a:t>
            </a:r>
            <a:endParaRPr lang="ar-SA" sz="3200" dirty="0"/>
          </a:p>
        </p:txBody>
      </p:sp>
      <p:sp>
        <p:nvSpPr>
          <p:cNvPr id="3" name="Rectangle 2"/>
          <p:cNvSpPr/>
          <p:nvPr/>
        </p:nvSpPr>
        <p:spPr>
          <a:xfrm>
            <a:off x="539552" y="1219974"/>
            <a:ext cx="8208912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 smtClean="0">
                <a:solidFill>
                  <a:srgbClr val="0000FF"/>
                </a:solidFill>
              </a:rPr>
              <a:t>Some people equates social class with money:</a:t>
            </a:r>
          </a:p>
          <a:p>
            <a:endParaRPr lang="en-US" dirty="0"/>
          </a:p>
          <a:p>
            <a:r>
              <a:rPr lang="en-US" dirty="0"/>
              <a:t>The main problem with equating social class with money </a:t>
            </a:r>
            <a:r>
              <a:rPr lang="en-US" dirty="0" smtClean="0"/>
              <a:t>is </a:t>
            </a:r>
            <a:r>
              <a:rPr lang="en-US" dirty="0"/>
              <a:t>that </a:t>
            </a:r>
            <a:r>
              <a:rPr lang="en-US" dirty="0" smtClean="0"/>
              <a:t>it is not always the </a:t>
            </a:r>
            <a:r>
              <a:rPr lang="en-US" dirty="0"/>
              <a:t>middle classes that have money. </a:t>
            </a:r>
            <a:endParaRPr lang="en-US" dirty="0" smtClean="0"/>
          </a:p>
          <a:p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solidFill>
                  <a:srgbClr val="0000FF"/>
                </a:solidFill>
              </a:rPr>
              <a:t>Some people equates social class with </a:t>
            </a:r>
            <a:r>
              <a:rPr lang="en-US" dirty="0" smtClean="0">
                <a:solidFill>
                  <a:srgbClr val="0000FF"/>
                </a:solidFill>
              </a:rPr>
              <a:t>education:</a:t>
            </a:r>
            <a:endParaRPr lang="en-US" dirty="0">
              <a:solidFill>
                <a:srgbClr val="0000FF"/>
              </a:solidFill>
            </a:endParaRPr>
          </a:p>
          <a:p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B050"/>
                </a:solidFill>
              </a:rPr>
              <a:t>The main problem with equating social class with education is that  it </a:t>
            </a:r>
            <a:r>
              <a:rPr lang="en-US" dirty="0">
                <a:solidFill>
                  <a:srgbClr val="00B050"/>
                </a:solidFill>
              </a:rPr>
              <a:t>is entirely possible that an individual who is </a:t>
            </a:r>
            <a:r>
              <a:rPr lang="en-US" dirty="0" smtClean="0">
                <a:solidFill>
                  <a:srgbClr val="00B050"/>
                </a:solidFill>
              </a:rPr>
              <a:t>middle-class might </a:t>
            </a:r>
            <a:r>
              <a:rPr lang="en-US" dirty="0">
                <a:solidFill>
                  <a:srgbClr val="00B050"/>
                </a:solidFill>
              </a:rPr>
              <a:t>not earn more than an average amount of money.</a:t>
            </a:r>
            <a:endParaRPr lang="ar-SA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512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764704"/>
            <a:ext cx="88569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 report published in 1997 proposed a new classification </a:t>
            </a:r>
            <a:r>
              <a:rPr lang="en-US" dirty="0" smtClean="0"/>
              <a:t> </a:t>
            </a:r>
            <a:r>
              <a:rPr lang="en-US" dirty="0"/>
              <a:t>for </a:t>
            </a:r>
            <a:r>
              <a:rPr lang="en-US" dirty="0" smtClean="0"/>
              <a:t>social class  based on occupation</a:t>
            </a:r>
            <a:r>
              <a:rPr lang="en-US" dirty="0"/>
              <a:t>: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Class </a:t>
            </a:r>
            <a:r>
              <a:rPr lang="en-US" b="1" dirty="0"/>
              <a:t>1 </a:t>
            </a:r>
            <a:r>
              <a:rPr lang="en-US" dirty="0"/>
              <a:t>Professionals and senior managers: doctors, lawyers, teachers</a:t>
            </a:r>
            <a:r>
              <a:rPr lang="en-US" dirty="0" smtClean="0"/>
              <a:t>, etc.</a:t>
            </a:r>
          </a:p>
          <a:p>
            <a:endParaRPr lang="en-US" b="1" dirty="0"/>
          </a:p>
          <a:p>
            <a:r>
              <a:rPr lang="en-US" b="1" dirty="0" smtClean="0"/>
              <a:t>Class </a:t>
            </a:r>
            <a:r>
              <a:rPr lang="en-US" b="1" dirty="0"/>
              <a:t>2 </a:t>
            </a:r>
            <a:r>
              <a:rPr lang="en-US" dirty="0"/>
              <a:t>Associate professionals and junior managers: nurses, </a:t>
            </a:r>
            <a:r>
              <a:rPr lang="en-US" dirty="0" smtClean="0"/>
              <a:t>social workers</a:t>
            </a:r>
            <a:r>
              <a:rPr lang="en-US" dirty="0"/>
              <a:t>, </a:t>
            </a:r>
            <a:r>
              <a:rPr lang="en-US" dirty="0" smtClean="0"/>
              <a:t>etc.</a:t>
            </a:r>
          </a:p>
          <a:p>
            <a:endParaRPr lang="en-US" dirty="0"/>
          </a:p>
          <a:p>
            <a:r>
              <a:rPr lang="en-US" b="1" dirty="0" smtClean="0"/>
              <a:t>Class </a:t>
            </a:r>
            <a:r>
              <a:rPr lang="en-US" b="1" dirty="0"/>
              <a:t>3 </a:t>
            </a:r>
            <a:r>
              <a:rPr lang="en-US" dirty="0"/>
              <a:t>Intermediate occupations: sales managers, secretaries, </a:t>
            </a:r>
            <a:r>
              <a:rPr lang="en-US" dirty="0" smtClean="0"/>
              <a:t>nursery nurses, etc.</a:t>
            </a:r>
          </a:p>
          <a:p>
            <a:endParaRPr lang="en-US" b="1" dirty="0"/>
          </a:p>
          <a:p>
            <a:r>
              <a:rPr lang="en-US" b="1" dirty="0" smtClean="0"/>
              <a:t>Class </a:t>
            </a:r>
            <a:r>
              <a:rPr lang="en-US" b="1" dirty="0"/>
              <a:t>4 </a:t>
            </a:r>
            <a:r>
              <a:rPr lang="en-US" dirty="0"/>
              <a:t>Self-employed non-professionals: driving instructors, </a:t>
            </a:r>
            <a:r>
              <a:rPr lang="en-US" dirty="0" smtClean="0"/>
              <a:t>builders, etc.</a:t>
            </a:r>
          </a:p>
          <a:p>
            <a:endParaRPr lang="en-US" dirty="0"/>
          </a:p>
          <a:p>
            <a:r>
              <a:rPr lang="en-US" b="1" dirty="0"/>
              <a:t>Class 5 </a:t>
            </a:r>
            <a:r>
              <a:rPr lang="en-US" dirty="0" smtClean="0"/>
              <a:t>supervisors</a:t>
            </a:r>
            <a:r>
              <a:rPr lang="en-US" dirty="0"/>
              <a:t>, craft jobs: charge hands</a:t>
            </a:r>
            <a:r>
              <a:rPr lang="en-US" dirty="0" smtClean="0"/>
              <a:t>, </a:t>
            </a:r>
            <a:r>
              <a:rPr lang="en-US" dirty="0"/>
              <a:t>plumbers, </a:t>
            </a:r>
            <a:r>
              <a:rPr lang="en-US" dirty="0" smtClean="0"/>
              <a:t>telephone fitters, </a:t>
            </a:r>
            <a:r>
              <a:rPr lang="en-US" dirty="0"/>
              <a:t>etc.</a:t>
            </a:r>
            <a:endParaRPr lang="en-US" dirty="0" smtClean="0"/>
          </a:p>
          <a:p>
            <a:endParaRPr lang="en-US" dirty="0"/>
          </a:p>
          <a:p>
            <a:r>
              <a:rPr lang="en-US" b="1" dirty="0"/>
              <a:t>Class 6 </a:t>
            </a:r>
            <a:r>
              <a:rPr lang="en-US" dirty="0"/>
              <a:t>Routine jobs: truck drivers, assembly line </a:t>
            </a:r>
            <a:r>
              <a:rPr lang="en-US" dirty="0" smtClean="0"/>
              <a:t>workers, </a:t>
            </a:r>
            <a:r>
              <a:rPr lang="en-US" dirty="0"/>
              <a:t>etc.</a:t>
            </a:r>
            <a:endParaRPr lang="en-US" dirty="0" smtClean="0"/>
          </a:p>
          <a:p>
            <a:endParaRPr lang="en-US" dirty="0"/>
          </a:p>
          <a:p>
            <a:r>
              <a:rPr lang="en-US" b="1" dirty="0"/>
              <a:t>Class 7 </a:t>
            </a:r>
            <a:r>
              <a:rPr lang="en-US" dirty="0"/>
              <a:t>Elementary jobs: </a:t>
            </a:r>
            <a:r>
              <a:rPr lang="en-US" dirty="0" err="1"/>
              <a:t>labourers</a:t>
            </a:r>
            <a:r>
              <a:rPr lang="en-US" dirty="0"/>
              <a:t>, waiters, </a:t>
            </a:r>
            <a:r>
              <a:rPr lang="en-US" dirty="0" smtClean="0"/>
              <a:t>cleaners, </a:t>
            </a:r>
            <a:r>
              <a:rPr lang="en-US" dirty="0"/>
              <a:t>etc.</a:t>
            </a:r>
            <a:endParaRPr lang="en-US" dirty="0" smtClean="0"/>
          </a:p>
          <a:p>
            <a:endParaRPr lang="en-US" dirty="0"/>
          </a:p>
          <a:p>
            <a:r>
              <a:rPr lang="en-US" b="1" dirty="0"/>
              <a:t>Class 8 </a:t>
            </a:r>
            <a:r>
              <a:rPr lang="en-US" dirty="0" smtClean="0"/>
              <a:t>Unemployed.</a:t>
            </a:r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395536" y="188640"/>
            <a:ext cx="7365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8.4 The problem of defining social class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823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764704"/>
            <a:ext cx="885698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According to the above report</a:t>
            </a:r>
            <a:r>
              <a:rPr lang="en-US" dirty="0" smtClean="0"/>
              <a:t>:</a:t>
            </a:r>
          </a:p>
          <a:p>
            <a:pPr>
              <a:lnSpc>
                <a:spcPct val="150000"/>
              </a:lnSpc>
            </a:pPr>
            <a:endParaRPr lang="en-US" sz="600" dirty="0">
              <a:solidFill>
                <a:srgbClr val="0000FF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US" dirty="0" smtClean="0">
                <a:solidFill>
                  <a:srgbClr val="0000FF"/>
                </a:solidFill>
              </a:rPr>
              <a:t>1- The </a:t>
            </a:r>
            <a:r>
              <a:rPr lang="en-US" dirty="0">
                <a:solidFill>
                  <a:srgbClr val="0000FF"/>
                </a:solidFill>
              </a:rPr>
              <a:t>further down the scale you go, the less well paid the jobs seem to be.</a:t>
            </a:r>
          </a:p>
          <a:p>
            <a:pPr lvl="0">
              <a:lnSpc>
                <a:spcPct val="150000"/>
              </a:lnSpc>
            </a:pPr>
            <a:r>
              <a:rPr lang="en-US" dirty="0" smtClean="0">
                <a:solidFill>
                  <a:srgbClr val="0000FF"/>
                </a:solidFill>
              </a:rPr>
              <a:t>2- The </a:t>
            </a:r>
            <a:r>
              <a:rPr lang="en-US" dirty="0">
                <a:solidFill>
                  <a:srgbClr val="0000FF"/>
                </a:solidFill>
              </a:rPr>
              <a:t>more money a person earns, the higher up the social scale they are</a:t>
            </a:r>
            <a:r>
              <a:rPr lang="en-US" dirty="0" smtClean="0">
                <a:solidFill>
                  <a:srgbClr val="0000FF"/>
                </a:solidFill>
              </a:rPr>
              <a:t>.</a:t>
            </a:r>
          </a:p>
          <a:p>
            <a:pPr lvl="0">
              <a:lnSpc>
                <a:spcPct val="150000"/>
              </a:lnSpc>
            </a:pPr>
            <a:endParaRPr lang="en-US" dirty="0">
              <a:solidFill>
                <a:srgbClr val="0000FF"/>
              </a:solidFill>
            </a:endParaRPr>
          </a:p>
          <a:p>
            <a:r>
              <a:rPr lang="en-US" dirty="0"/>
              <a:t> </a:t>
            </a:r>
            <a:r>
              <a:rPr lang="en-US" sz="2400" dirty="0" smtClean="0">
                <a:solidFill>
                  <a:srgbClr val="00B050"/>
                </a:solidFill>
              </a:rPr>
              <a:t>Why is </a:t>
            </a:r>
            <a:r>
              <a:rPr lang="en-US" sz="2400" dirty="0">
                <a:solidFill>
                  <a:srgbClr val="00B050"/>
                </a:solidFill>
              </a:rPr>
              <a:t>it </a:t>
            </a:r>
            <a:r>
              <a:rPr lang="en-US" sz="2400" dirty="0" smtClean="0">
                <a:solidFill>
                  <a:srgbClr val="00B050"/>
                </a:solidFill>
              </a:rPr>
              <a:t>difficult to define  social class?</a:t>
            </a:r>
            <a:endParaRPr lang="en-US" sz="2400" dirty="0">
              <a:solidFill>
                <a:srgbClr val="00B050"/>
              </a:solidFill>
            </a:endParaRPr>
          </a:p>
          <a:p>
            <a:r>
              <a:rPr lang="en-US" dirty="0" smtClean="0"/>
              <a:t>Some </a:t>
            </a:r>
            <a:r>
              <a:rPr lang="en-US" dirty="0"/>
              <a:t>of the jobs included in the lower divisions can actually provide a fairly high income, such as the  plumber; plumbers can have a comparatively high income.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some of the occupations listed the higher class divisions, such as teaching  are not always the most well </a:t>
            </a:r>
            <a:r>
              <a:rPr lang="en-US" dirty="0" smtClean="0"/>
              <a:t>paid occupation.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5536" y="188640"/>
            <a:ext cx="7365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8.4 The problem of defining social class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8351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432048"/>
          </a:xfrm>
        </p:spPr>
        <p:txBody>
          <a:bodyPr/>
          <a:lstStyle/>
          <a:p>
            <a:pPr algn="l" rtl="0"/>
            <a:r>
              <a:rPr lang="en-US" sz="2000" b="1" dirty="0"/>
              <a:t>8.5 Research into the relationship </a:t>
            </a:r>
            <a:r>
              <a:rPr lang="en-US" sz="2000" b="1" dirty="0" smtClean="0"/>
              <a:t>between language </a:t>
            </a:r>
            <a:r>
              <a:rPr lang="en-US" sz="2000" b="1" dirty="0"/>
              <a:t>and social class</a:t>
            </a:r>
            <a:endParaRPr lang="ar-SA" sz="2000" dirty="0"/>
          </a:p>
        </p:txBody>
      </p:sp>
      <p:sp>
        <p:nvSpPr>
          <p:cNvPr id="3" name="Rectangle 2"/>
          <p:cNvSpPr/>
          <p:nvPr/>
        </p:nvSpPr>
        <p:spPr>
          <a:xfrm>
            <a:off x="251520" y="1124744"/>
            <a:ext cx="856895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Different </a:t>
            </a:r>
            <a:r>
              <a:rPr lang="en-US" sz="1600" dirty="0" smtClean="0"/>
              <a:t>sociolinguists studied the relation between linguistic variation and social class: we will discuss </a:t>
            </a:r>
            <a:r>
              <a:rPr lang="en-US" sz="1600" dirty="0" smtClean="0">
                <a:solidFill>
                  <a:srgbClr val="FF0000"/>
                </a:solidFill>
              </a:rPr>
              <a:t>three</a:t>
            </a:r>
            <a:r>
              <a:rPr lang="en-US" sz="1600" dirty="0" smtClean="0"/>
              <a:t> studies :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8.5.1 </a:t>
            </a:r>
            <a:r>
              <a:rPr lang="en-US" dirty="0">
                <a:solidFill>
                  <a:srgbClr val="0000FF"/>
                </a:solidFill>
              </a:rPr>
              <a:t>William </a:t>
            </a:r>
            <a:r>
              <a:rPr lang="en-US" dirty="0" err="1">
                <a:solidFill>
                  <a:srgbClr val="0000FF"/>
                </a:solidFill>
              </a:rPr>
              <a:t>Labov</a:t>
            </a:r>
            <a:r>
              <a:rPr lang="en-US" dirty="0">
                <a:solidFill>
                  <a:srgbClr val="0000FF"/>
                </a:solidFill>
              </a:rPr>
              <a:t>: the social stratification of ‘r’ in New York </a:t>
            </a:r>
            <a:r>
              <a:rPr lang="en-US" dirty="0" smtClean="0">
                <a:solidFill>
                  <a:srgbClr val="0000FF"/>
                </a:solidFill>
              </a:rPr>
              <a:t>City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8.5.2 Peter </a:t>
            </a:r>
            <a:r>
              <a:rPr lang="en-US" dirty="0" err="1" smtClean="0">
                <a:solidFill>
                  <a:srgbClr val="0000FF"/>
                </a:solidFill>
              </a:rPr>
              <a:t>Trudgill</a:t>
            </a:r>
            <a:r>
              <a:rPr lang="en-US" dirty="0" smtClean="0">
                <a:solidFill>
                  <a:srgbClr val="0000FF"/>
                </a:solidFill>
              </a:rPr>
              <a:t>: the social differentiation of English in Norwich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8.5.3 </a:t>
            </a:r>
            <a:r>
              <a:rPr lang="en-US" dirty="0">
                <a:solidFill>
                  <a:srgbClr val="0000FF"/>
                </a:solidFill>
              </a:rPr>
              <a:t>Williams and </a:t>
            </a:r>
            <a:r>
              <a:rPr lang="en-US" dirty="0" err="1">
                <a:solidFill>
                  <a:srgbClr val="0000FF"/>
                </a:solidFill>
              </a:rPr>
              <a:t>Kerswill</a:t>
            </a:r>
            <a:r>
              <a:rPr lang="en-US" dirty="0">
                <a:solidFill>
                  <a:srgbClr val="0000FF"/>
                </a:solidFill>
              </a:rPr>
              <a:t>: dialect </a:t>
            </a:r>
            <a:r>
              <a:rPr lang="en-US" dirty="0" err="1">
                <a:solidFill>
                  <a:srgbClr val="0000FF"/>
                </a:solidFill>
              </a:rPr>
              <a:t>levelling</a:t>
            </a:r>
            <a:r>
              <a:rPr lang="en-US" dirty="0">
                <a:solidFill>
                  <a:srgbClr val="0000FF"/>
                </a:solidFill>
              </a:rPr>
              <a:t> in three British towns</a:t>
            </a:r>
            <a:endParaRPr lang="ar-SA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6369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pPr algn="l"/>
            <a:r>
              <a:rPr lang="en-US" sz="2000" b="1" dirty="0"/>
              <a:t>1-8.5.1 William </a:t>
            </a:r>
            <a:r>
              <a:rPr lang="en-US" sz="2000" b="1" dirty="0" err="1"/>
              <a:t>Labov</a:t>
            </a:r>
            <a:r>
              <a:rPr lang="en-US" sz="2000" b="1" dirty="0"/>
              <a:t>: the social stratification of ‘r’ in New York City </a:t>
            </a:r>
            <a:br>
              <a:rPr lang="en-US" sz="2000" b="1" dirty="0"/>
            </a:br>
            <a:endParaRPr lang="ar-SA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395536" y="620688"/>
            <a:ext cx="8136904" cy="4131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In 1962, the American sociolinguist William </a:t>
            </a:r>
            <a:r>
              <a:rPr lang="en-US" sz="1400" dirty="0" err="1"/>
              <a:t>Labov</a:t>
            </a:r>
            <a:r>
              <a:rPr lang="en-US" sz="1400" dirty="0"/>
              <a:t> conducted </a:t>
            </a:r>
            <a:r>
              <a:rPr lang="en-US" sz="1400" dirty="0" smtClean="0"/>
              <a:t>a study of the relationship </a:t>
            </a:r>
            <a:r>
              <a:rPr lang="en-US" sz="1400" dirty="0"/>
              <a:t>between </a:t>
            </a:r>
            <a:r>
              <a:rPr lang="en-US" sz="1400" dirty="0">
                <a:solidFill>
                  <a:srgbClr val="FF0000"/>
                </a:solidFill>
              </a:rPr>
              <a:t>social class </a:t>
            </a:r>
            <a:r>
              <a:rPr lang="en-US" sz="1400" dirty="0"/>
              <a:t>and </a:t>
            </a:r>
            <a:r>
              <a:rPr lang="en-US" sz="1400" dirty="0">
                <a:solidFill>
                  <a:srgbClr val="FF0000"/>
                </a:solidFill>
              </a:rPr>
              <a:t>linguistic variation </a:t>
            </a:r>
            <a:r>
              <a:rPr lang="en-US" sz="1400" dirty="0"/>
              <a:t>in New York </a:t>
            </a:r>
            <a:r>
              <a:rPr lang="en-US" sz="1400" dirty="0" smtClean="0"/>
              <a:t>City</a:t>
            </a:r>
          </a:p>
          <a:p>
            <a:pPr>
              <a:lnSpc>
                <a:spcPct val="150000"/>
              </a:lnSpc>
            </a:pPr>
            <a:r>
              <a:rPr lang="ar-SA" sz="200" dirty="0"/>
              <a:t> </a:t>
            </a:r>
            <a:endParaRPr lang="en-US" sz="200" dirty="0" smtClean="0"/>
          </a:p>
          <a:p>
            <a:pPr>
              <a:lnSpc>
                <a:spcPct val="150000"/>
              </a:lnSpc>
            </a:pPr>
            <a:r>
              <a:rPr lang="en-US" sz="1400" dirty="0" err="1" smtClean="0"/>
              <a:t>Labov</a:t>
            </a:r>
            <a:r>
              <a:rPr lang="en-US" sz="1400" dirty="0" smtClean="0"/>
              <a:t> </a:t>
            </a:r>
            <a:r>
              <a:rPr lang="en-US" sz="1400" dirty="0"/>
              <a:t>studied the</a:t>
            </a:r>
            <a:r>
              <a:rPr lang="en-US" sz="1400" b="1" dirty="0"/>
              <a:t> linguistic variation</a:t>
            </a:r>
            <a:r>
              <a:rPr lang="en-US" sz="1400" dirty="0"/>
              <a:t> in three department </a:t>
            </a:r>
            <a:r>
              <a:rPr lang="en-US" sz="1400" dirty="0" smtClean="0"/>
              <a:t>stores. 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One </a:t>
            </a:r>
            <a:r>
              <a:rPr lang="en-US" sz="1400" dirty="0"/>
              <a:t>is an upper class </a:t>
            </a:r>
            <a:r>
              <a:rPr lang="en-US" sz="1400" dirty="0" smtClean="0"/>
              <a:t>store, another </a:t>
            </a:r>
            <a:r>
              <a:rPr lang="en-US" sz="1400" dirty="0"/>
              <a:t>is a middle class and </a:t>
            </a:r>
            <a:r>
              <a:rPr lang="en-US" sz="1400" dirty="0" smtClean="0"/>
              <a:t>the third is a </a:t>
            </a:r>
            <a:r>
              <a:rPr lang="en-US" sz="1400" dirty="0"/>
              <a:t>lower </a:t>
            </a:r>
            <a:r>
              <a:rPr lang="en-US" sz="1400" dirty="0" smtClean="0"/>
              <a:t>class department store.</a:t>
            </a:r>
          </a:p>
          <a:p>
            <a:pPr>
              <a:lnSpc>
                <a:spcPct val="150000"/>
              </a:lnSpc>
            </a:pPr>
            <a:endParaRPr lang="en-US" sz="700" dirty="0"/>
          </a:p>
          <a:p>
            <a:pPr>
              <a:lnSpc>
                <a:spcPct val="150000"/>
              </a:lnSpc>
            </a:pPr>
            <a:r>
              <a:rPr lang="en-US" sz="1400" dirty="0" err="1" smtClean="0"/>
              <a:t>Labov</a:t>
            </a:r>
            <a:r>
              <a:rPr lang="en-US" sz="1400" dirty="0" smtClean="0"/>
              <a:t> wanted to find out whether the presence or absence of a pronounced ‘r’ in words such as </a:t>
            </a:r>
            <a:r>
              <a:rPr lang="en-US" sz="1400" b="1" i="1" dirty="0" smtClean="0"/>
              <a:t>mother</a:t>
            </a:r>
            <a:r>
              <a:rPr lang="en-US" sz="1400" i="1" dirty="0" smtClean="0"/>
              <a:t>, </a:t>
            </a:r>
            <a:r>
              <a:rPr lang="en-US" sz="1400" b="1" i="1" dirty="0" smtClean="0"/>
              <a:t>bird</a:t>
            </a:r>
            <a:r>
              <a:rPr lang="en-US" sz="1400" i="1" dirty="0" smtClean="0"/>
              <a:t> and </a:t>
            </a:r>
            <a:r>
              <a:rPr lang="en-US" sz="1400" b="1" i="1" dirty="0" smtClean="0"/>
              <a:t>sugar</a:t>
            </a:r>
            <a:r>
              <a:rPr lang="en-US" sz="1400" i="1" dirty="0" smtClean="0"/>
              <a:t>  </a:t>
            </a:r>
            <a:r>
              <a:rPr lang="en-US" sz="1400" dirty="0" smtClean="0"/>
              <a:t>was determined by a speaker’s social class.</a:t>
            </a:r>
          </a:p>
          <a:p>
            <a:pPr>
              <a:lnSpc>
                <a:spcPct val="150000"/>
              </a:lnSpc>
            </a:pPr>
            <a:endParaRPr lang="en-US" sz="300" b="1" i="1" u="sng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b="1" i="1" u="sng" dirty="0" smtClean="0">
                <a:solidFill>
                  <a:srgbClr val="0000FF"/>
                </a:solidFill>
              </a:rPr>
              <a:t>Findings</a:t>
            </a:r>
            <a:endParaRPr lang="en-US" sz="1600" b="1" i="1" u="sng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400" dirty="0" err="1"/>
              <a:t>Labov</a:t>
            </a:r>
            <a:r>
              <a:rPr lang="en-US" sz="1400" dirty="0"/>
              <a:t> found that the higher the social class of the </a:t>
            </a:r>
            <a:r>
              <a:rPr lang="en-US" sz="1400" dirty="0" smtClean="0"/>
              <a:t>speakers, </a:t>
            </a:r>
            <a:r>
              <a:rPr lang="en-US" sz="1400" dirty="0"/>
              <a:t>the more instances of post-vocalic ‘r’ </a:t>
            </a:r>
            <a:r>
              <a:rPr lang="en-US" sz="1400" dirty="0" smtClean="0"/>
              <a:t>they would use.</a:t>
            </a:r>
          </a:p>
          <a:p>
            <a:pPr>
              <a:lnSpc>
                <a:spcPct val="150000"/>
              </a:lnSpc>
            </a:pPr>
            <a:endParaRPr lang="en-US" sz="200" dirty="0"/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FF0000"/>
                </a:solidFill>
              </a:rPr>
              <a:t>This means that there is a relation between social class and language. </a:t>
            </a:r>
            <a:endParaRPr lang="en-US" sz="16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xmlns="" val="1287903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pPr algn="l" rtl="0"/>
            <a:r>
              <a:rPr lang="en-US" sz="2000" b="1" dirty="0" smtClean="0">
                <a:solidFill>
                  <a:srgbClr val="0000FF"/>
                </a:solidFill>
              </a:rPr>
              <a:t>8.5.2 </a:t>
            </a:r>
            <a:r>
              <a:rPr lang="en-US" sz="2000" b="1" dirty="0">
                <a:solidFill>
                  <a:srgbClr val="0000FF"/>
                </a:solidFill>
              </a:rPr>
              <a:t>Peter </a:t>
            </a:r>
            <a:r>
              <a:rPr lang="en-US" sz="2000" b="1" dirty="0" err="1">
                <a:solidFill>
                  <a:srgbClr val="0000FF"/>
                </a:solidFill>
              </a:rPr>
              <a:t>Trudgill</a:t>
            </a:r>
            <a:r>
              <a:rPr lang="en-US" sz="2000" b="1" dirty="0">
                <a:solidFill>
                  <a:srgbClr val="0000FF"/>
                </a:solidFill>
              </a:rPr>
              <a:t>: the social differentiation of English in </a:t>
            </a:r>
            <a:r>
              <a:rPr lang="en-US" sz="2000" b="1" dirty="0" smtClean="0">
                <a:solidFill>
                  <a:srgbClr val="0000FF"/>
                </a:solidFill>
              </a:rPr>
              <a:t>Norwich</a:t>
            </a:r>
            <a:endParaRPr lang="ar-SA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107504" y="620688"/>
            <a:ext cx="8496944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err="1" smtClean="0">
                <a:cs typeface="+mj-cs"/>
              </a:rPr>
              <a:t>Trudgill’s</a:t>
            </a:r>
            <a:r>
              <a:rPr lang="en-US" sz="1400" dirty="0" smtClean="0">
                <a:cs typeface="+mj-cs"/>
              </a:rPr>
              <a:t> aim was </a:t>
            </a:r>
            <a:r>
              <a:rPr lang="en-US" sz="1400" dirty="0">
                <a:cs typeface="+mj-cs"/>
              </a:rPr>
              <a:t>to find out whether social factors played a part in the way the people of Norwich spoke</a:t>
            </a:r>
          </a:p>
          <a:p>
            <a:pPr>
              <a:lnSpc>
                <a:spcPct val="150000"/>
              </a:lnSpc>
            </a:pPr>
            <a:endParaRPr lang="en-US" sz="1050" dirty="0" smtClean="0">
              <a:cs typeface="+mj-cs"/>
            </a:endParaRPr>
          </a:p>
          <a:p>
            <a:pPr>
              <a:lnSpc>
                <a:spcPct val="150000"/>
              </a:lnSpc>
            </a:pPr>
            <a:r>
              <a:rPr lang="en-US" sz="1400" dirty="0" err="1" smtClean="0">
                <a:cs typeface="+mj-cs"/>
              </a:rPr>
              <a:t>Trudgill’s</a:t>
            </a:r>
            <a:r>
              <a:rPr lang="en-US" sz="1400" dirty="0" smtClean="0">
                <a:cs typeface="+mj-cs"/>
              </a:rPr>
              <a:t> research depended on </a:t>
            </a:r>
            <a:r>
              <a:rPr lang="en-US" sz="1400" dirty="0">
                <a:cs typeface="+mj-cs"/>
              </a:rPr>
              <a:t>Creating situations of varying formality. Then he </a:t>
            </a:r>
            <a:r>
              <a:rPr lang="en-US" sz="1400" dirty="0" smtClean="0">
                <a:cs typeface="+mj-cs"/>
              </a:rPr>
              <a:t>tests </a:t>
            </a:r>
            <a:r>
              <a:rPr lang="en-US" sz="1400" dirty="0">
                <a:cs typeface="+mj-cs"/>
              </a:rPr>
              <a:t>whether his </a:t>
            </a:r>
            <a:r>
              <a:rPr lang="en-US" sz="1400" dirty="0" smtClean="0">
                <a:cs typeface="+mj-cs"/>
              </a:rPr>
              <a:t>informants </a:t>
            </a:r>
            <a:r>
              <a:rPr lang="en-US" sz="1400" dirty="0">
                <a:cs typeface="+mj-cs"/>
              </a:rPr>
              <a:t>will use 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400" dirty="0">
                <a:cs typeface="+mj-cs"/>
              </a:rPr>
              <a:t>formal style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400" dirty="0">
                <a:cs typeface="+mj-cs"/>
              </a:rPr>
              <a:t>less formal style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400" dirty="0">
                <a:cs typeface="+mj-cs"/>
              </a:rPr>
              <a:t>casual style’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FF0000"/>
                </a:solidFill>
                <a:cs typeface="+mj-cs"/>
              </a:rPr>
              <a:t>Findings </a:t>
            </a:r>
            <a:endParaRPr lang="en-US" sz="1600" b="1" dirty="0">
              <a:solidFill>
                <a:srgbClr val="FF0000"/>
              </a:solidFill>
              <a:cs typeface="+mj-cs"/>
            </a:endParaRPr>
          </a:p>
          <a:p>
            <a:pPr>
              <a:lnSpc>
                <a:spcPct val="150000"/>
              </a:lnSpc>
            </a:pPr>
            <a:r>
              <a:rPr lang="en-US" sz="1400" dirty="0" err="1">
                <a:cs typeface="+mj-cs"/>
              </a:rPr>
              <a:t>Trudgill</a:t>
            </a:r>
            <a:r>
              <a:rPr lang="en-US" sz="1400" dirty="0">
                <a:cs typeface="+mj-cs"/>
              </a:rPr>
              <a:t> found that the higher a person’s social class, the closer to the prestige variety their speech would be. 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cs typeface="+mj-cs"/>
              </a:rPr>
              <a:t>In other words</a:t>
            </a:r>
            <a:r>
              <a:rPr lang="en-US" sz="1400" dirty="0" smtClean="0">
                <a:cs typeface="+mj-cs"/>
              </a:rPr>
              <a:t>, -</a:t>
            </a:r>
            <a:r>
              <a:rPr lang="en-US" sz="1400" dirty="0" smtClean="0">
                <a:cs typeface="+mj-cs"/>
              </a:rPr>
              <a:t>The </a:t>
            </a:r>
            <a:r>
              <a:rPr lang="en-US" sz="1400" dirty="0">
                <a:cs typeface="+mj-cs"/>
              </a:rPr>
              <a:t>higher the social class of the speakers, the closer their speech is to the </a:t>
            </a:r>
            <a:r>
              <a:rPr lang="en-US" sz="1400" dirty="0" smtClean="0">
                <a:cs typeface="+mj-cs"/>
              </a:rPr>
              <a:t>prestige variety.</a:t>
            </a:r>
            <a:endParaRPr lang="en-US" sz="14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7667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848" y="130622"/>
            <a:ext cx="8229600" cy="346050"/>
          </a:xfrm>
        </p:spPr>
        <p:txBody>
          <a:bodyPr/>
          <a:lstStyle/>
          <a:p>
            <a:pPr algn="l" rtl="0"/>
            <a:r>
              <a:rPr lang="en-US" sz="2000" b="1" dirty="0">
                <a:solidFill>
                  <a:srgbClr val="0000FF"/>
                </a:solidFill>
              </a:rPr>
              <a:t>8.5.3 Williams and </a:t>
            </a:r>
            <a:r>
              <a:rPr lang="en-US" sz="2000" b="1" dirty="0" err="1">
                <a:solidFill>
                  <a:srgbClr val="0000FF"/>
                </a:solidFill>
              </a:rPr>
              <a:t>Kerswill</a:t>
            </a:r>
            <a:r>
              <a:rPr lang="en-US" sz="2000" b="1" dirty="0">
                <a:solidFill>
                  <a:srgbClr val="0000FF"/>
                </a:solidFill>
              </a:rPr>
              <a:t>: dialect </a:t>
            </a:r>
            <a:r>
              <a:rPr lang="en-US" sz="2000" b="1" dirty="0" err="1">
                <a:solidFill>
                  <a:srgbClr val="0000FF"/>
                </a:solidFill>
              </a:rPr>
              <a:t>levelling</a:t>
            </a:r>
            <a:r>
              <a:rPr lang="en-US" sz="2000" b="1" dirty="0">
                <a:solidFill>
                  <a:srgbClr val="0000FF"/>
                </a:solidFill>
              </a:rPr>
              <a:t> in three British towns</a:t>
            </a:r>
            <a:endParaRPr lang="ar-SA" sz="2000" b="1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3850" y="404664"/>
            <a:ext cx="868863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C00000"/>
                </a:solidFill>
              </a:rPr>
              <a:t>Williams and </a:t>
            </a:r>
            <a:r>
              <a:rPr lang="en-US" sz="1600" dirty="0" err="1" smtClean="0">
                <a:solidFill>
                  <a:srgbClr val="C00000"/>
                </a:solidFill>
              </a:rPr>
              <a:t>Kerswill</a:t>
            </a:r>
            <a:r>
              <a:rPr lang="en-US" sz="1600" dirty="0" smtClean="0">
                <a:solidFill>
                  <a:srgbClr val="C00000"/>
                </a:solidFill>
              </a:rPr>
              <a:t> studied the accents of </a:t>
            </a:r>
            <a:r>
              <a:rPr lang="en-US" sz="1600" dirty="0" err="1" smtClean="0">
                <a:solidFill>
                  <a:srgbClr val="C00000"/>
                </a:solidFill>
              </a:rPr>
              <a:t>adolscents</a:t>
            </a:r>
            <a:r>
              <a:rPr lang="en-US" sz="1600" dirty="0" smtClean="0">
                <a:solidFill>
                  <a:srgbClr val="C00000"/>
                </a:solidFill>
              </a:rPr>
              <a:t> in three British towns: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FF0000"/>
                </a:solidFill>
              </a:rPr>
              <a:t>a</a:t>
            </a:r>
            <a:r>
              <a:rPr lang="en-US" sz="1600" dirty="0" smtClean="0">
                <a:solidFill>
                  <a:srgbClr val="0000FF"/>
                </a:solidFill>
              </a:rPr>
              <a:t>. </a:t>
            </a:r>
            <a:r>
              <a:rPr lang="en-US" sz="1600" dirty="0" smtClean="0"/>
              <a:t>Hull</a:t>
            </a:r>
            <a:r>
              <a:rPr lang="en-US" sz="1600" dirty="0" smtClean="0">
                <a:solidFill>
                  <a:srgbClr val="0000FF"/>
                </a:solidFill>
              </a:rPr>
              <a:t>		</a:t>
            </a:r>
            <a:r>
              <a:rPr lang="en-US" sz="1600" b="1" dirty="0">
                <a:solidFill>
                  <a:srgbClr val="FF0000"/>
                </a:solidFill>
              </a:rPr>
              <a:t>b</a:t>
            </a:r>
            <a:r>
              <a:rPr lang="en-US" sz="1600" dirty="0" smtClean="0">
                <a:solidFill>
                  <a:srgbClr val="0000FF"/>
                </a:solidFill>
              </a:rPr>
              <a:t>. </a:t>
            </a:r>
            <a:r>
              <a:rPr lang="en-US" sz="1600" dirty="0" smtClean="0"/>
              <a:t>Melton </a:t>
            </a:r>
            <a:r>
              <a:rPr lang="en-US" sz="1600" dirty="0" err="1" smtClean="0"/>
              <a:t>Keynse</a:t>
            </a:r>
            <a:r>
              <a:rPr lang="en-US" sz="1600" dirty="0" smtClean="0">
                <a:solidFill>
                  <a:srgbClr val="0000FF"/>
                </a:solidFill>
              </a:rPr>
              <a:t> 	</a:t>
            </a:r>
            <a:r>
              <a:rPr lang="en-US" sz="1600" b="1" dirty="0">
                <a:solidFill>
                  <a:srgbClr val="FF0000"/>
                </a:solidFill>
              </a:rPr>
              <a:t>C</a:t>
            </a:r>
            <a:r>
              <a:rPr lang="en-US" sz="1600" dirty="0" smtClean="0">
                <a:solidFill>
                  <a:srgbClr val="0000FF"/>
                </a:solidFill>
              </a:rPr>
              <a:t>.</a:t>
            </a:r>
            <a:r>
              <a:rPr lang="en-US" sz="1600" dirty="0" smtClean="0"/>
              <a:t> Reading</a:t>
            </a:r>
          </a:p>
          <a:p>
            <a:endParaRPr lang="en-US" sz="100" dirty="0" smtClean="0"/>
          </a:p>
          <a:p>
            <a:pPr>
              <a:lnSpc>
                <a:spcPct val="150000"/>
              </a:lnSpc>
            </a:pPr>
            <a:r>
              <a:rPr lang="en-US" sz="1600" dirty="0" smtClean="0"/>
              <a:t>The three towns differ in their social composition</a:t>
            </a:r>
          </a:p>
          <a:p>
            <a:pPr>
              <a:lnSpc>
                <a:spcPct val="150000"/>
              </a:lnSpc>
            </a:pPr>
            <a:endParaRPr lang="en-US" sz="100" dirty="0" smtClean="0"/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C00000"/>
                </a:solidFill>
              </a:rPr>
              <a:t>-Data were collected from 96 speakers through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sz="1400" dirty="0" smtClean="0"/>
              <a:t>Individual interviews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sz="1400" dirty="0" smtClean="0"/>
              <a:t>A discussion with a pair of speakers.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sz="1400" dirty="0" smtClean="0"/>
              <a:t>A group discussion</a:t>
            </a:r>
          </a:p>
          <a:p>
            <a:endParaRPr lang="en-US" sz="1050" dirty="0"/>
          </a:p>
          <a:p>
            <a:r>
              <a:rPr lang="en-US" sz="1600" b="1" dirty="0" smtClean="0"/>
              <a:t>Findings</a:t>
            </a:r>
            <a:endParaRPr lang="en-US" b="1" dirty="0" smtClean="0"/>
          </a:p>
          <a:p>
            <a:pPr marL="285750" indent="-285750">
              <a:buFontTx/>
              <a:buChar char="-"/>
            </a:pPr>
            <a:r>
              <a:rPr lang="en-US" sz="1400" dirty="0" smtClean="0">
                <a:solidFill>
                  <a:srgbClr val="00B050"/>
                </a:solidFill>
              </a:rPr>
              <a:t>Williams </a:t>
            </a:r>
            <a:r>
              <a:rPr lang="en-US" sz="1400" dirty="0">
                <a:solidFill>
                  <a:srgbClr val="00B050"/>
                </a:solidFill>
              </a:rPr>
              <a:t>and </a:t>
            </a:r>
            <a:r>
              <a:rPr lang="en-US" sz="1400" dirty="0" err="1">
                <a:solidFill>
                  <a:srgbClr val="00B050"/>
                </a:solidFill>
              </a:rPr>
              <a:t>Kerswill</a:t>
            </a:r>
            <a:r>
              <a:rPr lang="en-US" sz="1400" dirty="0">
                <a:solidFill>
                  <a:srgbClr val="00B050"/>
                </a:solidFill>
              </a:rPr>
              <a:t> </a:t>
            </a:r>
            <a:r>
              <a:rPr lang="en-US" sz="1400" dirty="0" smtClean="0">
                <a:solidFill>
                  <a:srgbClr val="00B050"/>
                </a:solidFill>
              </a:rPr>
              <a:t> found that </a:t>
            </a:r>
            <a:r>
              <a:rPr lang="en-US" sz="1400" dirty="0">
                <a:solidFill>
                  <a:srgbClr val="00B050"/>
                </a:solidFill>
              </a:rPr>
              <a:t>that the accents of the </a:t>
            </a:r>
            <a:r>
              <a:rPr lang="en-US" sz="1400" dirty="0" smtClean="0">
                <a:solidFill>
                  <a:srgbClr val="00B050"/>
                </a:solidFill>
              </a:rPr>
              <a:t>three towns were converging - </a:t>
            </a:r>
            <a:r>
              <a:rPr lang="en-US" sz="1400" dirty="0" err="1" smtClean="0">
                <a:solidFill>
                  <a:srgbClr val="00B050"/>
                </a:solidFill>
              </a:rPr>
              <a:t>levelling</a:t>
            </a:r>
            <a:r>
              <a:rPr lang="en-US" sz="1400" dirty="0" smtClean="0">
                <a:solidFill>
                  <a:srgbClr val="00B050"/>
                </a:solidFill>
              </a:rPr>
              <a:t> </a:t>
            </a:r>
            <a:r>
              <a:rPr lang="en-US" sz="1400" dirty="0">
                <a:solidFill>
                  <a:srgbClr val="00B050"/>
                </a:solidFill>
              </a:rPr>
              <a:t>or becoming more alike</a:t>
            </a:r>
            <a:r>
              <a:rPr lang="en-US" sz="1400" dirty="0" smtClean="0">
                <a:solidFill>
                  <a:srgbClr val="00B050"/>
                </a:solidFill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sz="800" dirty="0" smtClean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400" dirty="0" smtClean="0"/>
              <a:t>-  They found some class-based differences in pronouncing the vowel sounds of some vowels.</a:t>
            </a:r>
          </a:p>
          <a:p>
            <a:pPr>
              <a:lnSpc>
                <a:spcPct val="150000"/>
              </a:lnSpc>
            </a:pPr>
            <a:r>
              <a:rPr lang="en-US" sz="1400" dirty="0" smtClean="0"/>
              <a:t>- They found some class-based differences </a:t>
            </a:r>
            <a:r>
              <a:rPr lang="en-US" sz="1400" dirty="0"/>
              <a:t>in the shift to the </a:t>
            </a:r>
            <a:r>
              <a:rPr lang="en-US" sz="1400" dirty="0" smtClean="0"/>
              <a:t>consonant patterns </a:t>
            </a:r>
            <a:r>
              <a:rPr lang="en-US" sz="1400" dirty="0"/>
              <a:t>of Estuary English: </a:t>
            </a:r>
            <a:endParaRPr lang="en-US" sz="14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rgbClr val="0000FF"/>
                </a:solidFill>
              </a:rPr>
              <a:t>E.g.   </a:t>
            </a:r>
            <a:r>
              <a:rPr lang="en-US" sz="1400" dirty="0" smtClean="0"/>
              <a:t>a. the </a:t>
            </a:r>
            <a:r>
              <a:rPr lang="en-US" sz="1400" dirty="0" err="1"/>
              <a:t>glottalisation</a:t>
            </a:r>
            <a:r>
              <a:rPr lang="en-US" sz="1400" dirty="0"/>
              <a:t> of ‘t’ in </a:t>
            </a:r>
            <a:r>
              <a:rPr lang="en-US" sz="1400" i="1" dirty="0"/>
              <a:t>butter</a:t>
            </a:r>
            <a:r>
              <a:rPr lang="en-US" sz="1400" dirty="0"/>
              <a:t>, </a:t>
            </a:r>
            <a:endParaRPr lang="en-US" sz="1400" dirty="0" smtClean="0"/>
          </a:p>
          <a:p>
            <a:pPr>
              <a:lnSpc>
                <a:spcPct val="150000"/>
              </a:lnSpc>
            </a:pPr>
            <a:r>
              <a:rPr lang="en-US" sz="1400" dirty="0" smtClean="0"/>
              <a:t>         b. the replacement </a:t>
            </a:r>
            <a:r>
              <a:rPr lang="en-US" sz="1400" dirty="0"/>
              <a:t>of ‘</a:t>
            </a:r>
            <a:r>
              <a:rPr lang="en-US" sz="1400" dirty="0" err="1"/>
              <a:t>th</a:t>
            </a:r>
            <a:r>
              <a:rPr lang="en-US" sz="1400" dirty="0"/>
              <a:t>’ sounds with ‘f’ or ‘v</a:t>
            </a:r>
            <a:r>
              <a:rPr lang="en-US" sz="1400" dirty="0" smtClean="0"/>
              <a:t>’.</a:t>
            </a:r>
          </a:p>
          <a:p>
            <a:endParaRPr lang="en-US" sz="1400" dirty="0"/>
          </a:p>
          <a:p>
            <a:r>
              <a:rPr lang="en-US" sz="1400" dirty="0" smtClean="0">
                <a:solidFill>
                  <a:srgbClr val="FF0000"/>
                </a:solidFill>
              </a:rPr>
              <a:t>This reflects the relation between social class and linguistic variation.</a:t>
            </a:r>
            <a:endParaRPr lang="ar-SA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9281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8777</TotalTime>
  <Words>1066</Words>
  <Application>Microsoft Office PowerPoint</Application>
  <PresentationFormat>عرض على الشاشة (3:4)‏</PresentationFormat>
  <Paragraphs>179</Paragraphs>
  <Slides>17</Slides>
  <Notes>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المحاضرة التمهيدية</vt:lpstr>
      <vt:lpstr>الشريحة 1</vt:lpstr>
      <vt:lpstr>Lecture  10</vt:lpstr>
      <vt:lpstr>In this Lecture, we will discuss the following:</vt:lpstr>
      <vt:lpstr>Language and class (chapter 8).</vt:lpstr>
      <vt:lpstr>8.2 Linguistic variation and social class </vt:lpstr>
      <vt:lpstr>8.2.2 Accent and dialect: a clue to social information.</vt:lpstr>
      <vt:lpstr>8.3 Does social class really affect language?</vt:lpstr>
      <vt:lpstr>8.3 Does social class really affect language?</vt:lpstr>
      <vt:lpstr>8.4 The problem of defining social class</vt:lpstr>
      <vt:lpstr>8.4 The problem of defining social class</vt:lpstr>
      <vt:lpstr>الشريحة 11</vt:lpstr>
      <vt:lpstr>الشريحة 12</vt:lpstr>
      <vt:lpstr>8.5 Research into the relationship between language and social class</vt:lpstr>
      <vt:lpstr>1-8.5.1 William Labov: the social stratification of ‘r’ in New York City  </vt:lpstr>
      <vt:lpstr>8.5.2 Peter Trudgill: the social differentiation of English in Norwich</vt:lpstr>
      <vt:lpstr>8.5.3 Williams and Kerswill: dialect levelling in three British towns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malhlilal</cp:lastModifiedBy>
  <cp:revision>462</cp:revision>
  <dcterms:created xsi:type="dcterms:W3CDTF">1601-01-01T00:00:00Z</dcterms:created>
  <dcterms:modified xsi:type="dcterms:W3CDTF">2012-11-01T16:09:53Z</dcterms:modified>
</cp:coreProperties>
</file>