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67" r:id="rId3"/>
    <p:sldId id="274" r:id="rId4"/>
    <p:sldId id="273" r:id="rId5"/>
    <p:sldId id="272" r:id="rId6"/>
    <p:sldId id="271" r:id="rId7"/>
    <p:sldId id="270" r:id="rId8"/>
    <p:sldId id="269" r:id="rId9"/>
    <p:sldId id="268" r:id="rId10"/>
    <p:sldId id="282" r:id="rId11"/>
    <p:sldId id="281" r:id="rId12"/>
    <p:sldId id="280" r:id="rId13"/>
    <p:sldId id="279" r:id="rId14"/>
    <p:sldId id="278" r:id="rId15"/>
    <p:sldId id="277" r:id="rId16"/>
    <p:sldId id="276" r:id="rId17"/>
    <p:sldId id="275" r:id="rId18"/>
    <p:sldId id="285" r:id="rId19"/>
    <p:sldId id="284" r:id="rId20"/>
    <p:sldId id="283" r:id="rId21"/>
    <p:sldId id="286" r:id="rId22"/>
    <p:sldId id="287" r:id="rId23"/>
    <p:sldId id="288" r:id="rId24"/>
    <p:sldId id="289" r:id="rId25"/>
    <p:sldId id="290" r:id="rId26"/>
    <p:sldId id="291"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24" autoAdjust="0"/>
  </p:normalViewPr>
  <p:slideViewPr>
    <p:cSldViewPr>
      <p:cViewPr>
        <p:scale>
          <a:sx n="84" d="100"/>
          <a:sy n="84" d="100"/>
        </p:scale>
        <p:origin x="-762" y="504"/>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376092"/>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smtClean="0">
                <a:solidFill>
                  <a:srgbClr val="7F7F7F"/>
                </a:solidFill>
                <a:latin typeface="Calibri" pitchFamily="34" charset="0"/>
                <a:cs typeface="Times New Roman" pitchFamily="18" charset="0"/>
              </a:rPr>
              <a:t>Modern Drama</a:t>
            </a:r>
            <a:endParaRPr lang="en-US" sz="2800" b="1" dirty="0" smtClean="0">
              <a:solidFill>
                <a:srgbClr val="7F7F7F"/>
              </a:solidFill>
              <a:latin typeface="Calibri" pitchFamily="34" charset="0"/>
              <a:cs typeface="Times New Roman" pitchFamily="18" charset="0"/>
            </a:endParaRPr>
          </a:p>
          <a:p>
            <a:pPr algn="ctr"/>
            <a:r>
              <a:rPr lang="en-US" sz="2600" b="1" dirty="0" smtClean="0">
                <a:solidFill>
                  <a:srgbClr val="7F7F7F"/>
                </a:solidFill>
                <a:latin typeface="Calibri" pitchFamily="34" charset="0"/>
                <a:cs typeface="Times New Roman" pitchFamily="18" charset="0"/>
              </a:rPr>
              <a:t>Instructor : Dr. Ibrahim </a:t>
            </a:r>
            <a:r>
              <a:rPr lang="en-US" sz="2600" b="1" dirty="0" err="1" smtClean="0">
                <a:solidFill>
                  <a:srgbClr val="7F7F7F"/>
                </a:solidFill>
                <a:latin typeface="Calibri" pitchFamily="34" charset="0"/>
                <a:cs typeface="Times New Roman" pitchFamily="18" charset="0"/>
              </a:rPr>
              <a:t>Elshinnawy</a:t>
            </a:r>
            <a:r>
              <a:rPr lang="en-US" sz="2600" b="1" dirty="0" smtClean="0">
                <a:solidFill>
                  <a:srgbClr val="7F7F7F"/>
                </a:solidFill>
                <a:latin typeface="Calibri" pitchFamily="34" charset="0"/>
                <a:cs typeface="Times New Roman" pitchFamily="18" charset="0"/>
              </a:rPr>
              <a:t> </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ctr"/>
            <a:endParaRPr lang="en-US" sz="4000" smtClean="0"/>
          </a:p>
          <a:p>
            <a:pPr algn="ctr"/>
            <a:r>
              <a:rPr lang="en-US" sz="4000" smtClean="0"/>
              <a:t>5</a:t>
            </a:r>
            <a:r>
              <a:rPr lang="en-US" sz="4000" baseline="30000" smtClean="0"/>
              <a:t>th</a:t>
            </a:r>
            <a:r>
              <a:rPr lang="en-US" sz="4000" smtClean="0"/>
              <a:t>  </a:t>
            </a:r>
            <a:r>
              <a:rPr lang="en-US" sz="4000" dirty="0" smtClean="0"/>
              <a:t>Lecture</a:t>
            </a:r>
          </a:p>
          <a:p>
            <a:pPr algn="ctr"/>
            <a:r>
              <a:rPr lang="en-US" sz="4000" dirty="0" smtClean="0"/>
              <a:t>Modern Drama</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r>
              <a:rPr lang="en-US" i="1" dirty="0" smtClean="0"/>
              <a:t>": </a:t>
            </a:r>
            <a:r>
              <a:rPr lang="en-US" b="1" i="1" dirty="0" smtClean="0"/>
              <a:t>The Story in Brief</a:t>
            </a:r>
            <a:endParaRPr lang="en-US" dirty="0"/>
          </a:p>
        </p:txBody>
      </p:sp>
      <p:sp>
        <p:nvSpPr>
          <p:cNvPr id="3" name="عنصر نائب للمحتوى 2"/>
          <p:cNvSpPr>
            <a:spLocks noGrp="1"/>
          </p:cNvSpPr>
          <p:nvPr>
            <p:ph idx="1"/>
          </p:nvPr>
        </p:nvSpPr>
        <p:spPr/>
        <p:txBody>
          <a:bodyPr/>
          <a:lstStyle/>
          <a:p>
            <a:pPr algn="l"/>
            <a:r>
              <a:rPr lang="en-US" b="1" u="sng" dirty="0" smtClean="0"/>
              <a:t>Nora, Scolded by </a:t>
            </a:r>
            <a:r>
              <a:rPr lang="en-US" b="1" u="sng" dirty="0" err="1" smtClean="0"/>
              <a:t>Helmer</a:t>
            </a:r>
            <a:r>
              <a:rPr lang="en-US" b="1" u="sng" dirty="0" smtClean="0"/>
              <a:t> for Telling a Lie</a:t>
            </a:r>
            <a:r>
              <a:rPr lang="en-US" b="1" dirty="0" smtClean="0"/>
              <a:t> </a:t>
            </a:r>
            <a:endParaRPr lang="en-US" dirty="0" smtClean="0"/>
          </a:p>
          <a:p>
            <a:pPr algn="l"/>
            <a:r>
              <a:rPr lang="en-US" dirty="0" err="1" smtClean="0"/>
              <a:t>Helmer</a:t>
            </a:r>
            <a:r>
              <a:rPr lang="en-US" dirty="0" smtClean="0"/>
              <a:t> now returns home and asks if anybody had come to see him or her. Nora tells a lie, saying that nobody had come. </a:t>
            </a:r>
            <a:r>
              <a:rPr lang="en-US" dirty="0" err="1" smtClean="0"/>
              <a:t>Helmer</a:t>
            </a:r>
            <a:r>
              <a:rPr lang="en-US" dirty="0" smtClean="0"/>
              <a:t> says that he had just seen </a:t>
            </a:r>
            <a:r>
              <a:rPr lang="en-US" dirty="0" err="1" smtClean="0"/>
              <a:t>Krogstad</a:t>
            </a:r>
            <a:r>
              <a:rPr lang="en-US" dirty="0" smtClean="0"/>
              <a:t> leaving their house. Nora then admits that </a:t>
            </a:r>
            <a:r>
              <a:rPr lang="en-US" dirty="0" err="1" smtClean="0"/>
              <a:t>Krogstad</a:t>
            </a:r>
            <a:r>
              <a:rPr lang="en-US" dirty="0" smtClean="0"/>
              <a:t> had come and had remained with her in the house for a minute or so. </a:t>
            </a:r>
            <a:r>
              <a:rPr lang="en-US" dirty="0" err="1" smtClean="0"/>
              <a:t>Helmer</a:t>
            </a:r>
            <a:r>
              <a:rPr lang="en-US" dirty="0" smtClean="0"/>
              <a:t> asks if </a:t>
            </a:r>
            <a:r>
              <a:rPr lang="en-US" dirty="0" err="1" smtClean="0"/>
              <a:t>Krogstad</a:t>
            </a:r>
            <a:r>
              <a:rPr lang="en-US" dirty="0" smtClean="0"/>
              <a:t> had sought her help in connection with his post in the bank.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r>
              <a:rPr lang="en-US" i="1" dirty="0" smtClean="0"/>
              <a:t>": </a:t>
            </a:r>
            <a:r>
              <a:rPr lang="en-US" b="1" i="1" dirty="0" smtClean="0"/>
              <a:t>The Story in Brief</a:t>
            </a:r>
            <a:endParaRPr lang="en-US" dirty="0"/>
          </a:p>
        </p:txBody>
      </p:sp>
      <p:sp>
        <p:nvSpPr>
          <p:cNvPr id="3" name="عنصر نائب للمحتوى 2"/>
          <p:cNvSpPr>
            <a:spLocks noGrp="1"/>
          </p:cNvSpPr>
          <p:nvPr>
            <p:ph idx="1"/>
          </p:nvPr>
        </p:nvSpPr>
        <p:spPr/>
        <p:txBody>
          <a:bodyPr/>
          <a:lstStyle/>
          <a:p>
            <a:pPr algn="l"/>
            <a:r>
              <a:rPr lang="en-US" dirty="0" smtClean="0"/>
              <a:t>Nora admits that this was the case. </a:t>
            </a:r>
            <a:r>
              <a:rPr lang="en-US" dirty="0" err="1" smtClean="0"/>
              <a:t>Helmer</a:t>
            </a:r>
            <a:r>
              <a:rPr lang="en-US" dirty="0" smtClean="0"/>
              <a:t> mildly scolds Nora for having talked to an undesirable man like </a:t>
            </a:r>
            <a:r>
              <a:rPr lang="en-US" dirty="0" err="1" smtClean="0"/>
              <a:t>Krogstad</a:t>
            </a:r>
            <a:r>
              <a:rPr lang="en-US" dirty="0" smtClean="0"/>
              <a:t>. He also scolds her for having told him a lie by having said that nobody had come to the house in his absence. However, he also begins to fondle Nora in order to show that he is not very annoyed with her. </a:t>
            </a:r>
            <a:r>
              <a:rPr lang="en-US" dirty="0" err="1" smtClean="0"/>
              <a:t>Helmer</a:t>
            </a:r>
            <a:r>
              <a:rPr lang="en-US" dirty="0" smtClean="0"/>
              <a:t> then gets busy with his official papers while Nora gets busy</a:t>
            </a:r>
          </a:p>
          <a:p>
            <a:pPr algn="l"/>
            <a:r>
              <a:rPr lang="en-US" dirty="0" smtClean="0"/>
              <a:t>with the Christmas tree.</a:t>
            </a:r>
          </a:p>
          <a:p>
            <a:r>
              <a:rPr lang="en-US" dirty="0" smtClean="0"/>
              <a:t> </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r>
              <a:rPr lang="en-US" i="1" dirty="0" smtClean="0"/>
              <a:t>": </a:t>
            </a:r>
            <a:r>
              <a:rPr lang="en-US" b="1" i="1" dirty="0" smtClean="0"/>
              <a:t>The Story in Brief</a:t>
            </a:r>
            <a:endParaRPr lang="en-US" dirty="0"/>
          </a:p>
        </p:txBody>
      </p:sp>
      <p:sp>
        <p:nvSpPr>
          <p:cNvPr id="3" name="عنصر نائب للمحتوى 2"/>
          <p:cNvSpPr>
            <a:spLocks noGrp="1"/>
          </p:cNvSpPr>
          <p:nvPr>
            <p:ph idx="1"/>
          </p:nvPr>
        </p:nvSpPr>
        <p:spPr/>
        <p:txBody>
          <a:bodyPr/>
          <a:lstStyle/>
          <a:p>
            <a:pPr algn="l"/>
            <a:r>
              <a:rPr lang="en-US" sz="3000" b="1" dirty="0" err="1" smtClean="0"/>
              <a:t>Helmer's</a:t>
            </a:r>
            <a:r>
              <a:rPr lang="en-US" sz="3000" b="1" dirty="0" smtClean="0"/>
              <a:t> Strong condemnation of </a:t>
            </a:r>
            <a:r>
              <a:rPr lang="en-US" sz="3000" b="1" dirty="0" err="1" smtClean="0"/>
              <a:t>Krogstad's</a:t>
            </a:r>
            <a:r>
              <a:rPr lang="en-US" sz="3000" b="1" dirty="0" smtClean="0"/>
              <a:t> Character</a:t>
            </a:r>
            <a:endParaRPr lang="en-US" sz="3000" dirty="0" smtClean="0"/>
          </a:p>
          <a:p>
            <a:pPr algn="l"/>
            <a:r>
              <a:rPr lang="en-US" sz="2800" dirty="0" smtClean="0"/>
              <a:t>After a brief pause, Nora speaks to </a:t>
            </a:r>
            <a:r>
              <a:rPr lang="en-US" sz="2800" dirty="0" err="1" smtClean="0"/>
              <a:t>Helmer</a:t>
            </a:r>
            <a:r>
              <a:rPr lang="en-US" sz="2800" dirty="0" smtClean="0"/>
              <a:t> and asks him what kind of dress she should wear for the fancy-dress ball which is to be held the next evening in their neighbors' apartment upstairs. He replies that he would think over the matter and let her know what kind of a costume she should wear for the purpose. She then asks </a:t>
            </a:r>
            <a:r>
              <a:rPr lang="en-US" sz="2800" dirty="0" err="1" smtClean="0"/>
              <a:t>Helmer</a:t>
            </a:r>
            <a:r>
              <a:rPr lang="en-US" sz="2800" dirty="0" smtClean="0"/>
              <a:t> what offence </a:t>
            </a:r>
            <a:r>
              <a:rPr lang="en-US" sz="2800" dirty="0" err="1" smtClean="0"/>
              <a:t>Krogstad</a:t>
            </a:r>
            <a:r>
              <a:rPr lang="en-US" sz="2800" dirty="0" smtClean="0"/>
              <a:t> had been guilty of and why </a:t>
            </a:r>
            <a:r>
              <a:rPr lang="en-US" sz="2800" dirty="0" err="1" smtClean="0"/>
              <a:t>Krogstad's</a:t>
            </a:r>
            <a:r>
              <a:rPr lang="en-US" sz="2800" dirty="0" smtClean="0"/>
              <a:t> post at the bank is now in danger. </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r>
              <a:rPr lang="en-US" i="1" dirty="0" smtClean="0"/>
              <a:t>": </a:t>
            </a:r>
            <a:r>
              <a:rPr lang="en-US" b="1" i="1" dirty="0" smtClean="0"/>
              <a:t>The Story in Brief</a:t>
            </a:r>
            <a:endParaRPr lang="en-US" dirty="0"/>
          </a:p>
        </p:txBody>
      </p:sp>
      <p:sp>
        <p:nvSpPr>
          <p:cNvPr id="3" name="عنصر نائب للمحتوى 2"/>
          <p:cNvSpPr>
            <a:spLocks noGrp="1"/>
          </p:cNvSpPr>
          <p:nvPr>
            <p:ph idx="1"/>
          </p:nvPr>
        </p:nvSpPr>
        <p:spPr/>
        <p:txBody>
          <a:bodyPr/>
          <a:lstStyle/>
          <a:p>
            <a:pPr algn="l"/>
            <a:r>
              <a:rPr lang="en-US" dirty="0" err="1" smtClean="0"/>
              <a:t>Helmer</a:t>
            </a:r>
            <a:r>
              <a:rPr lang="en-US" dirty="0" smtClean="0"/>
              <a:t> replies that </a:t>
            </a:r>
            <a:r>
              <a:rPr lang="en-US" dirty="0" err="1" smtClean="0"/>
              <a:t>Krogstad</a:t>
            </a:r>
            <a:r>
              <a:rPr lang="en-US" dirty="0" smtClean="0"/>
              <a:t> had been guilty of forgery which was a very serious offence. Nora says that </a:t>
            </a:r>
            <a:r>
              <a:rPr lang="en-US" dirty="0" err="1" smtClean="0"/>
              <a:t>Krogstad</a:t>
            </a:r>
            <a:r>
              <a:rPr lang="en-US" dirty="0" smtClean="0"/>
              <a:t> had perhaps been compelled to commit forgery by circumstances over which he had no control. </a:t>
            </a:r>
            <a:r>
              <a:rPr lang="en-US" dirty="0" err="1" smtClean="0"/>
              <a:t>Helmer</a:t>
            </a:r>
            <a:r>
              <a:rPr lang="en-US" dirty="0" smtClean="0"/>
              <a:t> says that it might be so and that he would not like to punish a man to the extent of dismissing him from the bank just because he had been guilty of one single offence.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r>
              <a:rPr lang="en-US" i="1" dirty="0" smtClean="0"/>
              <a:t>": </a:t>
            </a:r>
            <a:r>
              <a:rPr lang="en-US" b="1" i="1" dirty="0" smtClean="0"/>
              <a:t>The Story in Brief</a:t>
            </a:r>
            <a:endParaRPr lang="en-US" dirty="0"/>
          </a:p>
        </p:txBody>
      </p:sp>
      <p:sp>
        <p:nvSpPr>
          <p:cNvPr id="3" name="عنصر نائب للمحتوى 2"/>
          <p:cNvSpPr>
            <a:spLocks noGrp="1"/>
          </p:cNvSpPr>
          <p:nvPr>
            <p:ph idx="1"/>
          </p:nvPr>
        </p:nvSpPr>
        <p:spPr/>
        <p:txBody>
          <a:bodyPr/>
          <a:lstStyle/>
          <a:p>
            <a:pPr algn="l"/>
            <a:r>
              <a:rPr lang="en-US" sz="2800" dirty="0" smtClean="0"/>
              <a:t>    Nora feels happy to hear this, but </a:t>
            </a:r>
            <a:r>
              <a:rPr lang="en-US" sz="2800" dirty="0" err="1" smtClean="0"/>
              <a:t>Helmer</a:t>
            </a:r>
            <a:r>
              <a:rPr lang="en-US" sz="2800" dirty="0" smtClean="0"/>
              <a:t> goes on to say that not only had </a:t>
            </a:r>
            <a:r>
              <a:rPr lang="en-US" sz="2800" dirty="0" err="1" smtClean="0"/>
              <a:t>Krogstad</a:t>
            </a:r>
            <a:r>
              <a:rPr lang="en-US" sz="2800" dirty="0" smtClean="0"/>
              <a:t> committed an offence but that he had escaped the punishment for that offence by means of a cunning trick. It was the use of this trickery which showed </a:t>
            </a:r>
            <a:r>
              <a:rPr lang="en-US" sz="2800" dirty="0" err="1" smtClean="0"/>
              <a:t>Krogstad</a:t>
            </a:r>
            <a:r>
              <a:rPr lang="en-US" sz="2800" dirty="0" smtClean="0"/>
              <a:t> to be a morally depraved person. </a:t>
            </a:r>
            <a:r>
              <a:rPr lang="en-US" sz="2800" dirty="0" err="1" smtClean="0"/>
              <a:t>Helmer</a:t>
            </a:r>
            <a:r>
              <a:rPr lang="en-US" sz="2800" dirty="0" smtClean="0"/>
              <a:t> then goes on to express his views about the evil effect which such a man would be exercising upon his family. If a man has a crime on his conscience, he would always be telling lies and putting on false appearances.</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r>
              <a:rPr lang="en-US" i="1" dirty="0" smtClean="0"/>
              <a:t>": </a:t>
            </a:r>
            <a:r>
              <a:rPr lang="en-US" b="1" i="1" dirty="0" smtClean="0"/>
              <a:t>The Story in Brief</a:t>
            </a:r>
            <a:endParaRPr lang="en-US" dirty="0"/>
          </a:p>
        </p:txBody>
      </p:sp>
      <p:sp>
        <p:nvSpPr>
          <p:cNvPr id="3" name="عنصر نائب للمحتوى 2"/>
          <p:cNvSpPr>
            <a:spLocks noGrp="1"/>
          </p:cNvSpPr>
          <p:nvPr>
            <p:ph idx="1"/>
          </p:nvPr>
        </p:nvSpPr>
        <p:spPr/>
        <p:txBody>
          <a:bodyPr/>
          <a:lstStyle/>
          <a:p>
            <a:pPr algn="l"/>
            <a:r>
              <a:rPr lang="en-US" dirty="0" smtClean="0"/>
              <a:t>    Such a man would spread disease and infection all over his household. Such a man would be an evil influence on his children because the house of such a man would be full of evil germs. </a:t>
            </a:r>
            <a:r>
              <a:rPr lang="en-US" dirty="0" err="1" smtClean="0"/>
              <a:t>Helmer</a:t>
            </a:r>
            <a:r>
              <a:rPr lang="en-US" dirty="0" smtClean="0"/>
              <a:t> says that he finds it impossible to work with a man like </a:t>
            </a:r>
            <a:r>
              <a:rPr lang="en-US" dirty="0" err="1" smtClean="0"/>
              <a:t>Krogstad</a:t>
            </a:r>
            <a:r>
              <a:rPr lang="en-US" dirty="0" smtClean="0"/>
              <a:t> and that he would feel literally sick in that man's presence. </a:t>
            </a:r>
            <a:r>
              <a:rPr lang="en-US" dirty="0" err="1" smtClean="0"/>
              <a:t>Helmer</a:t>
            </a:r>
            <a:r>
              <a:rPr lang="en-US" dirty="0" smtClean="0"/>
              <a:t> then goes into</a:t>
            </a:r>
          </a:p>
          <a:p>
            <a:pPr algn="l"/>
            <a:r>
              <a:rPr lang="en-US" dirty="0" smtClean="0"/>
              <a:t>    his study. </a:t>
            </a:r>
            <a:r>
              <a:rPr lang="en-US" dirty="0" err="1" smtClean="0"/>
              <a:t>Helmer's</a:t>
            </a:r>
            <a:r>
              <a:rPr lang="en-US" dirty="0" smtClean="0"/>
              <a:t> attitude clearly shows to Nora that he is bent upon dismissing </a:t>
            </a:r>
            <a:r>
              <a:rPr lang="en-US" dirty="0" err="1" smtClean="0"/>
              <a:t>Krogstad</a:t>
            </a:r>
            <a:r>
              <a:rPr lang="en-US" dirty="0" smtClean="0"/>
              <a:t>.</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r>
              <a:rPr lang="en-US" i="1" dirty="0" smtClean="0"/>
              <a:t>": </a:t>
            </a:r>
            <a:r>
              <a:rPr lang="en-US" b="1" i="1" dirty="0" smtClean="0"/>
              <a:t>The Story in Brief</a:t>
            </a:r>
            <a:endParaRPr lang="en-US" dirty="0"/>
          </a:p>
        </p:txBody>
      </p:sp>
      <p:sp>
        <p:nvSpPr>
          <p:cNvPr id="3" name="عنصر نائب للمحتوى 2"/>
          <p:cNvSpPr>
            <a:spLocks noGrp="1"/>
          </p:cNvSpPr>
          <p:nvPr>
            <p:ph idx="1"/>
          </p:nvPr>
        </p:nvSpPr>
        <p:spPr/>
        <p:txBody>
          <a:bodyPr/>
          <a:lstStyle/>
          <a:p>
            <a:pPr algn="l"/>
            <a:r>
              <a:rPr lang="en-US" b="1" u="sng" dirty="0" smtClean="0"/>
              <a:t>   Nora's Torturing Thoughts</a:t>
            </a:r>
            <a:r>
              <a:rPr lang="en-US" b="1" dirty="0" smtClean="0"/>
              <a:t> </a:t>
            </a:r>
            <a:endParaRPr lang="en-US" dirty="0" smtClean="0"/>
          </a:p>
          <a:p>
            <a:pPr algn="l"/>
            <a:r>
              <a:rPr lang="en-US" sz="2800" dirty="0" smtClean="0"/>
              <a:t>    Nora is now feeling terribly upset. Not only has she failed to save </a:t>
            </a:r>
            <a:r>
              <a:rPr lang="en-US" sz="2800" dirty="0" err="1" smtClean="0"/>
              <a:t>Krogstad's</a:t>
            </a:r>
            <a:r>
              <a:rPr lang="en-US" sz="2800" dirty="0" smtClean="0"/>
              <a:t> job for him, but she has been told by </a:t>
            </a:r>
            <a:r>
              <a:rPr lang="en-US" sz="2800" dirty="0" err="1" smtClean="0"/>
              <a:t>Helmer</a:t>
            </a:r>
            <a:r>
              <a:rPr lang="en-US" sz="2800" dirty="0" smtClean="0"/>
              <a:t> that a person with a crime on his conscience is sure to exercise an evil influence upon his children. </a:t>
            </a:r>
            <a:r>
              <a:rPr lang="en-US" sz="2800" dirty="0" err="1" smtClean="0"/>
              <a:t>Helmer</a:t>
            </a:r>
            <a:r>
              <a:rPr lang="en-US" sz="2800" dirty="0" smtClean="0"/>
              <a:t> 's words are now ringing  in her ears and she asks herself if she too is unconsciously exercising an evil influence upon her children because she, like </a:t>
            </a:r>
            <a:r>
              <a:rPr lang="en-US" sz="2800" dirty="0" err="1" smtClean="0"/>
              <a:t>Krogstad</a:t>
            </a:r>
            <a:r>
              <a:rPr lang="en-US" sz="2800" dirty="0" smtClean="0"/>
              <a:t> , has been guilty of a criminal act.</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r>
              <a:rPr lang="en-US" i="1" dirty="0" smtClean="0"/>
              <a:t>": </a:t>
            </a:r>
            <a:r>
              <a:rPr lang="en-US" b="1" i="1" dirty="0" smtClean="0"/>
              <a:t>The Story in Brief</a:t>
            </a:r>
            <a:endParaRPr lang="en-US" dirty="0"/>
          </a:p>
        </p:txBody>
      </p:sp>
      <p:sp>
        <p:nvSpPr>
          <p:cNvPr id="3" name="عنصر نائب للمحتوى 2"/>
          <p:cNvSpPr>
            <a:spLocks noGrp="1"/>
          </p:cNvSpPr>
          <p:nvPr>
            <p:ph idx="1"/>
          </p:nvPr>
        </p:nvSpPr>
        <p:spPr/>
        <p:txBody>
          <a:bodyPr/>
          <a:lstStyle/>
          <a:p>
            <a:pPr algn="l"/>
            <a:r>
              <a:rPr lang="en-US" dirty="0" smtClean="0"/>
              <a:t>Indeed, the thought terrifies her and in a brief soliloquy she expresses </a:t>
            </a:r>
            <a:r>
              <a:rPr lang="en-US" i="1" dirty="0" smtClean="0"/>
              <a:t>the  </a:t>
            </a:r>
            <a:r>
              <a:rPr lang="en-US" dirty="0" smtClean="0"/>
              <a:t>state of her mind thus: 'Corrupt my children? Poison my home? It's not true! It could never, never be true l' In other words, she is now torn by a conflict. Far from having been able to help </a:t>
            </a:r>
            <a:r>
              <a:rPr lang="en-US" dirty="0" err="1" smtClean="0"/>
              <a:t>Krogstad</a:t>
            </a:r>
            <a:r>
              <a:rPr lang="en-US" dirty="0" smtClean="0"/>
              <a:t>, she is herself faced with a dilemma. She now does not think it</a:t>
            </a:r>
          </a:p>
          <a:p>
            <a:pPr algn="l"/>
            <a:r>
              <a:rPr lang="en-US" dirty="0" smtClean="0"/>
              <a:t>    proper even to let her children come near her.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a:t>
            </a:r>
            <a:r>
              <a:rPr lang="en-US" i="1" dirty="0" smtClean="0"/>
              <a:t>": </a:t>
            </a:r>
            <a:r>
              <a:rPr lang="en-US" b="1" i="1" dirty="0" smtClean="0"/>
              <a:t>The Story in Brief</a:t>
            </a:r>
            <a:endParaRPr lang="en-US" dirty="0"/>
          </a:p>
        </p:txBody>
      </p:sp>
      <p:sp>
        <p:nvSpPr>
          <p:cNvPr id="3" name="عنصر نائب للمحتوى 2"/>
          <p:cNvSpPr>
            <a:spLocks noGrp="1"/>
          </p:cNvSpPr>
          <p:nvPr>
            <p:ph idx="1"/>
          </p:nvPr>
        </p:nvSpPr>
        <p:spPr/>
        <p:txBody>
          <a:bodyPr/>
          <a:lstStyle/>
          <a:p>
            <a:pPr algn="l"/>
            <a:r>
              <a:rPr lang="en-US" sz="3600" dirty="0" smtClean="0"/>
              <a:t>When the maidservant asks Nora if she should bring the children, Nora replies that the children should be asked to stay with their Nurse and should not be allowed to come to her. </a:t>
            </a:r>
            <a:r>
              <a:rPr lang="en-US" sz="3600" dirty="0" err="1" smtClean="0"/>
              <a:t>Helmer's</a:t>
            </a:r>
            <a:r>
              <a:rPr lang="en-US" sz="3600" dirty="0" smtClean="0"/>
              <a:t> words have thus produced a profoundly disturbing effect upon her.</a:t>
            </a:r>
          </a:p>
          <a:p>
            <a:pPr algn="l"/>
            <a:r>
              <a:rPr lang="en-US" sz="3600" dirty="0" smtClean="0"/>
              <a:t> </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r>
              <a:rPr lang="en-US" b="1" u="sng" dirty="0" smtClean="0"/>
              <a:t>ACT TWO</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u="sng" dirty="0" smtClean="0"/>
              <a:t>Nora in a Terrible Fix</a:t>
            </a:r>
            <a:endParaRPr lang="en-US" dirty="0" smtClean="0"/>
          </a:p>
          <a:p>
            <a:pPr algn="l"/>
            <a:r>
              <a:rPr lang="en-US" dirty="0" smtClean="0"/>
              <a:t>It is Christmas day. Nora continues to be in a deeply</a:t>
            </a:r>
          </a:p>
          <a:p>
            <a:pPr algn="l"/>
            <a:r>
              <a:rPr lang="en-US" dirty="0" smtClean="0"/>
              <a:t>disturbed state of mind. When the Nurse, who had been asked to bring the box containing her fancy-dress costumes, comes with the box, Nora asks her about the children. The Nurse replies that they are playing with their Christmas toys but that they have been asking for their mummy.</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r>
              <a:rPr lang="en-US" b="1" u="sng" dirty="0" smtClean="0"/>
              <a:t>ACT TWO</a:t>
            </a:r>
            <a:endParaRPr lang="en-US" dirty="0"/>
          </a:p>
        </p:txBody>
      </p:sp>
      <p:sp>
        <p:nvSpPr>
          <p:cNvPr id="3" name="عنصر نائب للمحتوى 2"/>
          <p:cNvSpPr>
            <a:spLocks noGrp="1"/>
          </p:cNvSpPr>
          <p:nvPr>
            <p:ph idx="1"/>
          </p:nvPr>
        </p:nvSpPr>
        <p:spPr/>
        <p:txBody>
          <a:bodyPr/>
          <a:lstStyle/>
          <a:p>
            <a:pPr algn="l"/>
            <a:r>
              <a:rPr lang="en-US" sz="2800" dirty="0" smtClean="0"/>
              <a:t>Nora says that from now onwards she would not be able to spend as much time with the children as she had been doing previously. When the Nurse has gone and Nora is alone, she again begins to feel troubled by all sorts of doubts. </a:t>
            </a:r>
            <a:r>
              <a:rPr lang="en-US" sz="2800" dirty="0" err="1" smtClean="0"/>
              <a:t>Krogstad</a:t>
            </a:r>
            <a:r>
              <a:rPr lang="en-US" sz="2800" dirty="0" smtClean="0"/>
              <a:t> had threatened her with a disclosure of her criminal act of forgery, and </a:t>
            </a:r>
            <a:r>
              <a:rPr lang="en-US" sz="2800" dirty="0" err="1" smtClean="0"/>
              <a:t>Helmer</a:t>
            </a:r>
            <a:r>
              <a:rPr lang="en-US" sz="2800" dirty="0" smtClean="0"/>
              <a:t> has made her feel that her influence on her own children would be pernicious. (Of course, </a:t>
            </a:r>
            <a:r>
              <a:rPr lang="en-US" sz="2800" dirty="0" err="1" smtClean="0"/>
              <a:t>Helmer</a:t>
            </a:r>
            <a:r>
              <a:rPr lang="en-US" sz="2800" dirty="0" smtClean="0"/>
              <a:t> does not know in the least that Nora had been guilty of forgery.</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r>
              <a:rPr lang="en-US" b="1" u="sng" dirty="0" smtClean="0"/>
              <a:t>ACT TWO</a:t>
            </a:r>
            <a:endParaRPr lang="en-US" dirty="0"/>
          </a:p>
        </p:txBody>
      </p:sp>
      <p:sp>
        <p:nvSpPr>
          <p:cNvPr id="3" name="عنصر نائب للمحتوى 2"/>
          <p:cNvSpPr>
            <a:spLocks noGrp="1"/>
          </p:cNvSpPr>
          <p:nvPr>
            <p:ph idx="1"/>
          </p:nvPr>
        </p:nvSpPr>
        <p:spPr/>
        <p:txBody>
          <a:bodyPr/>
          <a:lstStyle/>
          <a:p>
            <a:pPr algn="l"/>
            <a:r>
              <a:rPr lang="en-US" sz="2800" dirty="0" smtClean="0"/>
              <a:t>He does not even know that she had borrowed money from </a:t>
            </a:r>
            <a:r>
              <a:rPr lang="en-US" sz="2800" dirty="0" err="1" smtClean="0"/>
              <a:t>Krogstad</a:t>
            </a:r>
            <a:r>
              <a:rPr lang="en-US" sz="2800" dirty="0" smtClean="0"/>
              <a:t>. He has been under the impression that she bad got the money for the trip to Italy from her father. Nora had never told </a:t>
            </a:r>
            <a:r>
              <a:rPr lang="en-US" sz="2800" dirty="0" err="1" smtClean="0"/>
              <a:t>Helmer</a:t>
            </a:r>
            <a:r>
              <a:rPr lang="en-US" sz="2800" dirty="0" smtClean="0"/>
              <a:t> about the loan or about the person from whom she had taken the loan or anything about her forging her father's signature). Indeed, Nora is now feeling tortured by her thoughts about </a:t>
            </a:r>
            <a:r>
              <a:rPr lang="en-US" sz="2800" dirty="0" err="1" smtClean="0"/>
              <a:t>Krogstad's</a:t>
            </a:r>
            <a:r>
              <a:rPr lang="en-US" sz="2800" dirty="0" smtClean="0"/>
              <a:t> threat and even more so about her criminal act and her influence upon her children.</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r>
              <a:rPr lang="en-US" b="1" u="sng" dirty="0" smtClean="0"/>
              <a:t>ACT TWO</a:t>
            </a:r>
            <a:endParaRPr lang="en-US" dirty="0"/>
          </a:p>
        </p:txBody>
      </p:sp>
      <p:sp>
        <p:nvSpPr>
          <p:cNvPr id="3" name="عنصر نائب للمحتوى 2"/>
          <p:cNvSpPr>
            <a:spLocks noGrp="1"/>
          </p:cNvSpPr>
          <p:nvPr>
            <p:ph idx="1"/>
          </p:nvPr>
        </p:nvSpPr>
        <p:spPr/>
        <p:txBody>
          <a:bodyPr/>
          <a:lstStyle/>
          <a:p>
            <a:pPr algn="l"/>
            <a:r>
              <a:rPr lang="en-US" b="1" u="sng" dirty="0" err="1" smtClean="0"/>
              <a:t>Helmer</a:t>
            </a:r>
            <a:r>
              <a:rPr lang="en-US" b="1" u="sng" dirty="0" smtClean="0"/>
              <a:t> 's Rejection of Nora's Recommendation</a:t>
            </a:r>
            <a:r>
              <a:rPr lang="en-US" b="1" dirty="0" smtClean="0"/>
              <a:t> </a:t>
            </a:r>
            <a:endParaRPr lang="en-US" dirty="0" smtClean="0"/>
          </a:p>
          <a:p>
            <a:pPr algn="l"/>
            <a:r>
              <a:rPr lang="en-US" sz="2800" dirty="0" smtClean="0"/>
              <a:t>Nora now takes up with </a:t>
            </a:r>
            <a:r>
              <a:rPr lang="en-US" sz="2800" dirty="0" err="1" smtClean="0"/>
              <a:t>Helmer</a:t>
            </a:r>
            <a:r>
              <a:rPr lang="en-US" sz="2800" dirty="0" smtClean="0"/>
              <a:t> the case of </a:t>
            </a:r>
            <a:r>
              <a:rPr lang="en-US" sz="2800" dirty="0" err="1" smtClean="0"/>
              <a:t>Krogstad</a:t>
            </a:r>
            <a:r>
              <a:rPr lang="en-US" sz="2800" dirty="0" smtClean="0"/>
              <a:t>. She had already spoken to him on </a:t>
            </a:r>
            <a:r>
              <a:rPr lang="en-US" sz="2800" dirty="0" err="1" smtClean="0"/>
              <a:t>Krogstad's</a:t>
            </a:r>
            <a:r>
              <a:rPr lang="en-US" sz="2800" dirty="0" smtClean="0"/>
              <a:t> behalf but he had told her that he could not do anything for that man. Now once again she appeals to him to let </a:t>
            </a:r>
            <a:r>
              <a:rPr lang="en-US" sz="2800" dirty="0" err="1" smtClean="0"/>
              <a:t>Krogstad</a:t>
            </a:r>
            <a:r>
              <a:rPr lang="en-US" sz="2800" dirty="0" smtClean="0"/>
              <a:t> keep his job at the bank. </a:t>
            </a:r>
            <a:r>
              <a:rPr lang="en-US" sz="2800" dirty="0" err="1" smtClean="0"/>
              <a:t>Helmer</a:t>
            </a:r>
            <a:r>
              <a:rPr lang="en-US" sz="2800" dirty="0" smtClean="0"/>
              <a:t> says that he is going to give </a:t>
            </a:r>
            <a:r>
              <a:rPr lang="en-US" sz="2800" dirty="0" err="1" smtClean="0"/>
              <a:t>Krogstad's</a:t>
            </a:r>
            <a:r>
              <a:rPr lang="en-US" sz="2800" dirty="0" smtClean="0"/>
              <a:t> job to Mrs. </a:t>
            </a:r>
            <a:r>
              <a:rPr lang="en-US" sz="2800" dirty="0" err="1" smtClean="0"/>
              <a:t>Linde</a:t>
            </a:r>
            <a:r>
              <a:rPr lang="en-US" sz="2800" dirty="0" smtClean="0"/>
              <a:t>. Nora suggests that he should keep </a:t>
            </a:r>
            <a:r>
              <a:rPr lang="en-US" sz="2800" dirty="0" err="1" smtClean="0"/>
              <a:t>Krogstad</a:t>
            </a:r>
            <a:r>
              <a:rPr lang="en-US" sz="2800" dirty="0" smtClean="0"/>
              <a:t> in his post and dismiss some other clerk in the office in order to accommodate Mrs. </a:t>
            </a:r>
            <a:r>
              <a:rPr lang="en-US" sz="2800" dirty="0" err="1" smtClean="0"/>
              <a:t>Linde</a:t>
            </a:r>
            <a:r>
              <a:rPr lang="en-US" sz="2800" dirty="0" smtClean="0"/>
              <a:t>.</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r>
              <a:rPr lang="en-US" b="1" u="sng" dirty="0" smtClean="0"/>
              <a:t>ACT TWO</a:t>
            </a:r>
            <a:endParaRPr lang="en-US" dirty="0"/>
          </a:p>
        </p:txBody>
      </p:sp>
      <p:sp>
        <p:nvSpPr>
          <p:cNvPr id="3" name="عنصر نائب للمحتوى 2"/>
          <p:cNvSpPr>
            <a:spLocks noGrp="1"/>
          </p:cNvSpPr>
          <p:nvPr>
            <p:ph idx="1"/>
          </p:nvPr>
        </p:nvSpPr>
        <p:spPr/>
        <p:txBody>
          <a:bodyPr/>
          <a:lstStyle/>
          <a:p>
            <a:pPr algn="l"/>
            <a:r>
              <a:rPr lang="en-US" sz="2800" dirty="0" smtClean="0"/>
              <a:t>    </a:t>
            </a:r>
            <a:r>
              <a:rPr lang="en-US" sz="2800" dirty="0" err="1" smtClean="0"/>
              <a:t>Helmer</a:t>
            </a:r>
            <a:r>
              <a:rPr lang="en-US" sz="2800" dirty="0" smtClean="0"/>
              <a:t> says that she should not persist in her suggestion because it is simply impossible for him to keep </a:t>
            </a:r>
            <a:r>
              <a:rPr lang="en-US" sz="2800" dirty="0" err="1" smtClean="0"/>
              <a:t>Krogstad</a:t>
            </a:r>
            <a:r>
              <a:rPr lang="en-US" sz="2800" dirty="0" smtClean="0"/>
              <a:t> in the bank. Nora says that, in case </a:t>
            </a:r>
            <a:r>
              <a:rPr lang="en-US" sz="2800" dirty="0" err="1" smtClean="0"/>
              <a:t>Krogstad</a:t>
            </a:r>
            <a:r>
              <a:rPr lang="en-US" sz="2800" dirty="0" smtClean="0"/>
              <a:t> is dismissed, he might spread false propaganda against him and her and thus bring both of them into disrepute. She recalls the case of her father who had been made the victim of much malicious propaganda and who would really have found himself in trouble if </a:t>
            </a:r>
            <a:r>
              <a:rPr lang="en-US" sz="2800" dirty="0" err="1" smtClean="0"/>
              <a:t>Helmer</a:t>
            </a:r>
            <a:r>
              <a:rPr lang="en-US" sz="2800" dirty="0" smtClean="0"/>
              <a:t> </a:t>
            </a:r>
            <a:r>
              <a:rPr lang="en-US" sz="2800" dirty="0" smtClean="0"/>
              <a:t>had not come to his rescue. </a:t>
            </a:r>
            <a:r>
              <a:rPr lang="en-US" sz="2800" dirty="0" err="1" smtClean="0"/>
              <a:t>Helmer</a:t>
            </a:r>
            <a:r>
              <a:rPr lang="en-US" sz="2800" dirty="0" smtClean="0"/>
              <a:t> says that there is a good deal of difference between his own case and her father's case.</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r>
              <a:rPr lang="en-US" b="1" u="sng" dirty="0" smtClean="0"/>
              <a:t>ACT TWO</a:t>
            </a:r>
            <a:endParaRPr lang="en-US" dirty="0"/>
          </a:p>
        </p:txBody>
      </p:sp>
      <p:sp>
        <p:nvSpPr>
          <p:cNvPr id="3" name="عنصر نائب للمحتوى 2"/>
          <p:cNvSpPr>
            <a:spLocks noGrp="1"/>
          </p:cNvSpPr>
          <p:nvPr>
            <p:ph idx="1"/>
          </p:nvPr>
        </p:nvSpPr>
        <p:spPr/>
        <p:txBody>
          <a:bodyPr/>
          <a:lstStyle/>
          <a:p>
            <a:pPr algn="l"/>
            <a:r>
              <a:rPr lang="en-US" sz="2800" dirty="0" smtClean="0"/>
              <a:t>    Her father's professional conduct had not been entirely above suspicion, while his professional conduct is beyond reproach. He says that he wants to maintain his good reputation and that he is not going to keep </a:t>
            </a:r>
            <a:r>
              <a:rPr lang="en-US" sz="2800" dirty="0" err="1" smtClean="0"/>
              <a:t>Krogstad</a:t>
            </a:r>
            <a:r>
              <a:rPr lang="en-US" sz="2800" dirty="0" smtClean="0"/>
              <a:t> in the bank no matter what </a:t>
            </a:r>
            <a:r>
              <a:rPr lang="en-US" sz="2800" dirty="0" err="1" smtClean="0"/>
              <a:t>Krogstad</a:t>
            </a:r>
            <a:r>
              <a:rPr lang="en-US" sz="2800" dirty="0" smtClean="0"/>
              <a:t> does, especially because he has already made it known that he is going to remove </a:t>
            </a:r>
            <a:r>
              <a:rPr lang="en-US" sz="2800" dirty="0" err="1" smtClean="0"/>
              <a:t>Krogstad</a:t>
            </a:r>
            <a:r>
              <a:rPr lang="en-US" sz="2800" dirty="0" smtClean="0"/>
              <a:t> from the bank. He goes on to say that he does not want people at the bank to think that he  can be influenced by his wife in his official decisions.</a:t>
            </a:r>
          </a:p>
          <a:p>
            <a:r>
              <a:rPr lang="en-US" dirty="0" smtClean="0"/>
              <a:t> </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r>
              <a:rPr lang="en-US" b="1" u="sng" dirty="0" smtClean="0"/>
              <a:t>ACT TWO</a:t>
            </a:r>
            <a:endParaRPr lang="en-US" dirty="0"/>
          </a:p>
        </p:txBody>
      </p:sp>
      <p:sp>
        <p:nvSpPr>
          <p:cNvPr id="3" name="عنصر نائب للمحتوى 2"/>
          <p:cNvSpPr>
            <a:spLocks noGrp="1"/>
          </p:cNvSpPr>
          <p:nvPr>
            <p:ph idx="1"/>
          </p:nvPr>
        </p:nvSpPr>
        <p:spPr/>
        <p:txBody>
          <a:bodyPr/>
          <a:lstStyle/>
          <a:p>
            <a:pPr algn="l"/>
            <a:r>
              <a:rPr lang="en-US" b="1" u="sng" dirty="0" smtClean="0"/>
              <a:t>The Order or Dismissal Against </a:t>
            </a:r>
            <a:r>
              <a:rPr lang="en-US" b="1" u="sng" dirty="0" err="1" smtClean="0"/>
              <a:t>Krogstad</a:t>
            </a:r>
            <a:endParaRPr lang="en-US" dirty="0" smtClean="0"/>
          </a:p>
          <a:p>
            <a:pPr algn="l"/>
            <a:r>
              <a:rPr lang="en-US" b="1" dirty="0" smtClean="0"/>
              <a:t> </a:t>
            </a:r>
            <a:r>
              <a:rPr lang="en-US" dirty="0" smtClean="0"/>
              <a:t>He then tells her that there is another reason also why he has decided to dismiss </a:t>
            </a:r>
            <a:r>
              <a:rPr lang="en-US" dirty="0" err="1" smtClean="0"/>
              <a:t>Krogstad.He</a:t>
            </a:r>
            <a:r>
              <a:rPr lang="en-US" dirty="0" smtClean="0"/>
              <a:t> could have perhaps overlooked </a:t>
            </a:r>
            <a:r>
              <a:rPr lang="en-US" dirty="0" err="1" smtClean="0"/>
              <a:t>Krogstad's</a:t>
            </a:r>
            <a:r>
              <a:rPr lang="en-US" dirty="0" smtClean="0"/>
              <a:t> past record, but </a:t>
            </a:r>
            <a:r>
              <a:rPr lang="en-US" dirty="0" err="1" smtClean="0"/>
              <a:t>Krogstad</a:t>
            </a:r>
            <a:r>
              <a:rPr lang="en-US" dirty="0" smtClean="0"/>
              <a:t> has made a nuisance of himself to him at the bank in another way. He and </a:t>
            </a:r>
            <a:r>
              <a:rPr lang="en-US" dirty="0" err="1" smtClean="0"/>
              <a:t>Krogstad</a:t>
            </a:r>
            <a:endParaRPr lang="en-US" dirty="0" smtClean="0"/>
          </a:p>
          <a:p>
            <a:pPr algn="l"/>
            <a:r>
              <a:rPr lang="en-US" dirty="0" smtClean="0"/>
              <a:t>had been intimate friends at school, and </a:t>
            </a:r>
            <a:r>
              <a:rPr lang="en-US" dirty="0" err="1" smtClean="0"/>
              <a:t>Krogstad</a:t>
            </a:r>
            <a:r>
              <a:rPr lang="en-US" dirty="0" smtClean="0"/>
              <a:t> now embarrasses him by speaking to him always in a familiar manner.</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r>
              <a:rPr lang="en-US" b="1" u="sng" dirty="0" smtClean="0"/>
              <a:t>ACT TWO</a:t>
            </a:r>
            <a:endParaRPr lang="en-US" dirty="0"/>
          </a:p>
        </p:txBody>
      </p:sp>
      <p:sp>
        <p:nvSpPr>
          <p:cNvPr id="3" name="عنصر نائب للمحتوى 2"/>
          <p:cNvSpPr>
            <a:spLocks noGrp="1"/>
          </p:cNvSpPr>
          <p:nvPr>
            <p:ph idx="1"/>
          </p:nvPr>
        </p:nvSpPr>
        <p:spPr/>
        <p:txBody>
          <a:bodyPr/>
          <a:lstStyle/>
          <a:p>
            <a:pPr algn="l"/>
            <a:r>
              <a:rPr lang="en-US" sz="2800" dirty="0" err="1" smtClean="0"/>
              <a:t>Krogstad</a:t>
            </a:r>
            <a:r>
              <a:rPr lang="en-US" sz="2800" dirty="0" smtClean="0"/>
              <a:t> has a tendency to speak to him like an equal, addressing him by his Christian name and trying to show that he is intimate with him. This position is not tolerable to him, says </a:t>
            </a:r>
            <a:r>
              <a:rPr lang="en-US" sz="2800" dirty="0" err="1" smtClean="0"/>
              <a:t>Helmer</a:t>
            </a:r>
            <a:r>
              <a:rPr lang="en-US" sz="2800" dirty="0" smtClean="0"/>
              <a:t>. Nora says that, if </a:t>
            </a:r>
            <a:r>
              <a:rPr lang="en-US" sz="2800" dirty="0" err="1" smtClean="0"/>
              <a:t>Helmer</a:t>
            </a:r>
            <a:r>
              <a:rPr lang="en-US" sz="2800" dirty="0" smtClean="0"/>
              <a:t> resents </a:t>
            </a:r>
            <a:r>
              <a:rPr lang="en-US" sz="2800" dirty="0" err="1" smtClean="0"/>
              <a:t>Krogstad's</a:t>
            </a:r>
            <a:r>
              <a:rPr lang="en-US" sz="2800" dirty="0" smtClean="0"/>
              <a:t> familiar manner of speaking to him, it only shows that </a:t>
            </a:r>
            <a:r>
              <a:rPr lang="en-US" sz="2800" dirty="0" err="1" smtClean="0"/>
              <a:t>Helmer</a:t>
            </a:r>
            <a:r>
              <a:rPr lang="en-US" sz="2800" dirty="0" smtClean="0"/>
              <a:t> is a petty-minded man. </a:t>
            </a:r>
            <a:r>
              <a:rPr lang="en-US" sz="2800" dirty="0" err="1" smtClean="0"/>
              <a:t>Helmer</a:t>
            </a:r>
            <a:r>
              <a:rPr lang="en-US" sz="2800" dirty="0" smtClean="0"/>
              <a:t> feels</a:t>
            </a:r>
          </a:p>
          <a:p>
            <a:pPr algn="l"/>
            <a:r>
              <a:rPr lang="en-US" sz="2800" dirty="0" smtClean="0"/>
              <a:t>much offended at being called a petty-minded man and says that he would put an end to this whole affair by immediately sending the order of dismissal to </a:t>
            </a:r>
            <a:r>
              <a:rPr lang="en-US" sz="2800" dirty="0" err="1" smtClean="0"/>
              <a:t>Krogstad</a:t>
            </a:r>
            <a:r>
              <a:rPr lang="en-US" sz="2800" dirty="0" smtClean="0"/>
              <a:t>.</a:t>
            </a:r>
            <a:endParaRPr 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r>
              <a:rPr lang="en-US" b="1" u="sng" dirty="0" smtClean="0"/>
              <a:t>ACT TWO</a:t>
            </a:r>
            <a:endParaRPr lang="en-US" dirty="0"/>
          </a:p>
        </p:txBody>
      </p:sp>
      <p:sp>
        <p:nvSpPr>
          <p:cNvPr id="3" name="عنصر نائب للمحتوى 2"/>
          <p:cNvSpPr>
            <a:spLocks noGrp="1"/>
          </p:cNvSpPr>
          <p:nvPr>
            <p:ph idx="1"/>
          </p:nvPr>
        </p:nvSpPr>
        <p:spPr/>
        <p:txBody>
          <a:bodyPr/>
          <a:lstStyle/>
          <a:p>
            <a:pPr algn="l"/>
            <a:r>
              <a:rPr lang="en-US" dirty="0" smtClean="0"/>
              <a:t>He then summons the maidservant and asks her to send somebody to </a:t>
            </a:r>
            <a:r>
              <a:rPr lang="en-US" dirty="0" err="1" smtClean="0"/>
              <a:t>Krogstad's</a:t>
            </a:r>
            <a:r>
              <a:rPr lang="en-US" dirty="0" smtClean="0"/>
              <a:t> house in order to deliver a letter to him. He hands over to the maid-servant the order of </a:t>
            </a:r>
            <a:r>
              <a:rPr lang="en-US" dirty="0" err="1" smtClean="0"/>
              <a:t>Krogstad's</a:t>
            </a:r>
            <a:r>
              <a:rPr lang="en-US" dirty="0" smtClean="0"/>
              <a:t> dismissal in spite of Nora's  appeals to him not to do so. He tells Nora that he fully understands her anxiety, that he knows that her anxiety is due to her love for him, but that he cannot change his decision to dismiss </a:t>
            </a:r>
            <a:r>
              <a:rPr lang="en-US" dirty="0" err="1" smtClean="0"/>
              <a:t>Krogstad</a:t>
            </a:r>
            <a:r>
              <a:rPr lang="en-US" dirty="0" smtClean="0"/>
              <a:t>.</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r>
              <a:rPr lang="en-US" b="1" u="sng" dirty="0" smtClean="0"/>
              <a:t>ACT TWO</a:t>
            </a:r>
            <a:endParaRPr lang="en-US" dirty="0"/>
          </a:p>
        </p:txBody>
      </p:sp>
      <p:sp>
        <p:nvSpPr>
          <p:cNvPr id="3" name="عنصر نائب للمحتوى 2"/>
          <p:cNvSpPr>
            <a:spLocks noGrp="1"/>
          </p:cNvSpPr>
          <p:nvPr>
            <p:ph idx="1"/>
          </p:nvPr>
        </p:nvSpPr>
        <p:spPr/>
        <p:txBody>
          <a:bodyPr/>
          <a:lstStyle/>
          <a:p>
            <a:pPr algn="l"/>
            <a:r>
              <a:rPr lang="en-US" b="1" dirty="0" err="1" smtClean="0"/>
              <a:t>Helmer</a:t>
            </a:r>
            <a:r>
              <a:rPr lang="en-US" b="1" dirty="0" smtClean="0"/>
              <a:t> Ignorant of the Real Situation</a:t>
            </a:r>
            <a:endParaRPr lang="en-US" dirty="0" smtClean="0"/>
          </a:p>
          <a:p>
            <a:pPr algn="l"/>
            <a:r>
              <a:rPr lang="en-US" dirty="0" smtClean="0"/>
              <a:t>Actually, of course, </a:t>
            </a:r>
            <a:r>
              <a:rPr lang="en-US" dirty="0" err="1" smtClean="0"/>
              <a:t>Helmer</a:t>
            </a:r>
            <a:r>
              <a:rPr lang="en-US" dirty="0" smtClean="0"/>
              <a:t> does not know the true reason for Nora's anxiety in this matter. Nora is worried because </a:t>
            </a:r>
            <a:r>
              <a:rPr lang="en-US" dirty="0" err="1" smtClean="0"/>
              <a:t>Krogstad</a:t>
            </a:r>
            <a:r>
              <a:rPr lang="en-US" dirty="0" smtClean="0"/>
              <a:t> had given her a threat that he would disclose her criminal act of forgery. But </a:t>
            </a:r>
            <a:r>
              <a:rPr lang="en-US" dirty="0" err="1" smtClean="0"/>
              <a:t>Helmer</a:t>
            </a:r>
            <a:r>
              <a:rPr lang="en-US" dirty="0" smtClean="0"/>
              <a:t> is under the impression that Nora is</a:t>
            </a:r>
          </a:p>
          <a:p>
            <a:pPr algn="l"/>
            <a:r>
              <a:rPr lang="en-US" dirty="0" smtClean="0"/>
              <a:t>feeling worried because </a:t>
            </a:r>
            <a:r>
              <a:rPr lang="en-US" dirty="0" err="1" smtClean="0"/>
              <a:t>Krogstad</a:t>
            </a:r>
            <a:r>
              <a:rPr lang="en-US" dirty="0" smtClean="0"/>
              <a:t>, after receiving the order of dismissal, would begin to spread false and malicious propaganda against </a:t>
            </a:r>
            <a:r>
              <a:rPr lang="en-US" dirty="0" err="1" smtClean="0"/>
              <a:t>Helmer</a:t>
            </a:r>
            <a:r>
              <a:rPr lang="en-US" dirty="0" smtClean="0"/>
              <a:t>.</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r>
              <a:rPr lang="en-US" b="1" u="sng" dirty="0" smtClean="0"/>
              <a:t>ACT TWO</a:t>
            </a:r>
            <a:endParaRPr lang="en-US" dirty="0"/>
          </a:p>
        </p:txBody>
      </p:sp>
      <p:sp>
        <p:nvSpPr>
          <p:cNvPr id="3" name="عنصر نائب للمحتوى 2"/>
          <p:cNvSpPr>
            <a:spLocks noGrp="1"/>
          </p:cNvSpPr>
          <p:nvPr>
            <p:ph idx="1"/>
          </p:nvPr>
        </p:nvSpPr>
        <p:spPr/>
        <p:txBody>
          <a:bodyPr/>
          <a:lstStyle/>
          <a:p>
            <a:pPr algn="l"/>
            <a:r>
              <a:rPr lang="en-US" sz="3600" dirty="0" smtClean="0"/>
              <a:t>Having this impression, </a:t>
            </a:r>
            <a:r>
              <a:rPr lang="en-US" sz="3600" dirty="0" err="1" smtClean="0"/>
              <a:t>Helmer</a:t>
            </a:r>
            <a:r>
              <a:rPr lang="en-US" sz="3600" dirty="0" smtClean="0"/>
              <a:t> now tells Nora</a:t>
            </a:r>
          </a:p>
          <a:p>
            <a:pPr algn="l"/>
            <a:r>
              <a:rPr lang="en-US" sz="3600" dirty="0" smtClean="0"/>
              <a:t>that he has </a:t>
            </a:r>
            <a:r>
              <a:rPr lang="en-US" sz="3600" dirty="0" smtClean="0"/>
              <a:t>enough </a:t>
            </a:r>
            <a:r>
              <a:rPr lang="en-US" sz="3600" dirty="0" smtClean="0"/>
              <a:t>strength to face whatever happens and that he is man enough to take everything upon himself. Now there is</a:t>
            </a:r>
          </a:p>
          <a:p>
            <a:pPr algn="l"/>
            <a:r>
              <a:rPr lang="en-US" sz="3600" dirty="0" smtClean="0"/>
              <a:t>an irony in this situation. </a:t>
            </a:r>
            <a:r>
              <a:rPr lang="en-US" sz="3600" dirty="0" err="1" smtClean="0"/>
              <a:t>Helmer</a:t>
            </a:r>
            <a:r>
              <a:rPr lang="en-US" sz="3600" dirty="0" smtClean="0"/>
              <a:t> means that -he has courage enough to face all the consequences of his action in dismissing </a:t>
            </a:r>
            <a:r>
              <a:rPr lang="en-US" sz="3600" dirty="0" err="1" smtClean="0"/>
              <a:t>Krogstad</a:t>
            </a:r>
            <a:r>
              <a:rPr lang="en-US" sz="3600" dirty="0" smtClean="0"/>
              <a:t>.</a:t>
            </a:r>
            <a:endParaRPr lang="en-US" sz="3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r>
              <a:rPr lang="en-US" b="1" u="sng" dirty="0" smtClean="0"/>
              <a:t>ACT TWO</a:t>
            </a:r>
            <a:endParaRPr lang="en-US" dirty="0"/>
          </a:p>
        </p:txBody>
      </p:sp>
      <p:sp>
        <p:nvSpPr>
          <p:cNvPr id="3" name="عنصر نائب للمحتوى 2"/>
          <p:cNvSpPr>
            <a:spLocks noGrp="1"/>
          </p:cNvSpPr>
          <p:nvPr>
            <p:ph idx="1"/>
          </p:nvPr>
        </p:nvSpPr>
        <p:spPr/>
        <p:txBody>
          <a:bodyPr/>
          <a:lstStyle/>
          <a:p>
            <a:pPr algn="l"/>
            <a:r>
              <a:rPr lang="en-US" sz="3600" dirty="0" smtClean="0"/>
              <a:t>But Nora takes him to mean that, in case anything happens to her, </a:t>
            </a:r>
            <a:r>
              <a:rPr lang="en-US" sz="3600" dirty="0" err="1" smtClean="0"/>
              <a:t>Helmer</a:t>
            </a:r>
            <a:r>
              <a:rPr lang="en-US" sz="3600" dirty="0" smtClean="0"/>
              <a:t> would take all the blame upon his own shoulders, She thinks that, if </a:t>
            </a:r>
            <a:r>
              <a:rPr lang="en-US" sz="3600" dirty="0" err="1" smtClean="0"/>
              <a:t>Krogstad</a:t>
            </a:r>
            <a:r>
              <a:rPr lang="en-US" sz="3600" dirty="0" smtClean="0"/>
              <a:t> exposes her criminal act of  forgery, </a:t>
            </a:r>
            <a:r>
              <a:rPr lang="en-US" sz="3600" dirty="0" err="1" smtClean="0"/>
              <a:t>Helmer</a:t>
            </a:r>
            <a:r>
              <a:rPr lang="en-US" sz="3600" dirty="0" smtClean="0"/>
              <a:t> would come forward and declare that he was entirely responsible for whatever Nora had done.</a:t>
            </a:r>
            <a:endParaRPr lang="en-US" sz="3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dirty="0" smtClean="0"/>
              <a:t>"A Doll's House” </a:t>
            </a:r>
            <a:r>
              <a:rPr lang="en-US" b="1" u="sng" dirty="0" smtClean="0"/>
              <a:t>ACT TWO</a:t>
            </a:r>
            <a:endParaRPr lang="ar-SA" dirty="0"/>
          </a:p>
        </p:txBody>
      </p:sp>
      <p:sp>
        <p:nvSpPr>
          <p:cNvPr id="3" name="عنصر نائب للمحتوى 2"/>
          <p:cNvSpPr>
            <a:spLocks noGrp="1"/>
          </p:cNvSpPr>
          <p:nvPr>
            <p:ph idx="1"/>
          </p:nvPr>
        </p:nvSpPr>
        <p:spPr/>
        <p:txBody>
          <a:bodyPr/>
          <a:lstStyle/>
          <a:p>
            <a:pPr algn="l"/>
            <a:r>
              <a:rPr lang="en-US" sz="4800" dirty="0" err="1" smtClean="0"/>
              <a:t>Helmer</a:t>
            </a:r>
            <a:r>
              <a:rPr lang="en-US" sz="4800" dirty="0" smtClean="0"/>
              <a:t> then goes away into his study while Nora feels terribly frightened by the thought that </a:t>
            </a:r>
            <a:r>
              <a:rPr lang="en-US" sz="4800" dirty="0" err="1" smtClean="0"/>
              <a:t>Krogstad</a:t>
            </a:r>
            <a:r>
              <a:rPr lang="en-US" sz="4800" dirty="0" smtClean="0"/>
              <a:t> would expose her criminal act of forgery.</a:t>
            </a:r>
          </a:p>
          <a:p>
            <a:r>
              <a:rPr lang="en-US" dirty="0" smtClean="0"/>
              <a:t> </a:t>
            </a:r>
          </a:p>
          <a:p>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MODEL QUESTIONS</a:t>
            </a:r>
            <a:endParaRPr lang="en-US" dirty="0"/>
          </a:p>
        </p:txBody>
      </p:sp>
      <p:sp>
        <p:nvSpPr>
          <p:cNvPr id="3" name="عنصر نائب للمحتوى 2"/>
          <p:cNvSpPr>
            <a:spLocks noGrp="1"/>
          </p:cNvSpPr>
          <p:nvPr>
            <p:ph idx="1"/>
          </p:nvPr>
        </p:nvSpPr>
        <p:spPr/>
        <p:txBody>
          <a:bodyPr/>
          <a:lstStyle/>
          <a:p>
            <a:pPr algn="l"/>
            <a:r>
              <a:rPr lang="en-US" dirty="0" smtClean="0"/>
              <a:t>1- In telling </a:t>
            </a:r>
            <a:r>
              <a:rPr lang="en-US" dirty="0" err="1" smtClean="0"/>
              <a:t>Helmer</a:t>
            </a:r>
            <a:r>
              <a:rPr lang="en-US" dirty="0" smtClean="0"/>
              <a:t> that nobody had come to see him or her, Nora was telling……………</a:t>
            </a:r>
          </a:p>
          <a:p>
            <a:pPr algn="l"/>
            <a:r>
              <a:rPr lang="en-US" dirty="0" smtClean="0"/>
              <a:t>A- the truth</a:t>
            </a:r>
          </a:p>
          <a:p>
            <a:pPr algn="l"/>
            <a:r>
              <a:rPr lang="en-US" dirty="0" smtClean="0"/>
              <a:t>B- a fact</a:t>
            </a:r>
          </a:p>
          <a:p>
            <a:pPr algn="l"/>
            <a:r>
              <a:rPr lang="en-US" dirty="0" smtClean="0"/>
              <a:t>C- a lie</a:t>
            </a:r>
          </a:p>
          <a:p>
            <a:pPr algn="l"/>
            <a:r>
              <a:rPr lang="en-US" dirty="0" smtClean="0"/>
              <a:t>D- a joke</a:t>
            </a:r>
          </a:p>
          <a:p>
            <a:pPr algn="l"/>
            <a:r>
              <a:rPr lang="en-US" dirty="0" smtClean="0"/>
              <a:t>The correct answer is ( c )</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MODEL QUESTIONS</a:t>
            </a:r>
            <a:endParaRPr lang="en-US" dirty="0"/>
          </a:p>
        </p:txBody>
      </p:sp>
      <p:sp>
        <p:nvSpPr>
          <p:cNvPr id="3" name="عنصر نائب للمحتوى 2"/>
          <p:cNvSpPr>
            <a:spLocks noGrp="1"/>
          </p:cNvSpPr>
          <p:nvPr>
            <p:ph idx="1"/>
          </p:nvPr>
        </p:nvSpPr>
        <p:spPr/>
        <p:txBody>
          <a:bodyPr/>
          <a:lstStyle/>
          <a:p>
            <a:pPr algn="l"/>
            <a:r>
              <a:rPr lang="en-US" dirty="0" smtClean="0"/>
              <a:t>2- </a:t>
            </a:r>
            <a:r>
              <a:rPr lang="en-US" dirty="0" err="1" smtClean="0"/>
              <a:t>Krogstad</a:t>
            </a:r>
            <a:r>
              <a:rPr lang="en-US" dirty="0" smtClean="0"/>
              <a:t> had been guilty of……………..</a:t>
            </a:r>
          </a:p>
          <a:p>
            <a:pPr algn="l"/>
            <a:r>
              <a:rPr lang="en-US" dirty="0" smtClean="0"/>
              <a:t>A- robbery</a:t>
            </a:r>
          </a:p>
          <a:p>
            <a:pPr algn="l"/>
            <a:r>
              <a:rPr lang="en-US" dirty="0" smtClean="0"/>
              <a:t>B- murder</a:t>
            </a:r>
          </a:p>
          <a:p>
            <a:pPr algn="l"/>
            <a:r>
              <a:rPr lang="en-US" dirty="0" smtClean="0"/>
              <a:t>C- burglary</a:t>
            </a:r>
          </a:p>
          <a:p>
            <a:pPr algn="l"/>
            <a:r>
              <a:rPr lang="en-US" dirty="0" smtClean="0"/>
              <a:t>D- forgery</a:t>
            </a:r>
          </a:p>
          <a:p>
            <a:pPr algn="l"/>
            <a:endParaRPr lang="en-US" dirty="0" smtClean="0"/>
          </a:p>
          <a:p>
            <a:pPr algn="l"/>
            <a:r>
              <a:rPr lang="en-US" dirty="0" smtClean="0"/>
              <a:t>The correct answer is ( D )</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wheel/>
  </p:transition>
  <p:timing>
    <p:tnLst>
      <p:par>
        <p:cTn id="1" dur="indefinite" restart="never" nodeType="tmRoot"/>
      </p:par>
    </p:tnLst>
  </p:timing>
</p:sld>
</file>

<file path=ppt/theme/theme1.xml><?xml version="1.0" encoding="utf-8"?>
<a:theme xmlns:a="http://schemas.openxmlformats.org/drawingml/2006/main" name="Introductory lectur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Introductory lecture</Template>
  <TotalTime>201</TotalTime>
  <Words>1713</Words>
  <Application>Microsoft Office PowerPoint</Application>
  <PresentationFormat>A4 Paper (210x297 mm)‎</PresentationFormat>
  <Paragraphs>89</Paragraphs>
  <Slides>27</Slides>
  <Notes>0</Notes>
  <HiddenSlides>0</HiddenSlides>
  <MMClips>0</MMClips>
  <ScaleCrop>false</ScaleCrop>
  <HeadingPairs>
    <vt:vector size="4" baseType="variant">
      <vt:variant>
        <vt:lpstr>سمة</vt:lpstr>
      </vt:variant>
      <vt:variant>
        <vt:i4>1</vt:i4>
      </vt:variant>
      <vt:variant>
        <vt:lpstr>عناوين الشرائح</vt:lpstr>
      </vt:variant>
      <vt:variant>
        <vt:i4>27</vt:i4>
      </vt:variant>
    </vt:vector>
  </HeadingPairs>
  <TitlesOfParts>
    <vt:vector size="28" baseType="lpstr">
      <vt:lpstr>Introductory lecture</vt:lpstr>
      <vt:lpstr>الشريحة 1</vt:lpstr>
      <vt:lpstr>الشريحة 2</vt:lpstr>
      <vt:lpstr>"A Doll's House": The Story in Brief</vt:lpstr>
      <vt:lpstr>"A Doll's House": The Story in Brief</vt:lpstr>
      <vt:lpstr>"A Doll's House": The Story in Brief</vt:lpstr>
      <vt:lpstr>"A Doll's House": The Story in Brief</vt:lpstr>
      <vt:lpstr>"A Doll's House": The Story in Brief</vt:lpstr>
      <vt:lpstr>"A Doll's House": The Story in Brief</vt:lpstr>
      <vt:lpstr>"A Doll's House": The Story in Brief</vt:lpstr>
      <vt:lpstr>"A Doll's House": The Story in Brief</vt:lpstr>
      <vt:lpstr>"A Doll's House": The Story in Brief</vt:lpstr>
      <vt:lpstr>"A Doll's House” ACT TWO </vt:lpstr>
      <vt:lpstr>"A Doll's House” ACT TWO</vt:lpstr>
      <vt:lpstr>"A Doll's House” ACT TWO</vt:lpstr>
      <vt:lpstr>"A Doll's House” ACT TWO</vt:lpstr>
      <vt:lpstr>"A Doll's House” ACT TWO</vt:lpstr>
      <vt:lpstr>"A Doll's House” ACT TWO</vt:lpstr>
      <vt:lpstr>"A Doll's House” ACT TWO</vt:lpstr>
      <vt:lpstr>"A Doll's House” ACT TWO</vt:lpstr>
      <vt:lpstr>"A Doll's House” ACT TWO</vt:lpstr>
      <vt:lpstr>"A Doll's House” ACT TWO</vt:lpstr>
      <vt:lpstr>"A Doll's House” ACT TWO</vt:lpstr>
      <vt:lpstr>"A Doll's House” ACT TWO</vt:lpstr>
      <vt:lpstr>"A Doll's House” ACT TWO</vt:lpstr>
      <vt:lpstr>MODEL QUESTIONS</vt:lpstr>
      <vt:lpstr>MODEL QUESTIONS</vt:lpstr>
      <vt:lpstr>الشريحة 27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user</cp:lastModifiedBy>
  <cp:revision>28</cp:revision>
  <dcterms:created xsi:type="dcterms:W3CDTF">2011-09-28T13:10:49Z</dcterms:created>
  <dcterms:modified xsi:type="dcterms:W3CDTF">2012-10-06T20:46:19Z</dcterms:modified>
</cp:coreProperties>
</file>