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67" r:id="rId3"/>
    <p:sldId id="274" r:id="rId4"/>
    <p:sldId id="273" r:id="rId5"/>
    <p:sldId id="272" r:id="rId6"/>
    <p:sldId id="271" r:id="rId7"/>
    <p:sldId id="270" r:id="rId8"/>
    <p:sldId id="269" r:id="rId9"/>
    <p:sldId id="268" r:id="rId10"/>
    <p:sldId id="282" r:id="rId11"/>
    <p:sldId id="281" r:id="rId12"/>
    <p:sldId id="280" r:id="rId13"/>
    <p:sldId id="279" r:id="rId14"/>
    <p:sldId id="278" r:id="rId15"/>
    <p:sldId id="277" r:id="rId16"/>
    <p:sldId id="276" r:id="rId17"/>
    <p:sldId id="275" r:id="rId18"/>
    <p:sldId id="285" r:id="rId19"/>
    <p:sldId id="284" r:id="rId20"/>
    <p:sldId id="283" r:id="rId21"/>
    <p:sldId id="286" r:id="rId22"/>
    <p:sldId id="287" r:id="rId23"/>
    <p:sldId id="288" r:id="rId24"/>
    <p:sldId id="289" r:id="rId25"/>
    <p:sldId id="290" r:id="rId26"/>
    <p:sldId id="266" r:id="rId2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15" autoAdjust="0"/>
    <p:restoredTop sz="94624" autoAdjust="0"/>
  </p:normalViewPr>
  <p:slideViewPr>
    <p:cSldViewPr>
      <p:cViewPr>
        <p:scale>
          <a:sx n="82" d="100"/>
          <a:sy n="82" d="100"/>
        </p:scale>
        <p:origin x="144" y="66"/>
      </p:cViewPr>
      <p:guideLst>
        <p:guide orient="horz" pos="2160"/>
        <p:guide pos="31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5" d="100"/>
          <a:sy n="55" d="100"/>
        </p:scale>
        <p:origin x="-2856"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10/14/2012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محتويين">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ar-SA" smtClean="0"/>
              <a:t>انقر لتحرير نمط العنوان الرئيسي</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ar-SA" smtClean="0"/>
              <a:t>انقر لتحرير نمط العنوان الرئيسي</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ar-SA" smtClean="0"/>
              <a:t>انقر لتحرير نمط العنوان الرئيسي</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ar-SA" noProof="0" smtClean="0"/>
              <a:t>انقر فوق الرمز لإضافة صورة</a:t>
            </a:r>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p:nvPicPr>
        <p:blipFill>
          <a:blip r:embed="rId14" cstate="print"/>
          <a:stretch>
            <a:fillRect/>
          </a:stretch>
        </p:blipFill>
        <p:spPr>
          <a:xfrm>
            <a:off x="304800" y="5791200"/>
            <a:ext cx="838200" cy="938645"/>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1" fontAlgn="base" hangingPunct="1">
        <a:spcBef>
          <a:spcPct val="0"/>
        </a:spcBef>
        <a:spcAft>
          <a:spcPct val="0"/>
        </a:spcAft>
        <a:defRPr sz="4400" kern="1200">
          <a:solidFill>
            <a:srgbClr val="376092"/>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257800" y="4648200"/>
            <a:ext cx="4648200" cy="1066800"/>
          </a:xfrm>
          <a:prstGeom prst="rect">
            <a:avLst/>
          </a:prstGeom>
          <a:noFill/>
          <a:ln w="9525">
            <a:noFill/>
            <a:miter lim="800000"/>
            <a:headEnd/>
            <a:tailEnd/>
          </a:ln>
        </p:spPr>
        <p:txBody>
          <a:bodyPr/>
          <a:lstStyle/>
          <a:p>
            <a:pPr algn="ctr" rtl="0">
              <a:spcBef>
                <a:spcPct val="20000"/>
              </a:spcBef>
              <a:buFont typeface="Arial" pitchFamily="34" charset="0"/>
              <a:buNone/>
            </a:pPr>
            <a:r>
              <a:rPr lang="en-US" b="1" dirty="0" smtClean="0">
                <a:solidFill>
                  <a:schemeClr val="tx2">
                    <a:lumMod val="75000"/>
                  </a:schemeClr>
                </a:solidFill>
                <a:latin typeface="Calibri" pitchFamily="34" charset="0"/>
              </a:rPr>
              <a:t>King Faisal University</a:t>
            </a:r>
          </a:p>
          <a:p>
            <a:pPr algn="ctr" rtl="0">
              <a:spcBef>
                <a:spcPct val="20000"/>
              </a:spcBef>
              <a:buFont typeface="Arial" pitchFamily="34" charset="0"/>
              <a:buNone/>
            </a:pPr>
            <a:r>
              <a:rPr lang="en-US" b="1" dirty="0" smtClean="0">
                <a:solidFill>
                  <a:schemeClr val="tx2">
                    <a:lumMod val="75000"/>
                  </a:schemeClr>
                </a:solidFill>
                <a:latin typeface="Calibri" pitchFamily="34" charset="0"/>
              </a:rPr>
              <a:t>Deanship of E-Learning and Distance Education</a:t>
            </a:r>
            <a:endParaRPr lang="en-US"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en-US" sz="2800" b="1" smtClean="0">
                <a:solidFill>
                  <a:srgbClr val="7F7F7F"/>
                </a:solidFill>
                <a:latin typeface="Calibri" pitchFamily="34" charset="0"/>
                <a:cs typeface="Times New Roman" pitchFamily="18" charset="0"/>
              </a:rPr>
              <a:t>Modern Drama</a:t>
            </a:r>
            <a:endParaRPr lang="en-US" sz="2800" b="1" dirty="0" smtClean="0">
              <a:solidFill>
                <a:srgbClr val="7F7F7F"/>
              </a:solidFill>
              <a:latin typeface="Calibri" pitchFamily="34" charset="0"/>
              <a:cs typeface="Times New Roman" pitchFamily="18" charset="0"/>
            </a:endParaRPr>
          </a:p>
          <a:p>
            <a:pPr algn="ctr"/>
            <a:r>
              <a:rPr lang="en-US" sz="2600" b="1" dirty="0" smtClean="0">
                <a:solidFill>
                  <a:srgbClr val="7F7F7F"/>
                </a:solidFill>
                <a:latin typeface="Calibri" pitchFamily="34" charset="0"/>
                <a:cs typeface="Times New Roman" pitchFamily="18" charset="0"/>
              </a:rPr>
              <a:t>Instructor : Dr. Ibrahim </a:t>
            </a:r>
            <a:r>
              <a:rPr lang="en-US" sz="2600" b="1" dirty="0" err="1" smtClean="0">
                <a:solidFill>
                  <a:srgbClr val="7F7F7F"/>
                </a:solidFill>
                <a:latin typeface="Calibri" pitchFamily="34" charset="0"/>
                <a:cs typeface="Times New Roman" pitchFamily="18" charset="0"/>
              </a:rPr>
              <a:t>Elshinnawy</a:t>
            </a:r>
            <a:r>
              <a:rPr lang="en-US" sz="2600" b="1" dirty="0" smtClean="0">
                <a:solidFill>
                  <a:srgbClr val="7F7F7F"/>
                </a:solidFill>
                <a:latin typeface="Calibri" pitchFamily="34" charset="0"/>
                <a:cs typeface="Times New Roman" pitchFamily="18" charset="0"/>
              </a:rPr>
              <a:t> </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algn="ctr"/>
            <a:endParaRPr lang="en-US" sz="4000" smtClean="0"/>
          </a:p>
          <a:p>
            <a:pPr algn="ctr"/>
            <a:r>
              <a:rPr lang="en-US" sz="4000" smtClean="0"/>
              <a:t>7</a:t>
            </a:r>
            <a:r>
              <a:rPr lang="en-US" sz="4000" baseline="30000" smtClean="0"/>
              <a:t>th</a:t>
            </a:r>
            <a:r>
              <a:rPr lang="en-US" sz="4000" smtClean="0"/>
              <a:t>  </a:t>
            </a:r>
            <a:r>
              <a:rPr lang="en-US" sz="4000" dirty="0" smtClean="0"/>
              <a:t>Lecture</a:t>
            </a:r>
          </a:p>
          <a:p>
            <a:pPr algn="ctr"/>
            <a:r>
              <a:rPr lang="en-US" sz="4000" dirty="0" smtClean="0"/>
              <a:t>Modern Drama</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u="sng" dirty="0" smtClean="0"/>
              <a:t>ACT THREE</a:t>
            </a:r>
            <a:endParaRPr lang="en-US" dirty="0"/>
          </a:p>
        </p:txBody>
      </p:sp>
      <p:sp>
        <p:nvSpPr>
          <p:cNvPr id="3" name="عنصر نائب للمحتوى 2"/>
          <p:cNvSpPr>
            <a:spLocks noGrp="1"/>
          </p:cNvSpPr>
          <p:nvPr>
            <p:ph idx="1"/>
          </p:nvPr>
        </p:nvSpPr>
        <p:spPr/>
        <p:txBody>
          <a:bodyPr/>
          <a:lstStyle/>
          <a:p>
            <a:pPr algn="l"/>
            <a:r>
              <a:rPr lang="en-US" b="1" u="sng" dirty="0" smtClean="0"/>
              <a:t>A Shocking Revelation for Nora</a:t>
            </a:r>
          </a:p>
          <a:p>
            <a:pPr algn="l"/>
            <a:endParaRPr lang="en-US" dirty="0" smtClean="0"/>
          </a:p>
          <a:p>
            <a:pPr algn="l"/>
            <a:r>
              <a:rPr lang="en-US" dirty="0" err="1" smtClean="0"/>
              <a:t>Helmer's</a:t>
            </a:r>
            <a:r>
              <a:rPr lang="en-US" dirty="0" smtClean="0"/>
              <a:t> reaction to </a:t>
            </a:r>
            <a:r>
              <a:rPr lang="en-US" dirty="0" err="1" smtClean="0"/>
              <a:t>Krogstad's</a:t>
            </a:r>
            <a:r>
              <a:rPr lang="en-US" dirty="0" smtClean="0"/>
              <a:t> letter comes to Nora as a shocking revelation. She had thought that </a:t>
            </a:r>
            <a:r>
              <a:rPr lang="en-US" dirty="0" err="1" smtClean="0"/>
              <a:t>Helmer</a:t>
            </a:r>
            <a:r>
              <a:rPr lang="en-US" dirty="0" smtClean="0"/>
              <a:t>, with all the moral principles which he had always professed, would never yield to </a:t>
            </a:r>
            <a:r>
              <a:rPr lang="en-US" dirty="0" err="1" smtClean="0"/>
              <a:t>Krogstad's</a:t>
            </a:r>
            <a:r>
              <a:rPr lang="en-US" dirty="0" smtClean="0"/>
              <a:t> blackmail and would defy </a:t>
            </a:r>
            <a:r>
              <a:rPr lang="en-US" dirty="0" err="1" smtClean="0"/>
              <a:t>Krogstad</a:t>
            </a:r>
            <a:r>
              <a:rPr lang="en-US" dirty="0" smtClean="0"/>
              <a:t>, refusing flatly to accept his demands. </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u="sng" dirty="0" smtClean="0"/>
              <a:t>ACT THREE</a:t>
            </a:r>
            <a:endParaRPr lang="en-US" dirty="0"/>
          </a:p>
        </p:txBody>
      </p:sp>
      <p:sp>
        <p:nvSpPr>
          <p:cNvPr id="3" name="عنصر نائب للمحتوى 2"/>
          <p:cNvSpPr>
            <a:spLocks noGrp="1"/>
          </p:cNvSpPr>
          <p:nvPr>
            <p:ph idx="1"/>
          </p:nvPr>
        </p:nvSpPr>
        <p:spPr/>
        <p:txBody>
          <a:bodyPr/>
          <a:lstStyle/>
          <a:p>
            <a:pPr algn="l"/>
            <a:r>
              <a:rPr lang="en-US" dirty="0" smtClean="0"/>
              <a:t>She had also thought that, with all the love</a:t>
            </a:r>
          </a:p>
          <a:p>
            <a:pPr algn="l"/>
            <a:r>
              <a:rPr lang="en-US" dirty="0" smtClean="0"/>
              <a:t>that he had been professing for her and in the light of the sacrifice she had made for his sake, he would take upon his own shoulders the entire responsibility for the criminal deed which she had</a:t>
            </a:r>
          </a:p>
          <a:p>
            <a:pPr algn="l"/>
            <a:r>
              <a:rPr lang="en-US" dirty="0" smtClean="0"/>
              <a:t>committed without having realized its implications. </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u="sng" dirty="0" smtClean="0"/>
              <a:t>ACT THREE</a:t>
            </a:r>
            <a:endParaRPr lang="en-US" dirty="0"/>
          </a:p>
        </p:txBody>
      </p:sp>
      <p:sp>
        <p:nvSpPr>
          <p:cNvPr id="3" name="عنصر نائب للمحتوى 2"/>
          <p:cNvSpPr>
            <a:spLocks noGrp="1"/>
          </p:cNvSpPr>
          <p:nvPr>
            <p:ph idx="1"/>
          </p:nvPr>
        </p:nvSpPr>
        <p:spPr/>
        <p:txBody>
          <a:bodyPr/>
          <a:lstStyle/>
          <a:p>
            <a:pPr algn="l"/>
            <a:r>
              <a:rPr lang="en-US" sz="3600" dirty="0" smtClean="0"/>
              <a:t>But </a:t>
            </a:r>
            <a:r>
              <a:rPr lang="en-US" sz="3600" dirty="0" err="1" smtClean="0"/>
              <a:t>Helmer</a:t>
            </a:r>
            <a:r>
              <a:rPr lang="en-US" sz="3600" dirty="0" smtClean="0"/>
              <a:t> has lost his temper and taken a drastic decision against her even without giving her a chance to explain the  circumstances under which she had entered into that transaction with  </a:t>
            </a:r>
            <a:r>
              <a:rPr lang="en-US" sz="3600" dirty="0" err="1" smtClean="0"/>
              <a:t>Krogstad</a:t>
            </a:r>
            <a:r>
              <a:rPr lang="en-US" sz="3600" dirty="0" smtClean="0"/>
              <a:t> several years ago. But there is yet another shock in store for her.</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u="sng" dirty="0" smtClean="0"/>
              <a:t>ACT THREE</a:t>
            </a:r>
            <a:endParaRPr lang="en-US" dirty="0"/>
          </a:p>
        </p:txBody>
      </p:sp>
      <p:sp>
        <p:nvSpPr>
          <p:cNvPr id="3" name="عنصر نائب للمحتوى 2"/>
          <p:cNvSpPr>
            <a:spLocks noGrp="1"/>
          </p:cNvSpPr>
          <p:nvPr>
            <p:ph idx="1"/>
          </p:nvPr>
        </p:nvSpPr>
        <p:spPr/>
        <p:txBody>
          <a:bodyPr/>
          <a:lstStyle/>
          <a:p>
            <a:pPr algn="l"/>
            <a:r>
              <a:rPr lang="en-US" sz="3000" b="1" u="sng" dirty="0" err="1" smtClean="0"/>
              <a:t>Krogstad's</a:t>
            </a:r>
            <a:r>
              <a:rPr lang="en-US" sz="3000" b="1" u="sng" dirty="0" smtClean="0"/>
              <a:t> Second Letter, and </a:t>
            </a:r>
            <a:r>
              <a:rPr lang="en-US" sz="3000" b="1" u="sng" dirty="0" err="1" smtClean="0"/>
              <a:t>Helmer's</a:t>
            </a:r>
            <a:r>
              <a:rPr lang="en-US" sz="3000" b="1" u="sng" dirty="0" smtClean="0"/>
              <a:t> Reaction to it</a:t>
            </a:r>
            <a:endParaRPr lang="en-US" sz="3000" dirty="0" smtClean="0"/>
          </a:p>
          <a:p>
            <a:pPr algn="l"/>
            <a:r>
              <a:rPr lang="en-US" b="1" dirty="0" smtClean="0"/>
              <a:t> </a:t>
            </a:r>
            <a:r>
              <a:rPr lang="en-US" dirty="0" smtClean="0"/>
              <a:t>Just at this time another letter from </a:t>
            </a:r>
            <a:r>
              <a:rPr lang="en-US" dirty="0" err="1" smtClean="0"/>
              <a:t>Krogstad</a:t>
            </a:r>
            <a:r>
              <a:rPr lang="en-US" dirty="0" smtClean="0"/>
              <a:t> comes through a messenger. In this letter </a:t>
            </a:r>
            <a:r>
              <a:rPr lang="en-US" dirty="0" err="1" smtClean="0"/>
              <a:t>Krogstad</a:t>
            </a:r>
            <a:r>
              <a:rPr lang="en-US" dirty="0" smtClean="0"/>
              <a:t> has said that, on account of the good luck that has befallen him in the shape of Mrs. </a:t>
            </a:r>
            <a:r>
              <a:rPr lang="en-US" dirty="0" err="1" smtClean="0"/>
              <a:t>Linde's</a:t>
            </a:r>
            <a:endParaRPr lang="en-US" dirty="0" smtClean="0"/>
          </a:p>
          <a:p>
            <a:pPr algn="l"/>
            <a:r>
              <a:rPr lang="en-US" dirty="0" smtClean="0"/>
              <a:t>offer to marry him, he no longer bears any grudge against Nora and her husband. </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u="sng" dirty="0" smtClean="0"/>
              <a:t>ACT THREE</a:t>
            </a:r>
            <a:endParaRPr lang="en-US" dirty="0"/>
          </a:p>
        </p:txBody>
      </p:sp>
      <p:sp>
        <p:nvSpPr>
          <p:cNvPr id="3" name="عنصر نائب للمحتوى 2"/>
          <p:cNvSpPr>
            <a:spLocks noGrp="1"/>
          </p:cNvSpPr>
          <p:nvPr>
            <p:ph idx="1"/>
          </p:nvPr>
        </p:nvSpPr>
        <p:spPr/>
        <p:txBody>
          <a:bodyPr/>
          <a:lstStyle/>
          <a:p>
            <a:pPr algn="l"/>
            <a:r>
              <a:rPr lang="en-US" dirty="0" smtClean="0"/>
              <a:t>In this letter he has offered an apology to Nora</a:t>
            </a:r>
          </a:p>
          <a:p>
            <a:pPr algn="l"/>
            <a:r>
              <a:rPr lang="en-US" dirty="0" smtClean="0"/>
              <a:t>for having written his previous letter and for having tried to blackmail her and her husband. On going through this letter, </a:t>
            </a:r>
            <a:r>
              <a:rPr lang="en-US" dirty="0" err="1" smtClean="0"/>
              <a:t>Helmer</a:t>
            </a:r>
            <a:r>
              <a:rPr lang="en-US" dirty="0" smtClean="0"/>
              <a:t> feels overjoyed. This letter has put an end to all the tormenting anxiety which he had been experiencing only a few moments ago. This means that there will be no scandal and that he will be secure in his position. </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u="sng" dirty="0" smtClean="0"/>
              <a:t>ACT THREE</a:t>
            </a:r>
            <a:endParaRPr lang="en-US" dirty="0"/>
          </a:p>
        </p:txBody>
      </p:sp>
      <p:sp>
        <p:nvSpPr>
          <p:cNvPr id="3" name="عنصر نائب للمحتوى 2"/>
          <p:cNvSpPr>
            <a:spLocks noGrp="1"/>
          </p:cNvSpPr>
          <p:nvPr>
            <p:ph idx="1"/>
          </p:nvPr>
        </p:nvSpPr>
        <p:spPr/>
        <p:txBody>
          <a:bodyPr/>
          <a:lstStyle/>
          <a:p>
            <a:pPr algn="l"/>
            <a:r>
              <a:rPr lang="en-US" dirty="0" smtClean="0"/>
              <a:t>   At the same time his attitude towards Nora undergoes a complete change. He tells her that the crisis with which he was faced is over and that they have now nothing to worry about. He tells her that he forgives her for whatever she had done and that he will again love her, protect</a:t>
            </a:r>
          </a:p>
          <a:p>
            <a:pPr algn="l"/>
            <a:r>
              <a:rPr lang="en-US" dirty="0" smtClean="0"/>
              <a:t>     her, and guide her through life just as he had been doing before.</a:t>
            </a: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u="sng" dirty="0" smtClean="0"/>
              <a:t>ACT THREE</a:t>
            </a:r>
            <a:endParaRPr lang="en-US" dirty="0"/>
          </a:p>
        </p:txBody>
      </p:sp>
      <p:sp>
        <p:nvSpPr>
          <p:cNvPr id="3" name="عنصر نائب للمحتوى 2"/>
          <p:cNvSpPr>
            <a:spLocks noGrp="1"/>
          </p:cNvSpPr>
          <p:nvPr>
            <p:ph idx="1"/>
          </p:nvPr>
        </p:nvSpPr>
        <p:spPr/>
        <p:txBody>
          <a:bodyPr/>
          <a:lstStyle/>
          <a:p>
            <a:pPr algn="l"/>
            <a:r>
              <a:rPr lang="en-US" sz="3600" dirty="0" smtClean="0"/>
              <a:t>He says that now she is his property in a double sense because he has given her a new life by having forgiven her. He goes on to say that she has now become both his wife and his child. In other words, he will love her as his wife and he will protect her as if she were his child. </a:t>
            </a:r>
            <a:endParaRPr lang="en-US" sz="3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u="sng" dirty="0" smtClean="0"/>
              <a:t>ACT THREE</a:t>
            </a:r>
            <a:endParaRPr lang="en-US" dirty="0"/>
          </a:p>
        </p:txBody>
      </p:sp>
      <p:sp>
        <p:nvSpPr>
          <p:cNvPr id="3" name="عنصر نائب للمحتوى 2"/>
          <p:cNvSpPr>
            <a:spLocks noGrp="1"/>
          </p:cNvSpPr>
          <p:nvPr>
            <p:ph idx="1"/>
          </p:nvPr>
        </p:nvSpPr>
        <p:spPr/>
        <p:txBody>
          <a:bodyPr/>
          <a:lstStyle/>
          <a:p>
            <a:pPr algn="l"/>
            <a:r>
              <a:rPr lang="en-US" dirty="0" smtClean="0"/>
              <a:t>    </a:t>
            </a:r>
            <a:r>
              <a:rPr lang="en-US" dirty="0" err="1" smtClean="0"/>
              <a:t>Helmer's</a:t>
            </a:r>
            <a:r>
              <a:rPr lang="en-US" dirty="0" smtClean="0"/>
              <a:t> reaction to this second letter from </a:t>
            </a:r>
            <a:r>
              <a:rPr lang="en-US" dirty="0" err="1" smtClean="0"/>
              <a:t>Krogstad</a:t>
            </a:r>
            <a:r>
              <a:rPr lang="en-US" dirty="0" smtClean="0"/>
              <a:t> shows that </a:t>
            </a:r>
            <a:r>
              <a:rPr lang="en-US" dirty="0" err="1" smtClean="0"/>
              <a:t>Helmer</a:t>
            </a:r>
            <a:r>
              <a:rPr lang="en-US" dirty="0" smtClean="0"/>
              <a:t> has relapsed into his</a:t>
            </a:r>
          </a:p>
          <a:p>
            <a:pPr algn="l"/>
            <a:r>
              <a:rPr lang="en-US" dirty="0" smtClean="0"/>
              <a:t>   former self-complacency and has once again assumed the role of the "possessor" of his wife. </a:t>
            </a:r>
            <a:r>
              <a:rPr lang="en-US" dirty="0" err="1" smtClean="0"/>
              <a:t>Krogstad's</a:t>
            </a:r>
            <a:r>
              <a:rPr lang="en-US" dirty="0" smtClean="0"/>
              <a:t> second letter has made </a:t>
            </a:r>
            <a:r>
              <a:rPr lang="en-US" dirty="0" err="1" smtClean="0"/>
              <a:t>Helmer</a:t>
            </a:r>
            <a:r>
              <a:rPr lang="en-US" dirty="0" smtClean="0"/>
              <a:t> forget all those offensive remarks which he had made to</a:t>
            </a:r>
          </a:p>
          <a:p>
            <a:pPr algn="l"/>
            <a:r>
              <a:rPr lang="en-US" dirty="0" smtClean="0"/>
              <a:t>    Nora only a little while ago as a consequence of the first letter.</a:t>
            </a:r>
          </a:p>
          <a:p>
            <a:r>
              <a:rPr lang="en-US" dirty="0" smtClean="0"/>
              <a:t> </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u="sng" dirty="0" smtClean="0"/>
              <a:t>ACT THREE</a:t>
            </a:r>
            <a:endParaRPr lang="en-US" dirty="0"/>
          </a:p>
        </p:txBody>
      </p:sp>
      <p:sp>
        <p:nvSpPr>
          <p:cNvPr id="3" name="عنصر نائب للمحتوى 2"/>
          <p:cNvSpPr>
            <a:spLocks noGrp="1"/>
          </p:cNvSpPr>
          <p:nvPr>
            <p:ph idx="1"/>
          </p:nvPr>
        </p:nvSpPr>
        <p:spPr/>
        <p:txBody>
          <a:bodyPr/>
          <a:lstStyle/>
          <a:p>
            <a:r>
              <a:rPr lang="en-US" b="1" u="sng" dirty="0" smtClean="0"/>
              <a:t>Nora's Discovery of the True Character of </a:t>
            </a:r>
            <a:r>
              <a:rPr lang="en-US" b="1" u="sng" dirty="0" err="1" smtClean="0"/>
              <a:t>Helmer</a:t>
            </a:r>
            <a:r>
              <a:rPr lang="en-US" b="1" u="sng" dirty="0" smtClean="0"/>
              <a:t/>
            </a:r>
            <a:br>
              <a:rPr lang="en-US" b="1" u="sng" dirty="0" smtClean="0"/>
            </a:br>
            <a:endParaRPr lang="en-US" dirty="0" smtClean="0"/>
          </a:p>
          <a:p>
            <a:pPr algn="l"/>
            <a:r>
              <a:rPr lang="en-US" dirty="0" smtClean="0"/>
              <a:t>    </a:t>
            </a:r>
            <a:r>
              <a:rPr lang="en-US" dirty="0" err="1" smtClean="0"/>
              <a:t>Helmer's</a:t>
            </a:r>
            <a:r>
              <a:rPr lang="en-US" dirty="0" smtClean="0"/>
              <a:t> </a:t>
            </a:r>
            <a:r>
              <a:rPr lang="en-US" dirty="0" err="1" smtClean="0"/>
              <a:t>behaviour</a:t>
            </a:r>
            <a:r>
              <a:rPr lang="en-US" dirty="0" smtClean="0"/>
              <a:t> after-going through </a:t>
            </a:r>
            <a:r>
              <a:rPr lang="en-US" dirty="0" err="1" smtClean="0"/>
              <a:t>Krogstad's</a:t>
            </a:r>
            <a:r>
              <a:rPr lang="en-US" dirty="0" smtClean="0"/>
              <a:t> first letter and then after going through </a:t>
            </a:r>
            <a:r>
              <a:rPr lang="en-US" dirty="0" err="1" smtClean="0"/>
              <a:t>Krogstad's</a:t>
            </a:r>
            <a:r>
              <a:rPr lang="en-US" dirty="0" smtClean="0"/>
              <a:t> second letter has </a:t>
            </a:r>
            <a:r>
              <a:rPr lang="en-US" dirty="0" smtClean="0"/>
              <a:t>revealed to </a:t>
            </a:r>
            <a:r>
              <a:rPr lang="en-US" dirty="0" smtClean="0"/>
              <a:t>Nora the true character of her husband. It has become clear</a:t>
            </a:r>
          </a:p>
          <a:p>
            <a:pPr algn="l"/>
            <a:r>
              <a:rPr lang="en-US" dirty="0" smtClean="0"/>
              <a:t>    to her that he is not the kind of self-sacrificing husband that she had thought him to be. </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u="sng" dirty="0" smtClean="0"/>
              <a:t>ACT THREE</a:t>
            </a:r>
            <a:endParaRPr lang="en-US" dirty="0"/>
          </a:p>
        </p:txBody>
      </p:sp>
      <p:sp>
        <p:nvSpPr>
          <p:cNvPr id="3" name="عنصر نائب للمحتوى 2"/>
          <p:cNvSpPr>
            <a:spLocks noGrp="1"/>
          </p:cNvSpPr>
          <p:nvPr>
            <p:ph idx="1"/>
          </p:nvPr>
        </p:nvSpPr>
        <p:spPr/>
        <p:txBody>
          <a:bodyPr/>
          <a:lstStyle/>
          <a:p>
            <a:pPr algn="l"/>
            <a:r>
              <a:rPr lang="en-US" sz="4000" dirty="0" smtClean="0"/>
              <a:t>  It has also become clear to her that the</a:t>
            </a:r>
          </a:p>
          <a:p>
            <a:pPr algn="l"/>
            <a:r>
              <a:rPr lang="en-US" sz="4000" dirty="0" smtClean="0"/>
              <a:t>   moral principles which he always used to profess were not genuinely held by him. She has discovered the hollowness of his moral principles and the selfishness of his love for her. </a:t>
            </a:r>
            <a:endParaRPr lang="en-US" sz="4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u="sng" dirty="0" smtClean="0"/>
              <a:t>ACT THREE</a:t>
            </a:r>
            <a:endParaRPr lang="en-US" dirty="0"/>
          </a:p>
        </p:txBody>
      </p:sp>
      <p:sp>
        <p:nvSpPr>
          <p:cNvPr id="3" name="عنصر نائب للمحتوى 2"/>
          <p:cNvSpPr>
            <a:spLocks noGrp="1"/>
          </p:cNvSpPr>
          <p:nvPr>
            <p:ph idx="1"/>
          </p:nvPr>
        </p:nvSpPr>
        <p:spPr/>
        <p:txBody>
          <a:bodyPr/>
          <a:lstStyle/>
          <a:p>
            <a:pPr algn="l"/>
            <a:r>
              <a:rPr lang="en-US" sz="4000" dirty="0" smtClean="0"/>
              <a:t>  She has also discovered his ego-centric  nature and his unabashed self-complacency. As a result of these discoveries, Nora now takes a crucial</a:t>
            </a:r>
          </a:p>
          <a:p>
            <a:pPr algn="l"/>
            <a:r>
              <a:rPr lang="en-US" sz="4000" dirty="0" smtClean="0"/>
              <a:t>   decision so far as her relationship with </a:t>
            </a:r>
            <a:r>
              <a:rPr lang="en-US" sz="4000" dirty="0" err="1" smtClean="0"/>
              <a:t>Helmer</a:t>
            </a:r>
            <a:r>
              <a:rPr lang="en-US" sz="4000" dirty="0" smtClean="0"/>
              <a:t> is concerned.</a:t>
            </a:r>
          </a:p>
          <a:p>
            <a:r>
              <a:rPr lang="en-US" sz="4000" dirty="0" smtClean="0"/>
              <a:t> </a:t>
            </a:r>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u="sng" dirty="0" smtClean="0"/>
              <a:t>ACT THREE</a:t>
            </a:r>
            <a:endParaRPr lang="en-US" dirty="0"/>
          </a:p>
        </p:txBody>
      </p:sp>
      <p:sp>
        <p:nvSpPr>
          <p:cNvPr id="3" name="عنصر نائب للمحتوى 2"/>
          <p:cNvSpPr>
            <a:spLocks noGrp="1"/>
          </p:cNvSpPr>
          <p:nvPr>
            <p:ph idx="1"/>
          </p:nvPr>
        </p:nvSpPr>
        <p:spPr/>
        <p:txBody>
          <a:bodyPr/>
          <a:lstStyle/>
          <a:p>
            <a:r>
              <a:rPr lang="en-US" b="1" u="sng" dirty="0" smtClean="0"/>
              <a:t>Nora's Decision to Leave Her Husband Altogether</a:t>
            </a:r>
            <a:endParaRPr lang="en-US" dirty="0" smtClean="0"/>
          </a:p>
          <a:p>
            <a:r>
              <a:rPr lang="en-US" b="1" dirty="0" smtClean="0"/>
              <a:t> </a:t>
            </a:r>
            <a:endParaRPr lang="en-US" dirty="0" smtClean="0"/>
          </a:p>
          <a:p>
            <a:pPr algn="l"/>
            <a:r>
              <a:rPr lang="en-US" dirty="0" smtClean="0"/>
              <a:t>   Nora now tells </a:t>
            </a:r>
            <a:r>
              <a:rPr lang="en-US" dirty="0" err="1" smtClean="0"/>
              <a:t>Helmer</a:t>
            </a:r>
            <a:r>
              <a:rPr lang="en-US" dirty="0" smtClean="0"/>
              <a:t> that, having discovered what he really is, she has made up her mind to leave him altogether. She says that he is not the man she had thought him to be. She says that</a:t>
            </a:r>
          </a:p>
          <a:p>
            <a:pPr algn="l"/>
            <a:r>
              <a:rPr lang="en-US" dirty="0" smtClean="0"/>
              <a:t>    he has always treated her as his doll-wife just as her father had always treated her as his baby-doll. </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u="sng" dirty="0" smtClean="0"/>
              <a:t>ACT THREE</a:t>
            </a:r>
            <a:endParaRPr lang="en-US" dirty="0"/>
          </a:p>
        </p:txBody>
      </p:sp>
      <p:sp>
        <p:nvSpPr>
          <p:cNvPr id="3" name="عنصر نائب للمحتوى 2"/>
          <p:cNvSpPr>
            <a:spLocks noGrp="1"/>
          </p:cNvSpPr>
          <p:nvPr>
            <p:ph idx="1"/>
          </p:nvPr>
        </p:nvSpPr>
        <p:spPr/>
        <p:txBody>
          <a:bodyPr/>
          <a:lstStyle/>
          <a:p>
            <a:pPr algn="l"/>
            <a:r>
              <a:rPr lang="en-US" dirty="0" smtClean="0"/>
              <a:t>   She says that she has always been adopting his opinions and views and conforming to his tastes</a:t>
            </a:r>
          </a:p>
          <a:p>
            <a:pPr algn="l"/>
            <a:r>
              <a:rPr lang="en-US" dirty="0" smtClean="0"/>
              <a:t>    just as she had, as a </a:t>
            </a:r>
            <a:r>
              <a:rPr lang="en-US" dirty="0" smtClean="0"/>
              <a:t>girl, </a:t>
            </a:r>
            <a:r>
              <a:rPr lang="en-US" dirty="0" smtClean="0"/>
              <a:t>been adopting the views and opinions of her father. But now she is no longer prepared to continue to live in a doll's house. She has discovered that she is an individual in her own right. She has discovered her own identity. </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u="sng" dirty="0" smtClean="0"/>
              <a:t>ACT THREE</a:t>
            </a:r>
            <a:endParaRPr lang="en-US" dirty="0"/>
          </a:p>
        </p:txBody>
      </p:sp>
      <p:sp>
        <p:nvSpPr>
          <p:cNvPr id="3" name="عنصر نائب للمحتوى 2"/>
          <p:cNvSpPr>
            <a:spLocks noGrp="1"/>
          </p:cNvSpPr>
          <p:nvPr>
            <p:ph idx="1"/>
          </p:nvPr>
        </p:nvSpPr>
        <p:spPr/>
        <p:txBody>
          <a:bodyPr/>
          <a:lstStyle/>
          <a:p>
            <a:pPr algn="l"/>
            <a:r>
              <a:rPr lang="en-US" dirty="0" smtClean="0"/>
              <a:t>She can no longer continue to accept unquestioningly the ideas and views of society. She wants to discover for herself what is right and what is wrong. She is not prepared to accept even the teachings of religion blindly.. She would go out into the world to gain first-hand experience of life and to find out whether she is right or society is right.</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u="sng" dirty="0" smtClean="0"/>
              <a:t>ACT THREE</a:t>
            </a:r>
            <a:endParaRPr lang="en-US" dirty="0"/>
          </a:p>
        </p:txBody>
      </p:sp>
      <p:sp>
        <p:nvSpPr>
          <p:cNvPr id="3" name="عنصر نائب للمحتوى 2"/>
          <p:cNvSpPr>
            <a:spLocks noGrp="1"/>
          </p:cNvSpPr>
          <p:nvPr>
            <p:ph idx="1"/>
          </p:nvPr>
        </p:nvSpPr>
        <p:spPr/>
        <p:txBody>
          <a:bodyPr/>
          <a:lstStyle/>
          <a:p>
            <a:pPr algn="l"/>
            <a:r>
              <a:rPr lang="en-US" dirty="0" smtClean="0"/>
              <a:t>She must test the traditional ideas of society by her own experience. She tells her husband that his treating to her as his property and as a doll is a traditional way of treating a wife, but that she wants to find out her own potentialities. She would not mind even leaving her children in order to arrive at her own conclusions about life from her first-hand experience of it. </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u="sng" dirty="0" smtClean="0"/>
              <a:t>ACT THREE</a:t>
            </a:r>
            <a:endParaRPr lang="en-US" dirty="0"/>
          </a:p>
        </p:txBody>
      </p:sp>
      <p:sp>
        <p:nvSpPr>
          <p:cNvPr id="3" name="عنصر نائب للمحتوى 2"/>
          <p:cNvSpPr>
            <a:spLocks noGrp="1"/>
          </p:cNvSpPr>
          <p:nvPr>
            <p:ph idx="1"/>
          </p:nvPr>
        </p:nvSpPr>
        <p:spPr/>
        <p:txBody>
          <a:bodyPr/>
          <a:lstStyle/>
          <a:p>
            <a:pPr algn="l"/>
            <a:r>
              <a:rPr lang="en-US" sz="3600" dirty="0" err="1" smtClean="0"/>
              <a:t>Helmer</a:t>
            </a:r>
            <a:r>
              <a:rPr lang="en-US" sz="3600" dirty="0" smtClean="0"/>
              <a:t> tries to dissuade her from leaving him and her home, and he repeatedly appeals to her not to leave. But her mind is made up. She says that more sacred than her duty to her husband and to her children is her duty to herself. </a:t>
            </a:r>
            <a:endParaRPr lang="en-US" sz="36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u="sng" dirty="0" smtClean="0"/>
              <a:t>ACT THREE</a:t>
            </a:r>
            <a:endParaRPr lang="en-US" dirty="0"/>
          </a:p>
        </p:txBody>
      </p:sp>
      <p:sp>
        <p:nvSpPr>
          <p:cNvPr id="3" name="عنصر نائب للمحتوى 2"/>
          <p:cNvSpPr>
            <a:spLocks noGrp="1"/>
          </p:cNvSpPr>
          <p:nvPr>
            <p:ph idx="1"/>
          </p:nvPr>
        </p:nvSpPr>
        <p:spPr/>
        <p:txBody>
          <a:bodyPr/>
          <a:lstStyle/>
          <a:p>
            <a:pPr algn="l"/>
            <a:r>
              <a:rPr lang="en-US" sz="4000" dirty="0" smtClean="0"/>
              <a:t>She takes back from </a:t>
            </a:r>
            <a:r>
              <a:rPr lang="en-US" sz="4000" dirty="0" err="1" smtClean="0"/>
              <a:t>Helmer</a:t>
            </a:r>
            <a:r>
              <a:rPr lang="en-US" sz="4000" dirty="0" smtClean="0"/>
              <a:t> the wedding-ring which she had given him at the time of the marriage and she then makes her exit from the house, slamming the door behind her.</a:t>
            </a:r>
            <a:endParaRPr lang="en-US" sz="4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u="sng" dirty="0" smtClean="0"/>
              <a:t>ACT THREE</a:t>
            </a:r>
            <a:endParaRPr lang="en-US" dirty="0"/>
          </a:p>
        </p:txBody>
      </p:sp>
      <p:sp>
        <p:nvSpPr>
          <p:cNvPr id="3" name="عنصر نائب للمحتوى 2"/>
          <p:cNvSpPr>
            <a:spLocks noGrp="1"/>
          </p:cNvSpPr>
          <p:nvPr>
            <p:ph idx="1"/>
          </p:nvPr>
        </p:nvSpPr>
        <p:spPr/>
        <p:txBody>
          <a:bodyPr/>
          <a:lstStyle/>
          <a:p>
            <a:pPr algn="l"/>
            <a:r>
              <a:rPr lang="en-US" b="1" u="sng" dirty="0" smtClean="0"/>
              <a:t>The Significance of Nora's Decision</a:t>
            </a:r>
            <a:endParaRPr lang="en-US" dirty="0" smtClean="0"/>
          </a:p>
          <a:p>
            <a:pPr algn="l"/>
            <a:r>
              <a:rPr lang="en-US" b="1" dirty="0" smtClean="0"/>
              <a:t> </a:t>
            </a:r>
            <a:endParaRPr lang="en-US" dirty="0" smtClean="0"/>
          </a:p>
          <a:p>
            <a:pPr algn="l"/>
            <a:r>
              <a:rPr lang="en-US" sz="3600" dirty="0" smtClean="0"/>
              <a:t>Nora leaves her home, her husband, and even her children in order to establish her own identity and individuality in the world and in order to form her own ideas and opinions. </a:t>
            </a:r>
            <a:endParaRPr lang="en-US" sz="36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u="sng" dirty="0" smtClean="0"/>
              <a:t>ACT THREE</a:t>
            </a:r>
            <a:endParaRPr lang="en-US" dirty="0"/>
          </a:p>
        </p:txBody>
      </p:sp>
      <p:sp>
        <p:nvSpPr>
          <p:cNvPr id="3" name="عنصر نائب للمحتوى 2"/>
          <p:cNvSpPr>
            <a:spLocks noGrp="1"/>
          </p:cNvSpPr>
          <p:nvPr>
            <p:ph idx="1"/>
          </p:nvPr>
        </p:nvSpPr>
        <p:spPr/>
        <p:txBody>
          <a:bodyPr/>
          <a:lstStyle/>
          <a:p>
            <a:pPr algn="l"/>
            <a:r>
              <a:rPr lang="en-US" dirty="0" smtClean="0"/>
              <a:t>    Her action is a symbol of the liberation of the individual from the traditional bonds and restraints under which the individual suffers</a:t>
            </a:r>
          </a:p>
          <a:p>
            <a:pPr algn="l"/>
            <a:r>
              <a:rPr lang="en-US" dirty="0" smtClean="0"/>
              <a:t>    and which hinder his development. But, more than that, the drastic step taken by Nora was at that time a trumpet-call to the women of the time to assert their rights and not to continue as the</a:t>
            </a:r>
          </a:p>
          <a:p>
            <a:pPr algn="l"/>
            <a:r>
              <a:rPr lang="en-US" dirty="0" smtClean="0"/>
              <a:t>     property of their husbands.</a:t>
            </a:r>
          </a:p>
          <a:p>
            <a:r>
              <a:rPr lang="en-US" dirty="0" smtClean="0"/>
              <a:t> </a:t>
            </a:r>
          </a:p>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u="sng" dirty="0" smtClean="0"/>
              <a:t>ACT THREE</a:t>
            </a:r>
            <a:endParaRPr lang="en-US" dirty="0"/>
          </a:p>
        </p:txBody>
      </p:sp>
      <p:sp>
        <p:nvSpPr>
          <p:cNvPr id="3" name="عنصر نائب للمحتوى 2"/>
          <p:cNvSpPr>
            <a:spLocks noGrp="1"/>
          </p:cNvSpPr>
          <p:nvPr>
            <p:ph idx="1"/>
          </p:nvPr>
        </p:nvSpPr>
        <p:spPr/>
        <p:txBody>
          <a:bodyPr/>
          <a:lstStyle/>
          <a:p>
            <a:pPr algn="l"/>
            <a:r>
              <a:rPr lang="en-US" b="1" u="sng" dirty="0" smtClean="0"/>
              <a:t>The Message of the Play</a:t>
            </a:r>
            <a:endParaRPr lang="en-US" dirty="0" smtClean="0"/>
          </a:p>
          <a:p>
            <a:pPr algn="l"/>
            <a:r>
              <a:rPr lang="en-US" sz="3000" dirty="0" smtClean="0"/>
              <a:t>   It is in the final Act that the message of the play becomes clear to us, Even though </a:t>
            </a:r>
            <a:r>
              <a:rPr lang="en-US" sz="3000" dirty="0" err="1" smtClean="0"/>
              <a:t>lbsen</a:t>
            </a:r>
            <a:r>
              <a:rPr lang="en-US" sz="3000" dirty="0" smtClean="0"/>
              <a:t> himself denied it, the last discussion between Nora and </a:t>
            </a:r>
            <a:r>
              <a:rPr lang="en-US" sz="3000" dirty="0" err="1" smtClean="0"/>
              <a:t>Helmer</a:t>
            </a:r>
            <a:r>
              <a:rPr lang="en-US" sz="3000" dirty="0" smtClean="0"/>
              <a:t> in this Act clearly shows that the real</a:t>
            </a:r>
          </a:p>
          <a:p>
            <a:pPr algn="l"/>
            <a:r>
              <a:rPr lang="en-US" sz="3000" dirty="0" smtClean="0"/>
              <a:t>    theme of the play is the rights and duties of a woman. Nora's decision at the end is intended to show that a man has no business to treat his wife as an item of his property or as a possession of his.</a:t>
            </a:r>
            <a:endParaRPr lang="en-US" sz="3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u="sng" dirty="0" smtClean="0"/>
              <a:t>ACT THREE</a:t>
            </a:r>
            <a:endParaRPr lang="en-US" dirty="0"/>
          </a:p>
        </p:txBody>
      </p:sp>
      <p:sp>
        <p:nvSpPr>
          <p:cNvPr id="3" name="عنصر نائب للمحتوى 2"/>
          <p:cNvSpPr>
            <a:spLocks noGrp="1"/>
          </p:cNvSpPr>
          <p:nvPr>
            <p:ph idx="1"/>
          </p:nvPr>
        </p:nvSpPr>
        <p:spPr/>
        <p:txBody>
          <a:bodyPr/>
          <a:lstStyle/>
          <a:p>
            <a:pPr algn="l"/>
            <a:r>
              <a:rPr lang="en-US" sz="4000" dirty="0" smtClean="0"/>
              <a:t>A woman has a mind of her own, and an individuality of her own. She needs a favorable environment in which she can think for herself and can make her own wishes known to her husband. She should not be taken for granted by her husband. </a:t>
            </a:r>
            <a:endParaRPr lang="en-US" sz="4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u="sng" dirty="0" smtClean="0"/>
              <a:t>ACT THREE</a:t>
            </a:r>
            <a:endParaRPr lang="ar-SA" dirty="0"/>
          </a:p>
        </p:txBody>
      </p:sp>
      <p:sp>
        <p:nvSpPr>
          <p:cNvPr id="3" name="عنصر نائب للمحتوى 2"/>
          <p:cNvSpPr>
            <a:spLocks noGrp="1"/>
          </p:cNvSpPr>
          <p:nvPr>
            <p:ph idx="1"/>
          </p:nvPr>
        </p:nvSpPr>
        <p:spPr/>
        <p:txBody>
          <a:bodyPr/>
          <a:lstStyle/>
          <a:p>
            <a:pPr algn="l"/>
            <a:r>
              <a:rPr lang="en-US" sz="2800" dirty="0" smtClean="0"/>
              <a:t>   </a:t>
            </a:r>
            <a:r>
              <a:rPr lang="en-US" sz="2800" dirty="0" err="1" smtClean="0"/>
              <a:t>Helmer</a:t>
            </a:r>
            <a:r>
              <a:rPr lang="en-US" sz="2800" dirty="0" smtClean="0"/>
              <a:t> has shown himself to  be a complete egoist, a self- centered man, a self complacent husband who thinks  that a wife is intended to be a source of warmth and comfort in the household and that all that matters is the husband's ideas, opinions, and tastes to which a wife</a:t>
            </a:r>
          </a:p>
          <a:p>
            <a:pPr algn="l"/>
            <a:r>
              <a:rPr lang="en-US" sz="2800" dirty="0" smtClean="0"/>
              <a:t>    must conform, Nora, by her bold action at the end, shows that she is not the conformist type of wife, or that she has been a conformist for too long a time and that she is not prepared to continue in that role. The play's advocacy of feminist independence becomes manifest in this Act.</a:t>
            </a:r>
          </a:p>
          <a:p>
            <a:endParaRPr lang="ar-SA"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A MODEL QUESTION</a:t>
            </a:r>
            <a:endParaRPr lang="ar-SA" dirty="0"/>
          </a:p>
        </p:txBody>
      </p:sp>
      <p:sp>
        <p:nvSpPr>
          <p:cNvPr id="3" name="عنصر نائب للمحتوى 2"/>
          <p:cNvSpPr>
            <a:spLocks noGrp="1"/>
          </p:cNvSpPr>
          <p:nvPr>
            <p:ph idx="1"/>
          </p:nvPr>
        </p:nvSpPr>
        <p:spPr/>
        <p:txBody>
          <a:bodyPr/>
          <a:lstStyle/>
          <a:p>
            <a:pPr algn="l"/>
            <a:r>
              <a:rPr lang="en-US" dirty="0" smtClean="0"/>
              <a:t>At the end of A Doll’s House Nora has discovered her……………..</a:t>
            </a:r>
          </a:p>
          <a:p>
            <a:pPr algn="l"/>
            <a:r>
              <a:rPr lang="en-US" dirty="0" smtClean="0"/>
              <a:t>A- own car</a:t>
            </a:r>
          </a:p>
          <a:p>
            <a:pPr algn="l"/>
            <a:r>
              <a:rPr lang="en-US" dirty="0" smtClean="0"/>
              <a:t>B- own house</a:t>
            </a:r>
          </a:p>
          <a:p>
            <a:pPr algn="l"/>
            <a:r>
              <a:rPr lang="en-US" dirty="0" smtClean="0"/>
              <a:t>C- own doll</a:t>
            </a:r>
          </a:p>
          <a:p>
            <a:pPr algn="l"/>
            <a:r>
              <a:rPr lang="en-US" dirty="0" smtClean="0"/>
              <a:t>D- own identity.</a:t>
            </a:r>
            <a:endParaRPr lang="ar-SA" dirty="0" smtClean="0"/>
          </a:p>
          <a:p>
            <a:pPr algn="l"/>
            <a:r>
              <a:rPr lang="en-US" b="1" dirty="0" smtClean="0"/>
              <a:t>The correct answer is ( D )  </a:t>
            </a:r>
            <a:endParaRPr lang="ar-SA" b="1"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ransition>
    <p:wheel/>
  </p:transition>
  <p:timing>
    <p:tnLst>
      <p:par>
        <p:cTn id="1" dur="indefinite" restart="never" nodeType="tmRoot"/>
      </p:par>
    </p:tnLst>
  </p:timing>
</p:sld>
</file>

<file path=ppt/theme/theme1.xml><?xml version="1.0" encoding="utf-8"?>
<a:theme xmlns:a="http://schemas.openxmlformats.org/drawingml/2006/main" name="Introductory lectur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Introductory lecture</Template>
  <TotalTime>225</TotalTime>
  <Words>1281</Words>
  <Application>Microsoft Office PowerPoint</Application>
  <PresentationFormat>A4 Paper (210x297 mm)‎</PresentationFormat>
  <Paragraphs>89</Paragraphs>
  <Slides>26</Slides>
  <Notes>0</Notes>
  <HiddenSlides>0</HiddenSlides>
  <MMClips>0</MMClips>
  <ScaleCrop>false</ScaleCrop>
  <HeadingPairs>
    <vt:vector size="4" baseType="variant">
      <vt:variant>
        <vt:lpstr>سمة</vt:lpstr>
      </vt:variant>
      <vt:variant>
        <vt:i4>1</vt:i4>
      </vt:variant>
      <vt:variant>
        <vt:lpstr>عناوين الشرائح</vt:lpstr>
      </vt:variant>
      <vt:variant>
        <vt:i4>26</vt:i4>
      </vt:variant>
    </vt:vector>
  </HeadingPairs>
  <TitlesOfParts>
    <vt:vector size="27" baseType="lpstr">
      <vt:lpstr>Introductory lecture</vt:lpstr>
      <vt:lpstr>الشريحة 1</vt:lpstr>
      <vt:lpstr>الشريحة 2</vt:lpstr>
      <vt:lpstr>ACT THREE</vt:lpstr>
      <vt:lpstr>ACT THREE</vt:lpstr>
      <vt:lpstr>ACT THREE</vt:lpstr>
      <vt:lpstr>ACT THREE</vt:lpstr>
      <vt:lpstr>ACT THREE</vt:lpstr>
      <vt:lpstr>ACT THREE</vt:lpstr>
      <vt:lpstr>ACT THREE</vt:lpstr>
      <vt:lpstr>ACT THREE</vt:lpstr>
      <vt:lpstr>ACT THREE</vt:lpstr>
      <vt:lpstr>ACT THREE</vt:lpstr>
      <vt:lpstr>ACT THREE</vt:lpstr>
      <vt:lpstr>ACT THREE</vt:lpstr>
      <vt:lpstr>ACT THREE</vt:lpstr>
      <vt:lpstr>ACT THREE</vt:lpstr>
      <vt:lpstr>ACT THREE</vt:lpstr>
      <vt:lpstr>ACT THREE</vt:lpstr>
      <vt:lpstr>ACT THREE</vt:lpstr>
      <vt:lpstr>ACT THREE</vt:lpstr>
      <vt:lpstr>ACT THREE</vt:lpstr>
      <vt:lpstr>ACT THREE</vt:lpstr>
      <vt:lpstr>ACT THREE</vt:lpstr>
      <vt:lpstr>ACT THREE</vt:lpstr>
      <vt:lpstr>A MODEL QUESTION</vt:lpstr>
      <vt:lpstr>الشريحة 26</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user</dc:creator>
  <cp:lastModifiedBy>iothman</cp:lastModifiedBy>
  <cp:revision>28</cp:revision>
  <dcterms:created xsi:type="dcterms:W3CDTF">2011-09-28T13:10:49Z</dcterms:created>
  <dcterms:modified xsi:type="dcterms:W3CDTF">2012-10-14T19:28:27Z</dcterms:modified>
</cp:coreProperties>
</file>