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67" r:id="rId3"/>
    <p:sldId id="274" r:id="rId4"/>
    <p:sldId id="273" r:id="rId5"/>
    <p:sldId id="272" r:id="rId6"/>
    <p:sldId id="271" r:id="rId7"/>
    <p:sldId id="270" r:id="rId8"/>
    <p:sldId id="269" r:id="rId9"/>
    <p:sldId id="268" r:id="rId10"/>
    <p:sldId id="282" r:id="rId11"/>
    <p:sldId id="281" r:id="rId12"/>
    <p:sldId id="280" r:id="rId13"/>
    <p:sldId id="279" r:id="rId14"/>
    <p:sldId id="278" r:id="rId15"/>
    <p:sldId id="277" r:id="rId16"/>
    <p:sldId id="276" r:id="rId17"/>
    <p:sldId id="275" r:id="rId18"/>
    <p:sldId id="285" r:id="rId19"/>
    <p:sldId id="284" r:id="rId20"/>
    <p:sldId id="283" r:id="rId21"/>
    <p:sldId id="286" r:id="rId22"/>
    <p:sldId id="287" r:id="rId23"/>
    <p:sldId id="288" r:id="rId24"/>
    <p:sldId id="289"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78" y="354"/>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en-US" sz="4400" smtClean="0"/>
          </a:p>
          <a:p>
            <a:pPr algn="ctr"/>
            <a:r>
              <a:rPr lang="en-US" sz="4400" smtClean="0"/>
              <a:t>8</a:t>
            </a:r>
            <a:r>
              <a:rPr lang="en-US" sz="4400" baseline="30000" smtClean="0"/>
              <a:t>th</a:t>
            </a:r>
            <a:r>
              <a:rPr lang="en-US" sz="4400" smtClean="0"/>
              <a:t> </a:t>
            </a:r>
            <a:r>
              <a:rPr lang="en-US" sz="4400" dirty="0" smtClean="0"/>
              <a:t>Lecture</a:t>
            </a:r>
          </a:p>
          <a:p>
            <a:pPr algn="ctr"/>
            <a:r>
              <a:rPr lang="en-US" sz="44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endParaRPr lang="en-US" dirty="0"/>
          </a:p>
        </p:txBody>
      </p:sp>
      <p:sp>
        <p:nvSpPr>
          <p:cNvPr id="3" name="عنصر نائب للمحتوى 2"/>
          <p:cNvSpPr>
            <a:spLocks noGrp="1"/>
          </p:cNvSpPr>
          <p:nvPr>
            <p:ph idx="1"/>
          </p:nvPr>
        </p:nvSpPr>
        <p:spPr/>
        <p:txBody>
          <a:bodyPr/>
          <a:lstStyle/>
          <a:p>
            <a:pPr algn="l"/>
            <a:r>
              <a:rPr lang="en-US" sz="3400" b="1" u="sng" dirty="0" err="1" smtClean="0"/>
              <a:t>Helmer's</a:t>
            </a:r>
            <a:r>
              <a:rPr lang="en-US" sz="3400" b="1" u="sng" dirty="0" smtClean="0"/>
              <a:t> Reasons for wanting to dismiss </a:t>
            </a:r>
            <a:r>
              <a:rPr lang="en-US" sz="3400" b="1" u="sng" dirty="0" err="1" smtClean="0"/>
              <a:t>Krogstad</a:t>
            </a:r>
            <a:endParaRPr lang="en-US" sz="3400" dirty="0" smtClean="0"/>
          </a:p>
          <a:p>
            <a:pPr algn="l"/>
            <a:r>
              <a:rPr lang="en-US" sz="3400" dirty="0" err="1" smtClean="0"/>
              <a:t>Helmer</a:t>
            </a:r>
            <a:r>
              <a:rPr lang="en-US" sz="3400" dirty="0" smtClean="0"/>
              <a:t> and </a:t>
            </a:r>
            <a:r>
              <a:rPr lang="en-US" sz="3400" dirty="0" err="1" smtClean="0"/>
              <a:t>krogstad</a:t>
            </a:r>
            <a:r>
              <a:rPr lang="en-US" sz="3400" dirty="0" smtClean="0"/>
              <a:t> had been great friends during their boyhood but now </a:t>
            </a:r>
            <a:r>
              <a:rPr lang="en-US" sz="3400" dirty="0" err="1" smtClean="0"/>
              <a:t>Helmer</a:t>
            </a:r>
            <a:r>
              <a:rPr lang="en-US" sz="3400" dirty="0" smtClean="0"/>
              <a:t> holds </a:t>
            </a:r>
            <a:r>
              <a:rPr lang="en-US" sz="3400" dirty="0" err="1" smtClean="0"/>
              <a:t>Krogstad</a:t>
            </a:r>
            <a:r>
              <a:rPr lang="en-US" sz="3400" dirty="0" smtClean="0"/>
              <a:t> in contempt. In the first place , </a:t>
            </a:r>
            <a:r>
              <a:rPr lang="en-US" sz="3400" dirty="0" err="1" smtClean="0"/>
              <a:t>Krogstad</a:t>
            </a:r>
            <a:r>
              <a:rPr lang="en-US" sz="3400" dirty="0" smtClean="0"/>
              <a:t> had spoilt his reputation by an act of dishonesty for which he could have been prosecuted if the matter had gone to the court. </a:t>
            </a:r>
            <a:endParaRPr lang="en-US" sz="3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endParaRPr lang="en-US" dirty="0"/>
          </a:p>
        </p:txBody>
      </p:sp>
      <p:sp>
        <p:nvSpPr>
          <p:cNvPr id="3" name="عنصر نائب للمحتوى 2"/>
          <p:cNvSpPr>
            <a:spLocks noGrp="1"/>
          </p:cNvSpPr>
          <p:nvPr>
            <p:ph idx="1"/>
          </p:nvPr>
        </p:nvSpPr>
        <p:spPr/>
        <p:txBody>
          <a:bodyPr/>
          <a:lstStyle/>
          <a:p>
            <a:pPr algn="l"/>
            <a:r>
              <a:rPr lang="en-US" dirty="0" smtClean="0"/>
              <a:t>This act of dishonesty in </a:t>
            </a:r>
            <a:r>
              <a:rPr lang="en-US" dirty="0" err="1" smtClean="0"/>
              <a:t>Krogstad's</a:t>
            </a:r>
            <a:r>
              <a:rPr lang="en-US" dirty="0" smtClean="0"/>
              <a:t> part was an act of forgery similar to that of Nora. But while Nora had forged a signature without realizing that it was something illegal and punishable with imprisonment, </a:t>
            </a:r>
            <a:r>
              <a:rPr lang="en-US" dirty="0" err="1" smtClean="0"/>
              <a:t>Krogstad</a:t>
            </a:r>
            <a:r>
              <a:rPr lang="en-US" dirty="0" smtClean="0"/>
              <a:t> had committed an act of forgery knowing fully well what he was doing. </a:t>
            </a:r>
            <a:r>
              <a:rPr lang="en-US" dirty="0" err="1" smtClean="0"/>
              <a:t>Helmer</a:t>
            </a:r>
            <a:r>
              <a:rPr lang="en-US" dirty="0" smtClean="0"/>
              <a:t> had come to know of </a:t>
            </a:r>
            <a:r>
              <a:rPr lang="en-US" dirty="0" err="1" smtClean="0"/>
              <a:t>Krogstad's</a:t>
            </a:r>
            <a:r>
              <a:rPr lang="en-US" dirty="0" smtClean="0"/>
              <a:t> act of dishonesty and had therefore formed a low opinion about his friend of old days.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endParaRPr lang="en-US" dirty="0"/>
          </a:p>
        </p:txBody>
      </p:sp>
      <p:sp>
        <p:nvSpPr>
          <p:cNvPr id="3" name="عنصر نائب للمحتوى 2"/>
          <p:cNvSpPr>
            <a:spLocks noGrp="1"/>
          </p:cNvSpPr>
          <p:nvPr>
            <p:ph idx="1"/>
          </p:nvPr>
        </p:nvSpPr>
        <p:spPr/>
        <p:txBody>
          <a:bodyPr/>
          <a:lstStyle/>
          <a:p>
            <a:pPr algn="l"/>
            <a:r>
              <a:rPr lang="en-US" sz="3000" dirty="0" smtClean="0"/>
              <a:t>   For </a:t>
            </a:r>
            <a:r>
              <a:rPr lang="en-US" sz="3000" dirty="0" smtClean="0"/>
              <a:t>this reason, </a:t>
            </a:r>
            <a:r>
              <a:rPr lang="en-US" sz="3000" dirty="0" err="1" smtClean="0"/>
              <a:t>Helmer</a:t>
            </a:r>
            <a:r>
              <a:rPr lang="en-US" sz="3000" dirty="0" smtClean="0"/>
              <a:t> has decided to dismiss </a:t>
            </a:r>
            <a:r>
              <a:rPr lang="en-US" sz="3000" dirty="0" err="1" smtClean="0"/>
              <a:t>Krogstad</a:t>
            </a:r>
            <a:r>
              <a:rPr lang="en-US" sz="3000" dirty="0" smtClean="0"/>
              <a:t> from his post in the bank and now when Nora recommends  Mrs. </a:t>
            </a:r>
            <a:r>
              <a:rPr lang="en-US" sz="3000" dirty="0" err="1" smtClean="0"/>
              <a:t>Linde</a:t>
            </a:r>
            <a:r>
              <a:rPr lang="en-US" sz="3000" dirty="0" smtClean="0"/>
              <a:t> for a job, </a:t>
            </a:r>
            <a:r>
              <a:rPr lang="en-US" sz="3000" dirty="0" err="1" smtClean="0"/>
              <a:t>Helmer</a:t>
            </a:r>
            <a:r>
              <a:rPr lang="en-US" sz="3000" dirty="0" smtClean="0"/>
              <a:t> makes up his mind to appoint Mrs. </a:t>
            </a:r>
            <a:r>
              <a:rPr lang="en-US" sz="3000" dirty="0" err="1" smtClean="0"/>
              <a:t>Linde</a:t>
            </a:r>
            <a:r>
              <a:rPr lang="en-US" sz="3000" dirty="0" smtClean="0"/>
              <a:t> to the post which would be vacated by </a:t>
            </a:r>
            <a:r>
              <a:rPr lang="en-US" sz="3000" dirty="0" err="1" smtClean="0"/>
              <a:t>Krogstad</a:t>
            </a:r>
            <a:r>
              <a:rPr lang="en-US" sz="3000" dirty="0" smtClean="0"/>
              <a:t>. But </a:t>
            </a:r>
            <a:r>
              <a:rPr lang="en-US" sz="3000" dirty="0" err="1" smtClean="0"/>
              <a:t>Helmer</a:t>
            </a:r>
            <a:r>
              <a:rPr lang="en-US" sz="3000" dirty="0" smtClean="0"/>
              <a:t> has a second reason also to get rid of </a:t>
            </a:r>
            <a:r>
              <a:rPr lang="en-US" sz="3000" dirty="0" err="1" smtClean="0"/>
              <a:t>Krogstad</a:t>
            </a:r>
            <a:r>
              <a:rPr lang="en-US" sz="3000" dirty="0" smtClean="0"/>
              <a:t>. </a:t>
            </a:r>
            <a:r>
              <a:rPr lang="en-US" sz="3000" dirty="0" err="1" smtClean="0"/>
              <a:t>Krogstad</a:t>
            </a:r>
            <a:r>
              <a:rPr lang="en-US" sz="3000" dirty="0" smtClean="0"/>
              <a:t> always speaks to </a:t>
            </a:r>
            <a:r>
              <a:rPr lang="en-US" sz="3000" dirty="0" err="1" smtClean="0"/>
              <a:t>Helmer</a:t>
            </a:r>
            <a:r>
              <a:rPr lang="en-US" sz="3000" dirty="0" smtClean="0"/>
              <a:t> in a familiar manner, addressing him by his </a:t>
            </a:r>
            <a:r>
              <a:rPr lang="en-US" sz="3000" dirty="0" smtClean="0"/>
              <a:t>Christian  </a:t>
            </a:r>
            <a:r>
              <a:rPr lang="en-US" sz="3000" dirty="0" smtClean="0"/>
              <a:t>name and behaving as if the friendship of their days of boyhood  still exists between them.</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endParaRPr lang="en-US" dirty="0"/>
          </a:p>
        </p:txBody>
      </p:sp>
      <p:sp>
        <p:nvSpPr>
          <p:cNvPr id="3" name="عنصر نائب للمحتوى 2"/>
          <p:cNvSpPr>
            <a:spLocks noGrp="1"/>
          </p:cNvSpPr>
          <p:nvPr>
            <p:ph idx="1"/>
          </p:nvPr>
        </p:nvSpPr>
        <p:spPr/>
        <p:txBody>
          <a:bodyPr/>
          <a:lstStyle/>
          <a:p>
            <a:pPr algn="l"/>
            <a:r>
              <a:rPr lang="en-US" sz="4400" dirty="0" err="1" smtClean="0"/>
              <a:t>Helmer</a:t>
            </a:r>
            <a:r>
              <a:rPr lang="en-US" sz="4400" dirty="0" smtClean="0"/>
              <a:t> does not want that a man in a subordinate position, and especially a man who had been guilty of criminal act, should behave as if he were </a:t>
            </a:r>
            <a:r>
              <a:rPr lang="en-US" sz="4400" dirty="0" err="1" smtClean="0"/>
              <a:t>Helmer's</a:t>
            </a:r>
            <a:r>
              <a:rPr lang="en-US" sz="4400" dirty="0" smtClean="0"/>
              <a:t> equal.</a:t>
            </a:r>
          </a:p>
          <a:p>
            <a:pPr algn="l"/>
            <a:endParaRPr lang="en-US" sz="4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endParaRPr lang="en-US" dirty="0"/>
          </a:p>
        </p:txBody>
      </p:sp>
      <p:sp>
        <p:nvSpPr>
          <p:cNvPr id="3" name="عنصر نائب للمحتوى 2"/>
          <p:cNvSpPr>
            <a:spLocks noGrp="1"/>
          </p:cNvSpPr>
          <p:nvPr>
            <p:ph idx="1"/>
          </p:nvPr>
        </p:nvSpPr>
        <p:spPr/>
        <p:txBody>
          <a:bodyPr/>
          <a:lstStyle/>
          <a:p>
            <a:pPr algn="l"/>
            <a:r>
              <a:rPr lang="en-US" sz="2800" dirty="0" smtClean="0"/>
              <a:t>    Of  </a:t>
            </a:r>
            <a:r>
              <a:rPr lang="en-US" sz="2800" dirty="0" smtClean="0"/>
              <a:t>course, as has already been pointed out above, </a:t>
            </a:r>
            <a:r>
              <a:rPr lang="en-US" sz="2800" dirty="0" err="1" smtClean="0"/>
              <a:t>Helmer</a:t>
            </a:r>
            <a:r>
              <a:rPr lang="en-US" sz="2800" dirty="0" smtClean="0"/>
              <a:t> is totally  unaware of two very important facts which are relevant to the present situation. He does not know that his wife had borrowed money from </a:t>
            </a:r>
            <a:r>
              <a:rPr lang="en-US" sz="2800" dirty="0" err="1" smtClean="0"/>
              <a:t>Krogstad</a:t>
            </a:r>
            <a:r>
              <a:rPr lang="en-US" sz="2800" dirty="0" smtClean="0"/>
              <a:t>, and he does not know that his wife had forged a signature on the bond which she had executed at the time.(She had borrowed money from </a:t>
            </a:r>
            <a:r>
              <a:rPr lang="en-US" sz="2800" dirty="0" err="1" smtClean="0"/>
              <a:t>Krogstad</a:t>
            </a:r>
            <a:r>
              <a:rPr lang="en-US" sz="2800" dirty="0" smtClean="0"/>
              <a:t> in order to take her husband to Italy to save his life from the dangerous illness from which he was suffering at the time).</a:t>
            </a:r>
          </a:p>
          <a:p>
            <a:r>
              <a:rPr lang="en-US" dirty="0" smtClean="0"/>
              <a:t>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
            </a:r>
            <a:br>
              <a:rPr lang="en-US" b="1" i="1" dirty="0" smtClean="0"/>
            </a:b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u="sng" dirty="0" smtClean="0"/>
              <a:t>Themes </a:t>
            </a:r>
            <a:endParaRPr lang="en-US" dirty="0" smtClean="0"/>
          </a:p>
          <a:p>
            <a:pPr algn="l"/>
            <a:r>
              <a:rPr lang="en-US" sz="2800" i="1" dirty="0" smtClean="0"/>
              <a:t>Themes are the fundamental and often universal ideas explored in a literary work.</a:t>
            </a:r>
            <a:endParaRPr lang="en-US" sz="2800" dirty="0" smtClean="0"/>
          </a:p>
          <a:p>
            <a:pPr algn="l"/>
            <a:r>
              <a:rPr lang="en-US" sz="2800" b="1" i="1" u="sng" dirty="0" smtClean="0"/>
              <a:t>The Sacrificial Role of Women </a:t>
            </a:r>
            <a:endParaRPr lang="en-US" sz="2800" dirty="0" smtClean="0"/>
          </a:p>
          <a:p>
            <a:pPr algn="l"/>
            <a:r>
              <a:rPr lang="en-US" sz="2800" i="1" dirty="0" smtClean="0"/>
              <a:t>In A Doll’s House, Ibsen paints a bleak picture of the sacrificial role held by women of all economic classes in his society. In general, the play’s female characters exemplify Nora’s assertion (spoken to </a:t>
            </a:r>
            <a:r>
              <a:rPr lang="en-US" sz="2800" i="1" dirty="0" err="1" smtClean="0"/>
              <a:t>Torvald</a:t>
            </a:r>
            <a:r>
              <a:rPr lang="en-US" sz="2800" i="1" dirty="0" smtClean="0"/>
              <a:t> in Act Three) that even though men refuse to sacrifice their integrity, “hundreds of thousands of women have.”</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 </a:t>
            </a:r>
            <a:r>
              <a:rPr lang="en-US" i="1" dirty="0" smtClean="0"/>
              <a:t> In </a:t>
            </a:r>
            <a:r>
              <a:rPr lang="en-US" i="1" dirty="0" smtClean="0"/>
              <a:t>order to support her mother and two brothers, Mrs. </a:t>
            </a:r>
            <a:r>
              <a:rPr lang="en-US" i="1" dirty="0" err="1" smtClean="0"/>
              <a:t>Linde</a:t>
            </a:r>
            <a:r>
              <a:rPr lang="en-US" i="1" dirty="0" smtClean="0"/>
              <a:t> found it necessary to abandon </a:t>
            </a:r>
            <a:r>
              <a:rPr lang="en-US" i="1" dirty="0" err="1" smtClean="0"/>
              <a:t>Krogstad</a:t>
            </a:r>
            <a:r>
              <a:rPr lang="en-US" i="1" dirty="0" smtClean="0"/>
              <a:t>, her true—but penniless—love, and marry a richer man. The nanny had to abandon her own child to support herself by working as Nora’s (and then as Nora’s children’s) caretaker. As she tells Nora, the nanny considers herself lucky to have found the job, since she was “a poor girl who’d been led astray.”</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Though Nora is economically advantaged in comparison to the play’s other female characters, she nevertheless leads a difficult life because society dictates that </a:t>
            </a:r>
            <a:r>
              <a:rPr lang="en-US" i="1" dirty="0" err="1" smtClean="0"/>
              <a:t>Torvald</a:t>
            </a:r>
            <a:r>
              <a:rPr lang="en-US" i="1" dirty="0" smtClean="0"/>
              <a:t> be the marriage’s dominant partner. </a:t>
            </a:r>
            <a:r>
              <a:rPr lang="en-US" i="1" dirty="0" err="1" smtClean="0"/>
              <a:t>Torvald</a:t>
            </a:r>
            <a:r>
              <a:rPr lang="en-US" i="1" dirty="0" smtClean="0"/>
              <a:t> issues decrees and condescends to Nora, and Nora must hide her loan from him because she knows </a:t>
            </a:r>
            <a:r>
              <a:rPr lang="en-US" i="1" dirty="0" err="1" smtClean="0"/>
              <a:t>Torvald</a:t>
            </a:r>
            <a:r>
              <a:rPr lang="en-US" i="1" dirty="0" smtClean="0"/>
              <a:t> could never accept the idea that his wife (or any other woman) had helped save his life.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i="1" dirty="0" smtClean="0"/>
              <a:t>Furthermore, she must work in secret to pay off her loan because it is illegal for a woman to obtain a loan without her husband’s permission. By motivating Nora’s deception, the attitudes of </a:t>
            </a:r>
            <a:r>
              <a:rPr lang="en-US" sz="3600" i="1" dirty="0" err="1" smtClean="0"/>
              <a:t>Torvald</a:t>
            </a:r>
            <a:r>
              <a:rPr lang="en-US" sz="3600" i="1" dirty="0" smtClean="0"/>
              <a:t>—and society—leave Nora vulnerable to </a:t>
            </a:r>
            <a:r>
              <a:rPr lang="en-US" sz="3600" i="1" dirty="0" err="1" smtClean="0"/>
              <a:t>Krogstad’s</a:t>
            </a:r>
            <a:r>
              <a:rPr lang="en-US" sz="3600" i="1" dirty="0" smtClean="0"/>
              <a:t> blackmail.</a:t>
            </a:r>
            <a:endParaRPr lang="en-US" sz="3600"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Nora’s abandonment of her children can also be interpreted as an act of self- sacrifice. Despite Nora’s great love for her children—manifested by her interaction with them and her great fear of corrupting them—she chooses to leave them. Nora truly believes that the nanny will be a better mother and that leaving her children is in their best interest.</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u="sng" dirty="0" smtClean="0"/>
              <a:t> </a:t>
            </a:r>
            <a:r>
              <a:rPr lang="en-US" b="1" i="1" u="sng" dirty="0" smtClean="0"/>
              <a:t>The Unreliability of Appearances </a:t>
            </a:r>
            <a:endParaRPr lang="en-US" dirty="0" smtClean="0"/>
          </a:p>
          <a:p>
            <a:pPr algn="l"/>
            <a:r>
              <a:rPr lang="en-US" sz="3000" i="1" dirty="0" smtClean="0"/>
              <a:t>Over the course of </a:t>
            </a:r>
            <a:r>
              <a:rPr lang="en-US" sz="3000" i="1" u="sng" dirty="0" smtClean="0"/>
              <a:t>A Doll’s House</a:t>
            </a:r>
            <a:r>
              <a:rPr lang="en-US" sz="3000" i="1" dirty="0" smtClean="0"/>
              <a:t>, appearances prove to be misleading veneers that mask the reality of the play’s characters and -situations. Our first impressions of Nora, </a:t>
            </a:r>
            <a:r>
              <a:rPr lang="en-US" sz="3000" i="1" dirty="0" err="1" smtClean="0"/>
              <a:t>Torvald</a:t>
            </a:r>
            <a:r>
              <a:rPr lang="en-US" sz="3000" i="1" dirty="0" smtClean="0"/>
              <a:t>, and </a:t>
            </a:r>
            <a:r>
              <a:rPr lang="en-US" sz="3000" i="1" dirty="0" err="1" smtClean="0"/>
              <a:t>Krogstad</a:t>
            </a:r>
            <a:r>
              <a:rPr lang="en-US" sz="3000" i="1" dirty="0" smtClean="0"/>
              <a:t> are all eventually undercut. Nora initially seems a silly, childish woman, but as the play progresses, we see that she is intelligent, motivated, and, by the play’s conclusion, a strong-willed, independent thinker. </a:t>
            </a:r>
            <a:endParaRPr lang="en-US"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 </a:t>
            </a:r>
            <a:r>
              <a:rPr lang="en-US" sz="2800" i="1" dirty="0" err="1" smtClean="0"/>
              <a:t>Torvald</a:t>
            </a:r>
            <a:r>
              <a:rPr lang="en-US" sz="2800" i="1" dirty="0" smtClean="0"/>
              <a:t>, though he plays the part of the strong, benevolent husband, reveals himself to be cowardly, petty, and selfish when he fears that </a:t>
            </a:r>
            <a:r>
              <a:rPr lang="en-US" sz="2800" i="1" dirty="0" err="1" smtClean="0"/>
              <a:t>Krogstad</a:t>
            </a:r>
            <a:r>
              <a:rPr lang="en-US" sz="2800" i="1" dirty="0" smtClean="0"/>
              <a:t> may expose him to scandal. </a:t>
            </a:r>
            <a:r>
              <a:rPr lang="en-US" sz="2800" i="1" dirty="0" err="1" smtClean="0"/>
              <a:t>Krogstad</a:t>
            </a:r>
            <a:r>
              <a:rPr lang="en-US" sz="2800" i="1" dirty="0" smtClean="0"/>
              <a:t> too reveals himself to be a much more sympathetic and merciful character than he first appears to be. The play’s climax is largely a matter of resolving identity confusion—we see </a:t>
            </a:r>
            <a:r>
              <a:rPr lang="en-US" sz="2800" i="1" dirty="0" err="1" smtClean="0"/>
              <a:t>Krogstad</a:t>
            </a:r>
            <a:r>
              <a:rPr lang="en-US" sz="2800" i="1" dirty="0" smtClean="0"/>
              <a:t> as an earnest lover, Nora as an intelligent, brave woman, and </a:t>
            </a:r>
            <a:r>
              <a:rPr lang="en-US" sz="2800" i="1" dirty="0" err="1" smtClean="0"/>
              <a:t>Torvald</a:t>
            </a:r>
            <a:r>
              <a:rPr lang="en-US" sz="2800" i="1" dirty="0" smtClean="0"/>
              <a:t> as a simpering, sad man.</a:t>
            </a:r>
            <a:endParaRPr lang="en-US" sz="2800" dirty="0" smtClean="0"/>
          </a:p>
          <a:p>
            <a:pPr algn="l"/>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Situations too are misinterpreted both by us and by the characters. The seeming hatred between Mrs. </a:t>
            </a:r>
            <a:r>
              <a:rPr lang="en-US" i="1" dirty="0" err="1" smtClean="0"/>
              <a:t>Linde</a:t>
            </a:r>
            <a:r>
              <a:rPr lang="en-US" i="1" dirty="0" smtClean="0"/>
              <a:t> and </a:t>
            </a:r>
            <a:r>
              <a:rPr lang="en-US" i="1" dirty="0" err="1" smtClean="0"/>
              <a:t>Krogstad</a:t>
            </a:r>
            <a:r>
              <a:rPr lang="en-US" i="1" dirty="0" smtClean="0"/>
              <a:t> turns out to be love. Nora’s creditor turns out to be </a:t>
            </a:r>
            <a:r>
              <a:rPr lang="en-US" i="1" dirty="0" err="1" smtClean="0"/>
              <a:t>Krogstad</a:t>
            </a:r>
            <a:r>
              <a:rPr lang="en-US" i="1" dirty="0" smtClean="0"/>
              <a:t> and not, as we and Mrs. </a:t>
            </a:r>
            <a:r>
              <a:rPr lang="en-US" i="1" dirty="0" err="1" smtClean="0"/>
              <a:t>Linde</a:t>
            </a:r>
            <a:r>
              <a:rPr lang="en-US" i="1" dirty="0" smtClean="0"/>
              <a:t> suppose, Dr. Rank. Dr. Rank, to Nora’s and our surprise, confesses that he is in love with her.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i="1" dirty="0" smtClean="0"/>
              <a:t>The seemingly villainous </a:t>
            </a:r>
            <a:r>
              <a:rPr lang="en-US" sz="3600" i="1" dirty="0" err="1" smtClean="0"/>
              <a:t>Krogstad</a:t>
            </a:r>
            <a:r>
              <a:rPr lang="en-US" sz="3600" i="1" dirty="0" smtClean="0"/>
              <a:t> repents and returns Nora’s contract to her, while the seemingly kindhearted Mrs. </a:t>
            </a:r>
            <a:r>
              <a:rPr lang="en-US" sz="3600" i="1" dirty="0" err="1" smtClean="0"/>
              <a:t>Linde</a:t>
            </a:r>
            <a:r>
              <a:rPr lang="en-US" sz="3600" i="1" dirty="0" smtClean="0"/>
              <a:t> ceases to help Nora and forces </a:t>
            </a:r>
            <a:r>
              <a:rPr lang="en-US" sz="3600" i="1" dirty="0" err="1" smtClean="0"/>
              <a:t>Torvald’s</a:t>
            </a:r>
            <a:r>
              <a:rPr lang="en-US" sz="3600" i="1" dirty="0" smtClean="0"/>
              <a:t> discovery of Nora’s secret.</a:t>
            </a:r>
            <a:endParaRPr lang="en-US" sz="3600"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i="1" dirty="0" smtClean="0"/>
              <a:t>The instability of appearances within the </a:t>
            </a:r>
            <a:r>
              <a:rPr lang="en-US" sz="3600" i="1" dirty="0" err="1" smtClean="0"/>
              <a:t>Helmer</a:t>
            </a:r>
            <a:r>
              <a:rPr lang="en-US" sz="3600" i="1" dirty="0" smtClean="0"/>
              <a:t> household at the play’s end results from </a:t>
            </a:r>
            <a:r>
              <a:rPr lang="en-US" sz="3600" i="1" dirty="0" err="1" smtClean="0"/>
              <a:t>Torvald’s</a:t>
            </a:r>
            <a:r>
              <a:rPr lang="en-US" sz="3600" i="1" dirty="0" smtClean="0"/>
              <a:t> devotion to an image at the expense of the creation of true happiness. Because </a:t>
            </a:r>
            <a:r>
              <a:rPr lang="en-US" sz="3600" i="1" dirty="0" err="1" smtClean="0"/>
              <a:t>Torvald</a:t>
            </a:r>
            <a:r>
              <a:rPr lang="en-US" sz="3600" i="1" dirty="0" smtClean="0"/>
              <a:t> craves respect from his employees, friends, and wife, status and image are important to him. </a:t>
            </a:r>
            <a:endParaRPr lang="en-US" sz="3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Any disrespect—when Nora calls him petty and when </a:t>
            </a:r>
            <a:r>
              <a:rPr lang="en-US" i="1" dirty="0" err="1" smtClean="0"/>
              <a:t>Krogstad</a:t>
            </a:r>
            <a:r>
              <a:rPr lang="en-US" i="1" dirty="0" smtClean="0"/>
              <a:t> calls him by his first name, for example—angers </a:t>
            </a:r>
            <a:r>
              <a:rPr lang="en-US" i="1" dirty="0" err="1" smtClean="0"/>
              <a:t>Torvald</a:t>
            </a:r>
            <a:r>
              <a:rPr lang="en-US" i="1" dirty="0" smtClean="0"/>
              <a:t> greatly. By the end of the play, we see that </a:t>
            </a:r>
            <a:r>
              <a:rPr lang="en-US" i="1" dirty="0" err="1" smtClean="0"/>
              <a:t>Torvald’s</a:t>
            </a:r>
            <a:r>
              <a:rPr lang="en-US" i="1" dirty="0" smtClean="0"/>
              <a:t> obsession with controlling his home’s appearance and his repeated suppression and denial of reality have harmed his family and his happiness irreparably.</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b="1" i="1" u="sng" dirty="0" smtClean="0"/>
              <a:t>Motifs </a:t>
            </a:r>
            <a:endParaRPr lang="en-US" sz="2800" dirty="0" smtClean="0"/>
          </a:p>
          <a:p>
            <a:pPr algn="l"/>
            <a:r>
              <a:rPr lang="en-US" sz="2800" i="1" dirty="0" smtClean="0"/>
              <a:t>Motifs are recurring structures, contrasts, or literary devices that can help to develop and inform the text’s major themes.</a:t>
            </a:r>
            <a:endParaRPr lang="en-US" sz="2800" dirty="0" smtClean="0"/>
          </a:p>
          <a:p>
            <a:pPr algn="l"/>
            <a:r>
              <a:rPr lang="en-US" sz="2800" b="1" i="1" dirty="0" smtClean="0"/>
              <a:t>Nora’s Definition of Freedom </a:t>
            </a:r>
            <a:endParaRPr lang="en-US" sz="2800" dirty="0" smtClean="0"/>
          </a:p>
          <a:p>
            <a:pPr algn="l"/>
            <a:r>
              <a:rPr lang="en-US" sz="2800" i="1" dirty="0" smtClean="0"/>
              <a:t>Nora’s understanding of the meaning of freedom evolves over the course of the play. In the first act, she believes that she will be totally “free” as soon as she has repaid her debt, because she will have the opportunity to devote herself fully to her domestic responsibilities. </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After </a:t>
            </a:r>
            <a:r>
              <a:rPr lang="en-US" i="1" dirty="0" err="1" smtClean="0"/>
              <a:t>Krogstad</a:t>
            </a:r>
            <a:r>
              <a:rPr lang="en-US" i="1" dirty="0" smtClean="0"/>
              <a:t> blackmails her, however, she reconsiders her conception of freedom and questions whether she is happy in </a:t>
            </a:r>
            <a:r>
              <a:rPr lang="en-US" i="1" dirty="0" err="1" smtClean="0"/>
              <a:t>Torvald’s</a:t>
            </a:r>
            <a:r>
              <a:rPr lang="en-US" i="1" dirty="0" smtClean="0"/>
              <a:t> house, subjected to his orders and edicts. By the end of the play, Nora seeks a new kind of freedom. She wishes to be relieved of her familial obligations in order to pursue her own ambitions, beliefs, and identity.</a:t>
            </a:r>
            <a:endParaRPr lang="en-US" dirty="0" smtClean="0"/>
          </a:p>
          <a:p>
            <a:pPr algn="l"/>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u="sng" dirty="0" smtClean="0"/>
              <a:t>Letters </a:t>
            </a:r>
            <a:endParaRPr lang="en-US" dirty="0" smtClean="0"/>
          </a:p>
          <a:p>
            <a:pPr algn="l"/>
            <a:r>
              <a:rPr lang="en-US" sz="3000" i="1" dirty="0" smtClean="0"/>
              <a:t>Many of the plot’s twists and turns depend upon the writing and reading of letters, which function within the play as the subtext that reveals the true, unpleasant nature of situations obscured by </a:t>
            </a:r>
            <a:r>
              <a:rPr lang="en-US" sz="3000" i="1" dirty="0" err="1" smtClean="0"/>
              <a:t>Torvald</a:t>
            </a:r>
            <a:r>
              <a:rPr lang="en-US" sz="3000" i="1" dirty="0" smtClean="0"/>
              <a:t> and Nora’s efforts at beautification. </a:t>
            </a:r>
            <a:r>
              <a:rPr lang="en-US" sz="3000" i="1" dirty="0" err="1" smtClean="0"/>
              <a:t>Krogstad</a:t>
            </a:r>
            <a:r>
              <a:rPr lang="en-US" sz="3000" i="1" dirty="0" smtClean="0"/>
              <a:t> writes two letters: the first reveals Nora’s crime of forgery to </a:t>
            </a:r>
            <a:r>
              <a:rPr lang="en-US" sz="3000" i="1" dirty="0" err="1" smtClean="0"/>
              <a:t>Torvald</a:t>
            </a:r>
            <a:r>
              <a:rPr lang="en-US" sz="3000" i="1" dirty="0" smtClean="0"/>
              <a:t>; the second retracts his blackmail threat and returns Nora’s promissory note. </a:t>
            </a:r>
            <a:endParaRPr lang="en-US" sz="3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The first letter, which </a:t>
            </a:r>
            <a:r>
              <a:rPr lang="en-US" i="1" dirty="0" err="1" smtClean="0"/>
              <a:t>Krogstad</a:t>
            </a:r>
            <a:r>
              <a:rPr lang="en-US" i="1" dirty="0" smtClean="0"/>
              <a:t> places in </a:t>
            </a:r>
            <a:r>
              <a:rPr lang="en-US" i="1" dirty="0" err="1" smtClean="0"/>
              <a:t>Torvald’s</a:t>
            </a:r>
            <a:r>
              <a:rPr lang="en-US" i="1" dirty="0" smtClean="0"/>
              <a:t> letterbox near the end of Act Two, represents the truth about Nora’s past and initiates the inevitable dissolution of her marriage—as Nora says immediately after </a:t>
            </a:r>
            <a:r>
              <a:rPr lang="en-US" i="1" dirty="0" err="1" smtClean="0"/>
              <a:t>Krogstad</a:t>
            </a:r>
            <a:r>
              <a:rPr lang="en-US" i="1" dirty="0" smtClean="0"/>
              <a:t> leaves it, “We are lost.” Nora’s attempts to stall </a:t>
            </a:r>
            <a:r>
              <a:rPr lang="en-US" i="1" dirty="0" err="1" smtClean="0"/>
              <a:t>Torvald</a:t>
            </a:r>
            <a:r>
              <a:rPr lang="en-US" i="1" dirty="0" smtClean="0"/>
              <a:t> from reading the letter represent her continued denial of the true nature of her marriage.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The second letter releases Nora from her obligation to </a:t>
            </a:r>
            <a:r>
              <a:rPr lang="en-US" i="1" dirty="0" err="1" smtClean="0"/>
              <a:t>Krogstad</a:t>
            </a:r>
            <a:r>
              <a:rPr lang="en-US" i="1" dirty="0" smtClean="0"/>
              <a:t> and represents her release from her obligation to </a:t>
            </a:r>
            <a:r>
              <a:rPr lang="en-US" i="1" dirty="0" err="1" smtClean="0"/>
              <a:t>Torvald</a:t>
            </a:r>
            <a:r>
              <a:rPr lang="en-US" i="1" dirty="0" smtClean="0"/>
              <a:t>. Upon reading it, </a:t>
            </a:r>
            <a:r>
              <a:rPr lang="en-US" i="1" dirty="0" err="1" smtClean="0"/>
              <a:t>Torvald</a:t>
            </a:r>
            <a:r>
              <a:rPr lang="en-US" i="1" dirty="0" smtClean="0"/>
              <a:t> attempts to return to his and Nora’s previous denial of reality, but Nora recognizes that the letters have done more than expose her actions to </a:t>
            </a:r>
            <a:r>
              <a:rPr lang="en-US" i="1" dirty="0" err="1" smtClean="0"/>
              <a:t>Torvald</a:t>
            </a:r>
            <a:r>
              <a:rPr lang="en-US" i="1" dirty="0" smtClean="0"/>
              <a:t>; they have exposed the truth about </a:t>
            </a:r>
            <a:r>
              <a:rPr lang="en-US" i="1" dirty="0" err="1" smtClean="0"/>
              <a:t>Torvald’s</a:t>
            </a:r>
            <a:r>
              <a:rPr lang="en-US" i="1" dirty="0" smtClean="0"/>
              <a:t> selfishness, and she can no longer participate in the illusion of a happy marriage.</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 MODEL QUESTION</a:t>
            </a:r>
            <a:endParaRPr lang="ar-SA" dirty="0"/>
          </a:p>
        </p:txBody>
      </p:sp>
      <p:sp>
        <p:nvSpPr>
          <p:cNvPr id="3" name="عنصر نائب للمحتوى 2"/>
          <p:cNvSpPr>
            <a:spLocks noGrp="1"/>
          </p:cNvSpPr>
          <p:nvPr>
            <p:ph idx="1"/>
          </p:nvPr>
        </p:nvSpPr>
        <p:spPr/>
        <p:txBody>
          <a:bodyPr/>
          <a:lstStyle/>
          <a:p>
            <a:pPr algn="l"/>
            <a:r>
              <a:rPr lang="en-US" dirty="0" smtClean="0"/>
              <a:t>Nora initially seems a silly, childish woman, but as the play progresses, we see that she is </a:t>
            </a:r>
            <a:r>
              <a:rPr lang="en-US" dirty="0" smtClean="0"/>
              <a:t> ……….</a:t>
            </a:r>
          </a:p>
          <a:p>
            <a:pPr algn="l"/>
            <a:r>
              <a:rPr lang="en-US" dirty="0" smtClean="0"/>
              <a:t>A- stupid and careless.</a:t>
            </a:r>
          </a:p>
          <a:p>
            <a:pPr algn="l"/>
            <a:r>
              <a:rPr lang="en-US" i="1" dirty="0" smtClean="0"/>
              <a:t>B- </a:t>
            </a:r>
            <a:r>
              <a:rPr lang="en-US" dirty="0" smtClean="0"/>
              <a:t>intelligent, </a:t>
            </a:r>
            <a:r>
              <a:rPr lang="en-US" dirty="0" smtClean="0"/>
              <a:t>motivated.</a:t>
            </a:r>
          </a:p>
          <a:p>
            <a:pPr algn="l"/>
            <a:r>
              <a:rPr lang="en-US" dirty="0" smtClean="0"/>
              <a:t>C- unintelligent and mindless.</a:t>
            </a:r>
          </a:p>
          <a:p>
            <a:pPr algn="l"/>
            <a:r>
              <a:rPr lang="en-US" dirty="0" smtClean="0"/>
              <a:t>D- slow- witted and unmotivated.</a:t>
            </a:r>
          </a:p>
          <a:p>
            <a:pPr algn="l"/>
            <a:r>
              <a:rPr lang="en-US" b="1" dirty="0" smtClean="0"/>
              <a:t>The correct answer is ( B)</a:t>
            </a:r>
            <a:endParaRPr lang="ar-SA"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236</TotalTime>
  <Words>1571</Words>
  <Application>Microsoft Office PowerPoint</Application>
  <PresentationFormat>A4 Paper (210x297 mm)‎</PresentationFormat>
  <Paragraphs>69</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Introductory lecture</vt:lpstr>
      <vt:lpstr>الشريحة 1</vt:lpstr>
      <vt:lpstr>الشريحة 2</vt:lpstr>
      <vt:lpstr>A Doll's House</vt:lpstr>
      <vt:lpstr>A Doll's House</vt:lpstr>
      <vt:lpstr>A Doll's House</vt:lpstr>
      <vt:lpstr>A Doll's House</vt:lpstr>
      <vt:lpstr>A Doll's House</vt:lpstr>
      <vt:lpstr> 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A MODEL QUESTION</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iothman</cp:lastModifiedBy>
  <cp:revision>31</cp:revision>
  <dcterms:created xsi:type="dcterms:W3CDTF">2011-09-28T13:10:49Z</dcterms:created>
  <dcterms:modified xsi:type="dcterms:W3CDTF">2012-10-14T07:58:00Z</dcterms:modified>
</cp:coreProperties>
</file>