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0"/>
  </p:notesMasterIdLst>
  <p:handoutMasterIdLst>
    <p:handoutMasterId r:id="rId21"/>
  </p:handoutMasterIdLst>
  <p:sldIdLst>
    <p:sldId id="286" r:id="rId5"/>
    <p:sldId id="287" r:id="rId6"/>
    <p:sldId id="289" r:id="rId7"/>
    <p:sldId id="344" r:id="rId8"/>
    <p:sldId id="345" r:id="rId9"/>
    <p:sldId id="293" r:id="rId10"/>
    <p:sldId id="346" r:id="rId11"/>
    <p:sldId id="327" r:id="rId12"/>
    <p:sldId id="347" r:id="rId13"/>
    <p:sldId id="349" r:id="rId14"/>
    <p:sldId id="350" r:id="rId15"/>
    <p:sldId id="357" r:id="rId16"/>
    <p:sldId id="352" r:id="rId17"/>
    <p:sldId id="354" r:id="rId18"/>
    <p:sldId id="28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100" d="100"/>
          <a:sy n="100" d="100"/>
        </p:scale>
        <p:origin x="-294"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14</a:t>
            </a:fld>
            <a:endParaRPr lang="en-US" dirty="0"/>
          </a:p>
        </p:txBody>
      </p:sp>
    </p:spTree>
    <p:extLst>
      <p:ext uri="{BB962C8B-B14F-4D97-AF65-F5344CB8AC3E}">
        <p14:creationId xmlns:p14="http://schemas.microsoft.com/office/powerpoint/2010/main" xmlns="" val="300635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15</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38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AYM Wadiy S_U normal."/>
                <a:cs typeface="Times New Roman" pitchFamily="18" charset="0"/>
              </a:rPr>
              <a:t>Literary Criticism</a:t>
            </a:r>
            <a:r>
              <a:rPr lang="en-US" sz="2500" b="1" dirty="0">
                <a:solidFill>
                  <a:srgbClr val="FF0000"/>
                </a:solidFill>
                <a:latin typeface="AYM Wadiy S_U normal."/>
                <a:cs typeface="Times New Roman" pitchFamily="18" charset="0"/>
              </a:rPr>
              <a:t> </a:t>
            </a:r>
            <a:r>
              <a:rPr lang="en-US" sz="2500" b="1" dirty="0" smtClean="0">
                <a:solidFill>
                  <a:srgbClr val="FF0000"/>
                </a:solidFill>
                <a:latin typeface="AYM Wadiy S_U normal."/>
                <a:cs typeface="Times New Roman" pitchFamily="18" charset="0"/>
              </a:rPr>
              <a:t>and Theory</a:t>
            </a:r>
            <a:endParaRPr lang="en-US" sz="2500" b="1" dirty="0" smtClean="0">
              <a:solidFill>
                <a:srgbClr val="7F7F7F"/>
              </a:solidFill>
              <a:latin typeface="Calibri" pitchFamily="34" charset="0"/>
            </a:endParaRPr>
          </a:p>
          <a:p>
            <a:pPr algn="ctr">
              <a:defRPr/>
            </a:pPr>
            <a:r>
              <a:rPr lang="en-US" sz="2400" b="1" dirty="0" smtClean="0">
                <a:latin typeface="Calibri" pitchFamily="34" charset="0"/>
                <a:cs typeface="Times New Roman" pitchFamily="18" charset="0"/>
              </a:rPr>
              <a:t>Dr. Fouzi Slisli</a:t>
            </a:r>
            <a:endParaRPr lang="en-US" sz="24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ae_AlMateen" pitchFamily="2" charset="-78"/>
                <a:cs typeface="ae_AlMateen" pitchFamily="2" charset="-78"/>
              </a:rPr>
              <a:t>Lecture 9</a:t>
            </a: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sz="2800" spc="-150" dirty="0" smtClean="0">
                <a:solidFill>
                  <a:schemeClr val="tx1"/>
                </a:solidFill>
                <a:latin typeface="ae_AlMateen" pitchFamily="2" charset="-78"/>
                <a:cs typeface="+mj-cs"/>
              </a:rPr>
              <a:t>Author Critiques:</a:t>
            </a:r>
            <a:br>
              <a:rPr lang="en-US" sz="2800" spc="-150" dirty="0" smtClean="0">
                <a:solidFill>
                  <a:schemeClr val="tx1"/>
                </a:solidFill>
                <a:latin typeface="ae_AlMateen" pitchFamily="2" charset="-78"/>
                <a:cs typeface="+mj-cs"/>
              </a:rPr>
            </a:br>
            <a:r>
              <a:rPr lang="en-US" sz="2800" spc="-150" dirty="0" smtClean="0">
                <a:solidFill>
                  <a:schemeClr val="tx1"/>
                </a:solidFill>
                <a:latin typeface="ae_AlMateen" pitchFamily="2" charset="-78"/>
                <a:cs typeface="+mj-cs"/>
              </a:rPr>
              <a:t>1. Roland Barthes: “The Death of the Author”</a:t>
            </a:r>
            <a:r>
              <a:rPr lang="en-US" sz="2800" dirty="0" smtClean="0">
                <a:solidFill>
                  <a:schemeClr val="tx1"/>
                </a:solidFill>
                <a:effectLst>
                  <a:outerShdw blurRad="38100" dist="38100" dir="2700000" algn="tl">
                    <a:srgbClr val="000000">
                      <a:alpha val="43137"/>
                    </a:srgbClr>
                  </a:outerShdw>
                </a:effectLst>
              </a:rPr>
              <a:t/>
            </a:r>
            <a:br>
              <a:rPr lang="en-US" sz="2800" dirty="0" smtClean="0">
                <a:solidFill>
                  <a:schemeClr val="tx1"/>
                </a:solidFill>
                <a:effectLst>
                  <a:outerShdw blurRad="38100" dist="38100" dir="2700000" algn="tl">
                    <a:srgbClr val="000000">
                      <a:alpha val="43137"/>
                    </a:srgbClr>
                  </a:outerShdw>
                </a:effectLst>
              </a:rPr>
            </a:br>
            <a:r>
              <a:rPr lang="x-none" sz="2800" dirty="0">
                <a:solidFill>
                  <a:schemeClr val="tx1"/>
                </a:solidFill>
              </a:rPr>
              <a:t/>
            </a:r>
            <a:br>
              <a:rPr lang="x-none" sz="2800" dirty="0">
                <a:solidFill>
                  <a:schemeClr val="tx1"/>
                </a:solidFill>
              </a:rPr>
            </a:br>
            <a:endParaRPr lang="en-US" sz="2800"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rPr>
              <a:t>Literary Criticism and Theory</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4708981"/>
          </a:xfrm>
          <a:prstGeom prst="rect">
            <a:avLst/>
          </a:prstGeom>
        </p:spPr>
        <p:txBody>
          <a:bodyPr wrap="square">
            <a:spAutoFit/>
          </a:bodyPr>
          <a:lstStyle/>
          <a:p>
            <a:pPr marL="342900" indent="-342900">
              <a:buFont typeface="Wingdings" charset="2"/>
              <a:buChar char="v"/>
            </a:pPr>
            <a:r>
              <a:rPr lang="en-GB" sz="2000" dirty="0">
                <a:latin typeface="Times New Roman"/>
                <a:cs typeface="Times New Roman"/>
              </a:rPr>
              <a:t>Structuralism usually designates a group of French thinkers who were influenced by Ferdinand de Saussure’s theory of language</a:t>
            </a:r>
          </a:p>
          <a:p>
            <a:pPr marL="342900" indent="-342900">
              <a:buFont typeface="Wingdings" charset="2"/>
              <a:buChar char="v"/>
            </a:pPr>
            <a:endParaRPr lang="en-GB" sz="2000" dirty="0">
              <a:latin typeface="Times New Roman"/>
              <a:cs typeface="Times New Roman"/>
            </a:endParaRPr>
          </a:p>
          <a:p>
            <a:pPr marL="342900" indent="-342900">
              <a:buFont typeface="Wingdings" charset="2"/>
              <a:buChar char="v"/>
            </a:pPr>
            <a:r>
              <a:rPr lang="en-GB" sz="2000" dirty="0">
                <a:latin typeface="Times New Roman"/>
                <a:cs typeface="Times New Roman"/>
              </a:rPr>
              <a:t>They were active in the 1950s and 60s and applied concepts of structural linguistics to the study of social and cultural phenomenon, including literature.</a:t>
            </a:r>
          </a:p>
          <a:p>
            <a:endParaRPr lang="en-GB" sz="2000" dirty="0">
              <a:latin typeface="Times New Roman"/>
              <a:cs typeface="Times New Roman"/>
            </a:endParaRPr>
          </a:p>
          <a:p>
            <a:pPr marL="342900" indent="-342900">
              <a:buFont typeface="Wingdings" charset="2"/>
              <a:buChar char="v"/>
            </a:pPr>
            <a:r>
              <a:rPr lang="en-GB" sz="2000" dirty="0">
                <a:latin typeface="Times New Roman"/>
                <a:cs typeface="Times New Roman"/>
              </a:rPr>
              <a:t>Structuralism developed first in Anthropology with Claude Levi-Strauss, then in literary and cultural studies with Roman </a:t>
            </a:r>
            <a:r>
              <a:rPr lang="en-GB" sz="2000" dirty="0" err="1">
                <a:latin typeface="Times New Roman"/>
                <a:cs typeface="Times New Roman"/>
              </a:rPr>
              <a:t>Jackobson</a:t>
            </a:r>
            <a:r>
              <a:rPr lang="en-GB" sz="2000" dirty="0">
                <a:latin typeface="Times New Roman"/>
                <a:cs typeface="Times New Roman"/>
              </a:rPr>
              <a:t>, Roland Barthes, Gerard </a:t>
            </a:r>
            <a:r>
              <a:rPr lang="en-GB" sz="2000" dirty="0" err="1" smtClean="0">
                <a:latin typeface="Times New Roman"/>
                <a:cs typeface="Times New Roman"/>
              </a:rPr>
              <a:t>Gennette</a:t>
            </a:r>
            <a:r>
              <a:rPr lang="en-GB" sz="2000" dirty="0" smtClean="0">
                <a:latin typeface="Times New Roman"/>
                <a:cs typeface="Times New Roman"/>
              </a:rPr>
              <a:t>, </a:t>
            </a:r>
            <a:r>
              <a:rPr lang="en-GB" sz="2000" dirty="0">
                <a:latin typeface="Times New Roman"/>
                <a:cs typeface="Times New Roman"/>
              </a:rPr>
              <a:t>then in Psychoanalysis with Jacques </a:t>
            </a:r>
            <a:r>
              <a:rPr lang="en-GB" sz="2000" dirty="0" err="1">
                <a:latin typeface="Times New Roman"/>
                <a:cs typeface="Times New Roman"/>
              </a:rPr>
              <a:t>Lacan</a:t>
            </a:r>
            <a:r>
              <a:rPr lang="en-GB" sz="2000" dirty="0">
                <a:latin typeface="Times New Roman"/>
                <a:cs typeface="Times New Roman"/>
              </a:rPr>
              <a:t>, Intellectual History with Michel Foucault and Marxist Theory with Louis </a:t>
            </a:r>
            <a:r>
              <a:rPr lang="en-GB" sz="2000" dirty="0" err="1">
                <a:latin typeface="Times New Roman"/>
                <a:cs typeface="Times New Roman"/>
              </a:rPr>
              <a:t>Althusser</a:t>
            </a:r>
            <a:r>
              <a:rPr lang="en-GB" sz="2000" dirty="0">
                <a:latin typeface="Times New Roman"/>
                <a:cs typeface="Times New Roman"/>
              </a:rPr>
              <a:t>. These thinkers never formed a school but it was under the label “Structuralism” that their work </a:t>
            </a:r>
            <a:r>
              <a:rPr lang="en-GB" sz="2000" dirty="0" smtClean="0">
                <a:latin typeface="Times New Roman"/>
                <a:cs typeface="Times New Roman"/>
              </a:rPr>
              <a:t>circulated in the 1960s and </a:t>
            </a:r>
            <a:r>
              <a:rPr lang="en-GB" sz="2000" dirty="0" smtClean="0">
                <a:latin typeface="Times New Roman"/>
                <a:cs typeface="Times New Roman"/>
              </a:rPr>
              <a:t>70s (Jonathan Culler, </a:t>
            </a:r>
            <a:r>
              <a:rPr lang="en-GB" sz="2000" i="1" dirty="0" smtClean="0">
                <a:latin typeface="Times New Roman"/>
                <a:cs typeface="Times New Roman"/>
              </a:rPr>
              <a:t>Introduction to Literary Theory</a:t>
            </a:r>
            <a:r>
              <a:rPr lang="en-GB" sz="2000" dirty="0" smtClean="0">
                <a:latin typeface="Times New Roman"/>
                <a:cs typeface="Times New Roman"/>
              </a:rPr>
              <a:t>)</a:t>
            </a:r>
            <a:endParaRPr lang="en-GB" sz="2000" dirty="0">
              <a:latin typeface="Times New Roman"/>
              <a:cs typeface="Times New Roman"/>
            </a:endParaRPr>
          </a:p>
          <a:p>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Structuralism</a:t>
            </a:r>
            <a:endParaRPr lang="en-US" sz="2400" b="1" dirty="0">
              <a:latin typeface="Times New Roman"/>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661720"/>
          </a:xfrm>
          <a:prstGeom prst="rect">
            <a:avLst/>
          </a:prstGeom>
          <a:noFill/>
        </p:spPr>
        <p:txBody>
          <a:bodyPr wrap="square" rtlCol="1">
            <a:spAutoFit/>
          </a:bodyPr>
          <a:lstStyle/>
          <a:p>
            <a:pPr marL="285750" indent="-285750" algn="just">
              <a:buFontTx/>
              <a:buChar char="•"/>
            </a:pPr>
            <a:endParaRPr lang="en-US" sz="1900" dirty="0"/>
          </a:p>
          <a:p>
            <a:pPr algn="just"/>
            <a:endParaRPr lang="en-US" b="1" dirty="0" smtClean="0">
              <a:solidFill>
                <a:srgbClr val="990033"/>
              </a:solidFill>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4401205"/>
          </a:xfrm>
          <a:prstGeom prst="rect">
            <a:avLst/>
          </a:prstGeom>
        </p:spPr>
        <p:txBody>
          <a:bodyPr wrap="square">
            <a:spAutoFit/>
          </a:bodyPr>
          <a:lstStyle/>
          <a:p>
            <a:pPr marL="342900" indent="-342900">
              <a:buFont typeface="Wingdings" charset="2"/>
              <a:buChar char="v"/>
            </a:pPr>
            <a:r>
              <a:rPr lang="en-GB" sz="2000" dirty="0" smtClean="0">
                <a:latin typeface="Times New Roman"/>
                <a:cs typeface="Times New Roman"/>
              </a:rPr>
              <a:t>In Literary Studies: Structuralism is interested in the conventions and the structures of the literary </a:t>
            </a:r>
            <a:r>
              <a:rPr lang="en-GB" sz="2000" dirty="0" smtClean="0">
                <a:latin typeface="Times New Roman"/>
                <a:cs typeface="Times New Roman"/>
              </a:rPr>
              <a:t>work.</a:t>
            </a:r>
            <a:endParaRPr lang="en-GB" sz="2000" dirty="0">
              <a:latin typeface="Times New Roman"/>
              <a:cs typeface="Times New Roman"/>
            </a:endParaRPr>
          </a:p>
          <a:p>
            <a:pPr marL="342900" indent="-342900">
              <a:buFont typeface="Wingdings" charset="2"/>
              <a:buChar char="v"/>
            </a:pPr>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It does not seek to produce new interpretations of literary works but to understand and explain how these works can have the meanings and effects that they do.</a:t>
            </a:r>
            <a:endParaRPr lang="en-GB" sz="2000" dirty="0">
              <a:latin typeface="Times New Roman"/>
              <a:cs typeface="Times New Roman"/>
            </a:endParaRP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It is not easy to distinguish Structuralism from Semiotics, the general science of signs, which traces its lineage to Saussure and Charles Sanders Pierce. Semiotics, though, is the general study of signs in behaviour and communication that avoids philosophical speculation and cultural </a:t>
            </a:r>
            <a:r>
              <a:rPr lang="en-GB" sz="2000" dirty="0" smtClean="0">
                <a:latin typeface="Times New Roman"/>
                <a:cs typeface="Times New Roman"/>
              </a:rPr>
              <a:t>critiques </a:t>
            </a:r>
            <a:r>
              <a:rPr lang="en-GB" sz="2000" dirty="0" smtClean="0">
                <a:latin typeface="Times New Roman"/>
                <a:cs typeface="Times New Roman"/>
              </a:rPr>
              <a:t>that marked Structuralism.  </a:t>
            </a:r>
            <a:endParaRPr lang="en-GB" sz="2000" dirty="0">
              <a:latin typeface="Times New Roman"/>
              <a:cs typeface="Times New Roman"/>
            </a:endParaRPr>
          </a:p>
          <a:p>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Structuralism</a:t>
            </a:r>
            <a:endParaRPr lang="en-US" sz="2400" b="1" dirty="0">
              <a:latin typeface="Times New Roman"/>
              <a:cs typeface="Times New Roman"/>
            </a:endParaRPr>
          </a:p>
        </p:txBody>
      </p:sp>
    </p:spTree>
    <p:extLst>
      <p:ext uri="{BB962C8B-B14F-4D97-AF65-F5344CB8AC3E}">
        <p14:creationId xmlns:p14="http://schemas.microsoft.com/office/powerpoint/2010/main" xmlns="" val="3631643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4680520" cy="4385816"/>
          </a:xfrm>
          <a:prstGeom prst="rect">
            <a:avLst/>
          </a:prstGeom>
          <a:noFill/>
        </p:spPr>
        <p:txBody>
          <a:bodyPr wrap="square" rtlCol="1">
            <a:spAutoFit/>
          </a:bodyPr>
          <a:lstStyle/>
          <a:p>
            <a:pPr marL="285750" indent="-285750" algn="just">
              <a:buFontTx/>
              <a:buChar char="•"/>
            </a:pPr>
            <a:endParaRPr lang="en-US" sz="1900" dirty="0"/>
          </a:p>
          <a:p>
            <a:pPr algn="just"/>
            <a:r>
              <a:rPr lang="en-US" sz="2000" dirty="0" smtClean="0">
                <a:latin typeface="Times New Roman"/>
                <a:cs typeface="Times New Roman"/>
              </a:rPr>
              <a:t>This presentation will illustrate the work of one of the most prominent figures </a:t>
            </a:r>
            <a:r>
              <a:rPr lang="en-US" sz="2000" dirty="0" smtClean="0">
                <a:latin typeface="Times New Roman"/>
                <a:cs typeface="Times New Roman"/>
              </a:rPr>
              <a:t>in</a:t>
            </a:r>
            <a:r>
              <a:rPr lang="en-US" sz="2000" dirty="0" smtClean="0">
                <a:latin typeface="Times New Roman"/>
                <a:cs typeface="Times New Roman"/>
              </a:rPr>
              <a:t> </a:t>
            </a:r>
            <a:r>
              <a:rPr lang="en-US" sz="2000" dirty="0" smtClean="0">
                <a:latin typeface="Times New Roman"/>
                <a:cs typeface="Times New Roman"/>
              </a:rPr>
              <a:t>French Structuralism, Roland Barthes, on a topic that has attracted a lot of attention: the function of the author in literature.</a:t>
            </a:r>
          </a:p>
          <a:p>
            <a:pPr algn="just"/>
            <a:endParaRPr lang="en-US" sz="2000" dirty="0">
              <a:latin typeface="Times New Roman"/>
              <a:cs typeface="Times New Roman"/>
            </a:endParaRPr>
          </a:p>
          <a:p>
            <a:pPr algn="just"/>
            <a:r>
              <a:rPr lang="en-US" sz="2000" dirty="0">
                <a:latin typeface="Times New Roman"/>
                <a:cs typeface="Times New Roman"/>
              </a:rPr>
              <a:t> We will focus mostly on his famous article: “The Death of the Author,” published in his book </a:t>
            </a:r>
            <a:r>
              <a:rPr lang="en-US" sz="2000" i="1" dirty="0">
                <a:latin typeface="Times New Roman"/>
                <a:cs typeface="Times New Roman"/>
              </a:rPr>
              <a:t>Image, Music, </a:t>
            </a:r>
            <a:r>
              <a:rPr lang="en-US" sz="2000" i="1" dirty="0" smtClean="0">
                <a:latin typeface="Times New Roman"/>
                <a:cs typeface="Times New Roman"/>
              </a:rPr>
              <a:t>Text</a:t>
            </a:r>
            <a:r>
              <a:rPr lang="en-US" sz="2000" dirty="0">
                <a:latin typeface="Times New Roman"/>
                <a:cs typeface="Times New Roman"/>
              </a:rPr>
              <a:t>, trans. Stephen Heath (New York: Hill and Wang, 1977): pp. 142-48.</a:t>
            </a:r>
          </a:p>
          <a:p>
            <a:pPr algn="just"/>
            <a:endParaRPr lang="en-US" sz="2000" dirty="0">
              <a:latin typeface="Times New Roman"/>
              <a:cs typeface="Times New Roman"/>
            </a:endParaRPr>
          </a:p>
          <a:p>
            <a:pPr algn="just"/>
            <a:endParaRPr lang="en-US" sz="2000" dirty="0" smtClean="0">
              <a:latin typeface="Times New Roman"/>
              <a:cs typeface="Times New Roman"/>
            </a:endParaRPr>
          </a:p>
        </p:txBody>
      </p:sp>
      <p:sp>
        <p:nvSpPr>
          <p:cNvPr id="4" name="Rectangle 3"/>
          <p:cNvSpPr/>
          <p:nvPr/>
        </p:nvSpPr>
        <p:spPr>
          <a:xfrm>
            <a:off x="251520" y="1556792"/>
            <a:ext cx="8568952" cy="646331"/>
          </a:xfrm>
          <a:prstGeom prst="rect">
            <a:avLst/>
          </a:prstGeom>
        </p:spPr>
        <p:txBody>
          <a:bodyPr wrap="square">
            <a:spAutoFit/>
          </a:bodyPr>
          <a:lstStyle/>
          <a:p>
            <a:endParaRPr lang="en-US" dirty="0"/>
          </a:p>
          <a:p>
            <a:endParaRPr lang="en-US" dirty="0"/>
          </a:p>
        </p:txBody>
      </p:sp>
      <p:sp>
        <p:nvSpPr>
          <p:cNvPr id="6" name="Rectangle 5"/>
          <p:cNvSpPr/>
          <p:nvPr/>
        </p:nvSpPr>
        <p:spPr>
          <a:xfrm>
            <a:off x="251520" y="1484784"/>
            <a:ext cx="8640960" cy="707886"/>
          </a:xfrm>
          <a:prstGeom prst="rect">
            <a:avLst/>
          </a:prstGeom>
        </p:spPr>
        <p:txBody>
          <a:bodyPr wrap="square">
            <a:spAutoFit/>
          </a:bodyPr>
          <a:lstStyle/>
          <a:p>
            <a:endParaRPr lang="en-GB"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p:txBody>
      </p:sp>
      <p:sp>
        <p:nvSpPr>
          <p:cNvPr id="2" name="TextBox 1"/>
          <p:cNvSpPr txBox="1"/>
          <p:nvPr/>
        </p:nvSpPr>
        <p:spPr>
          <a:xfrm>
            <a:off x="1115616" y="764704"/>
            <a:ext cx="7272808" cy="461665"/>
          </a:xfrm>
          <a:prstGeom prst="rect">
            <a:avLst/>
          </a:prstGeom>
          <a:noFill/>
        </p:spPr>
        <p:txBody>
          <a:bodyPr wrap="square" rtlCol="0">
            <a:spAutoFit/>
          </a:bodyPr>
          <a:lstStyle/>
          <a:p>
            <a:pPr algn="ctr"/>
            <a:r>
              <a:rPr lang="en-US" sz="2400" b="1" dirty="0" smtClean="0">
                <a:latin typeface="Times New Roman"/>
                <a:cs typeface="Times New Roman"/>
              </a:rPr>
              <a:t>Roland Barthes 1915-1980</a:t>
            </a:r>
            <a:endParaRPr lang="en-US" sz="2400" b="1" dirty="0">
              <a:latin typeface="Times New Roman"/>
              <a:cs typeface="Times New Roman"/>
            </a:endParaRPr>
          </a:p>
        </p:txBody>
      </p:sp>
      <p:pic>
        <p:nvPicPr>
          <p:cNvPr id="7" name="Picture 5" descr="barthes"/>
          <p:cNvPicPr>
            <a:picLocks noChangeAspect="1" noChangeArrowheads="1"/>
          </p:cNvPicPr>
          <p:nvPr/>
        </p:nvPicPr>
        <p:blipFill>
          <a:blip r:embed="rId3" cstate="print">
            <a:lum contrast="12000"/>
            <a:extLst>
              <a:ext uri="{28A0092B-C50C-407E-A947-70E740481C1C}">
                <a14:useLocalDpi xmlns:a14="http://schemas.microsoft.com/office/drawing/2010/main" xmlns="" val="0"/>
              </a:ext>
            </a:extLst>
          </a:blip>
          <a:srcRect/>
          <a:stretch>
            <a:fillRect/>
          </a:stretch>
        </p:blipFill>
        <p:spPr bwMode="auto">
          <a:xfrm>
            <a:off x="5508104" y="1484784"/>
            <a:ext cx="3240360" cy="42265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95012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251520" y="1700808"/>
            <a:ext cx="8640960" cy="4708981"/>
          </a:xfrm>
          <a:prstGeom prst="rect">
            <a:avLst/>
          </a:prstGeom>
          <a:noFill/>
        </p:spPr>
        <p:txBody>
          <a:bodyPr wrap="square" rtlCol="0">
            <a:spAutoFit/>
          </a:bodyPr>
          <a:lstStyle/>
          <a:p>
            <a:pPr eaLnBrk="1" hangingPunct="1">
              <a:buFont typeface="Wingdings" charset="2"/>
              <a:buChar char="v"/>
            </a:pPr>
            <a:r>
              <a:rPr lang="en-US" sz="2000" dirty="0" smtClean="0">
                <a:latin typeface="Times New Roman"/>
                <a:cs typeface="Times New Roman"/>
              </a:rPr>
              <a:t> Barthes reminds the reader in this essay that the idea of the “author” is a modern invention. </a:t>
            </a:r>
          </a:p>
          <a:p>
            <a:pPr eaLnBrk="1" hangingPunct="1">
              <a:buFont typeface="Wingdings" charset="2"/>
              <a:buChar char="v"/>
            </a:pPr>
            <a:endParaRPr lang="en-US" sz="2000" dirty="0">
              <a:latin typeface="Times New Roman"/>
              <a:cs typeface="Times New Roman"/>
            </a:endParaRPr>
          </a:p>
          <a:p>
            <a:pPr eaLnBrk="1" hangingPunct="1">
              <a:buFont typeface="Wingdings" charset="2"/>
              <a:buChar char="v"/>
            </a:pPr>
            <a:r>
              <a:rPr lang="en-GB" sz="2000" dirty="0">
                <a:latin typeface="Times New Roman"/>
                <a:cs typeface="Times New Roman"/>
              </a:rPr>
              <a:t>The </a:t>
            </a:r>
            <a:r>
              <a:rPr lang="en-GB" sz="2000" dirty="0" smtClean="0">
                <a:latin typeface="Times New Roman"/>
                <a:cs typeface="Times New Roman"/>
              </a:rPr>
              <a:t>author, he says, </a:t>
            </a:r>
            <a:r>
              <a:rPr lang="en-GB" sz="2000" dirty="0">
                <a:latin typeface="Times New Roman"/>
                <a:cs typeface="Times New Roman"/>
              </a:rPr>
              <a:t>is a modern figure, a product of our </a:t>
            </a:r>
            <a:r>
              <a:rPr lang="en-GB" sz="2000" dirty="0" smtClean="0">
                <a:latin typeface="Times New Roman"/>
                <a:cs typeface="Times New Roman"/>
              </a:rPr>
              <a:t>modern society. It emerged with </a:t>
            </a:r>
            <a:r>
              <a:rPr lang="en-GB" sz="2000" dirty="0">
                <a:latin typeface="Times New Roman"/>
                <a:cs typeface="Times New Roman"/>
              </a:rPr>
              <a:t>English empiricism, French rationalism and the personal faith of the Reformation, </a:t>
            </a:r>
            <a:r>
              <a:rPr lang="en-GB" sz="2000" dirty="0" smtClean="0">
                <a:latin typeface="Times New Roman"/>
                <a:cs typeface="Times New Roman"/>
              </a:rPr>
              <a:t>when society discovered </a:t>
            </a:r>
            <a:r>
              <a:rPr lang="en-GB" sz="2000" dirty="0">
                <a:latin typeface="Times New Roman"/>
                <a:cs typeface="Times New Roman"/>
              </a:rPr>
              <a:t>the prestige of the individual, of, as it is more nobly put, the </a:t>
            </a:r>
            <a:r>
              <a:rPr lang="ja-JP" altLang="en-GB" sz="2000" dirty="0">
                <a:latin typeface="Times New Roman"/>
                <a:cs typeface="Times New Roman"/>
              </a:rPr>
              <a:t>‘</a:t>
            </a:r>
            <a:r>
              <a:rPr lang="en-GB" sz="2000" dirty="0">
                <a:latin typeface="Times New Roman"/>
                <a:cs typeface="Times New Roman"/>
              </a:rPr>
              <a:t>human </a:t>
            </a:r>
            <a:r>
              <a:rPr lang="en-GB" sz="2000" dirty="0" smtClean="0">
                <a:latin typeface="Times New Roman"/>
                <a:cs typeface="Times New Roman"/>
              </a:rPr>
              <a:t>person.</a:t>
            </a:r>
            <a:r>
              <a:rPr lang="ja-JP" altLang="en-GB" sz="2000" dirty="0" smtClean="0">
                <a:latin typeface="Times New Roman"/>
                <a:cs typeface="Times New Roman"/>
              </a:rPr>
              <a:t>’</a:t>
            </a:r>
            <a:endParaRPr lang="en-US" altLang="ja-JP" sz="2000" dirty="0" smtClean="0">
              <a:latin typeface="Times New Roman"/>
              <a:cs typeface="Times New Roman"/>
            </a:endParaRPr>
          </a:p>
          <a:p>
            <a:pPr eaLnBrk="1" hangingPunct="1">
              <a:buFont typeface="Wingdings" charset="2"/>
              <a:buChar char="v"/>
            </a:pPr>
            <a:endParaRPr lang="en-US" sz="2000" dirty="0">
              <a:latin typeface="Times New Roman"/>
              <a:cs typeface="Times New Roman"/>
            </a:endParaRPr>
          </a:p>
          <a:p>
            <a:pPr fontAlgn="auto">
              <a:spcAft>
                <a:spcPts val="0"/>
              </a:spcAft>
              <a:buFont typeface="Wingdings" charset="2"/>
              <a:buChar char="v"/>
              <a:defRPr/>
            </a:pPr>
            <a:r>
              <a:rPr lang="en-GB" sz="2000" dirty="0">
                <a:latin typeface="Times New Roman"/>
                <a:cs typeface="Times New Roman"/>
              </a:rPr>
              <a:t>Literature is tyrannically centred on the author, his life, person, tastes and passions. </a:t>
            </a:r>
          </a:p>
          <a:p>
            <a:pPr fontAlgn="auto">
              <a:spcAft>
                <a:spcPts val="0"/>
              </a:spcAft>
              <a:buFont typeface="Wingdings" charset="2"/>
              <a:buChar char="v"/>
              <a:defRPr/>
            </a:pPr>
            <a:endParaRPr lang="en-GB" sz="2000" dirty="0">
              <a:latin typeface="Times New Roman"/>
              <a:cs typeface="Times New Roman"/>
            </a:endParaRPr>
          </a:p>
          <a:p>
            <a:pPr fontAlgn="auto">
              <a:spcAft>
                <a:spcPts val="0"/>
              </a:spcAft>
              <a:buFont typeface="Wingdings" charset="2"/>
              <a:buChar char="v"/>
              <a:defRPr/>
            </a:pPr>
            <a:r>
              <a:rPr lang="en-GB" sz="2000" dirty="0">
                <a:latin typeface="Times New Roman"/>
                <a:cs typeface="Times New Roman"/>
              </a:rPr>
              <a:t>The explanation of a text is sought in the person who produced it. In ethnographic societies, the responsibility for a narrative is never assumed by a person but by a mediator, a relator. </a:t>
            </a:r>
          </a:p>
          <a:p>
            <a:pPr eaLnBrk="1" hangingPunct="1"/>
            <a:endParaRPr lang="en-US"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The Author: A Modern Invention</a:t>
            </a:r>
            <a:endParaRPr lang="en-US" sz="2400" b="1" dirty="0">
              <a:latin typeface="Times New Roman"/>
              <a:cs typeface="Times New Roma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251520" y="1340768"/>
            <a:ext cx="8892480" cy="4708981"/>
          </a:xfrm>
          <a:prstGeom prst="rect">
            <a:avLst/>
          </a:prstGeom>
          <a:noFill/>
        </p:spPr>
        <p:txBody>
          <a:bodyPr wrap="square" rtlCol="0">
            <a:spAutoFit/>
          </a:bodyPr>
          <a:lstStyle/>
          <a:p>
            <a:pPr eaLnBrk="1" hangingPunct="1">
              <a:buFont typeface="Wingdings" charset="2"/>
              <a:buChar char="v"/>
            </a:pPr>
            <a:endParaRPr lang="en-US" sz="2000" dirty="0">
              <a:latin typeface="Times New Roman"/>
              <a:cs typeface="Times New Roman"/>
            </a:endParaRPr>
          </a:p>
          <a:p>
            <a:pPr>
              <a:buFont typeface="Wingdings" charset="2"/>
              <a:buChar char="v"/>
            </a:pPr>
            <a:r>
              <a:rPr lang="en-US" sz="2000" dirty="0">
                <a:latin typeface="Times New Roman"/>
                <a:cs typeface="Times New Roman"/>
              </a:rPr>
              <a:t>The explanation of a work is always sought in the man or woman who produced it, as if it were always in the end, through the more or less transparent allegory of the fiction, the voice of a single person, the author ‘confiding’ in us. </a:t>
            </a:r>
            <a:endParaRPr lang="en-US" sz="2000" dirty="0" smtClean="0">
              <a:latin typeface="Times New Roman"/>
              <a:cs typeface="Times New Roman"/>
            </a:endParaRPr>
          </a:p>
          <a:p>
            <a:pPr>
              <a:buFont typeface="Wingdings" charset="2"/>
              <a:buChar char="v"/>
            </a:pPr>
            <a:endParaRPr lang="en-US" sz="2000" dirty="0">
              <a:latin typeface="Times New Roman"/>
              <a:cs typeface="Times New Roman"/>
            </a:endParaRPr>
          </a:p>
          <a:p>
            <a:pPr>
              <a:buFont typeface="Wingdings" charset="2"/>
              <a:buChar char="v"/>
            </a:pPr>
            <a:r>
              <a:rPr lang="en-US" sz="2000" dirty="0">
                <a:latin typeface="Times New Roman"/>
                <a:cs typeface="Times New Roman"/>
              </a:rPr>
              <a:t>The </a:t>
            </a:r>
            <a:r>
              <a:rPr lang="en-US" sz="2000" dirty="0" smtClean="0">
                <a:latin typeface="Times New Roman"/>
                <a:cs typeface="Times New Roman"/>
              </a:rPr>
              <a:t>author, as a result, reigns supreme in </a:t>
            </a:r>
            <a:r>
              <a:rPr lang="en-US" sz="2000" dirty="0">
                <a:latin typeface="Times New Roman"/>
                <a:cs typeface="Times New Roman"/>
              </a:rPr>
              <a:t>histories of literature, biographies of writers, interviews, magazines, as in the </a:t>
            </a:r>
            <a:r>
              <a:rPr lang="en-US" sz="2000" dirty="0" smtClean="0">
                <a:latin typeface="Times New Roman"/>
                <a:cs typeface="Times New Roman"/>
              </a:rPr>
              <a:t>mind of the critics anxious </a:t>
            </a:r>
            <a:r>
              <a:rPr lang="en-US" sz="2000" dirty="0">
                <a:latin typeface="Times New Roman"/>
                <a:cs typeface="Times New Roman"/>
              </a:rPr>
              <a:t>to unite </a:t>
            </a:r>
            <a:r>
              <a:rPr lang="en-US" sz="2000" dirty="0" smtClean="0">
                <a:latin typeface="Times New Roman"/>
                <a:cs typeface="Times New Roman"/>
              </a:rPr>
              <a:t>the works and their authors/persons through biographies, diaries </a:t>
            </a:r>
            <a:r>
              <a:rPr lang="en-US" sz="2000" dirty="0">
                <a:latin typeface="Times New Roman"/>
                <a:cs typeface="Times New Roman"/>
              </a:rPr>
              <a:t>and memoirs.</a:t>
            </a:r>
          </a:p>
          <a:p>
            <a:pPr>
              <a:buFont typeface="Wingdings" charset="2"/>
              <a:buChar char="v"/>
            </a:pPr>
            <a:endParaRPr lang="en-US" sz="2000" dirty="0" smtClean="0">
              <a:latin typeface="Times New Roman"/>
              <a:cs typeface="Times New Roman"/>
            </a:endParaRPr>
          </a:p>
          <a:p>
            <a:pPr>
              <a:buFont typeface="Wingdings" charset="2"/>
              <a:buChar char="v"/>
            </a:pPr>
            <a:r>
              <a:rPr lang="en-US" sz="2000" dirty="0" smtClean="0">
                <a:latin typeface="Times New Roman"/>
                <a:cs typeface="Times New Roman"/>
              </a:rPr>
              <a:t>Literary criticism, as a result, and literature in general are enslaved to the author. The reader, the critic, the historian all read the text of literature only to try to discover the author, his life, his personality, his biography, psychology etc. </a:t>
            </a:r>
          </a:p>
          <a:p>
            <a:pPr>
              <a:buFont typeface="Wingdings" charset="2"/>
              <a:buChar char="v"/>
            </a:pPr>
            <a:endParaRPr lang="en-US" sz="2000" dirty="0">
              <a:latin typeface="Times New Roman"/>
              <a:cs typeface="Times New Roman"/>
            </a:endParaRPr>
          </a:p>
          <a:p>
            <a:pPr>
              <a:buFont typeface="Wingdings" charset="2"/>
              <a:buChar char="v"/>
            </a:pPr>
            <a:r>
              <a:rPr lang="en-US" sz="2000" dirty="0" smtClean="0">
                <a:latin typeface="Times New Roman"/>
                <a:cs typeface="Times New Roman"/>
              </a:rPr>
              <a:t>The work or the text, itself, goes unread, unanalyzed and unappreciated.</a:t>
            </a:r>
            <a:endParaRPr lang="en-US" sz="2000" dirty="0">
              <a:latin typeface="Times New Roman"/>
              <a:cs typeface="Times New Roman"/>
            </a:endParaRPr>
          </a:p>
          <a:p>
            <a:pPr eaLnBrk="1" hangingPunct="1">
              <a:buFont typeface="Wingdings" charset="2"/>
              <a:buChar char="v"/>
            </a:pPr>
            <a:endParaRPr lang="en-US"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The Function of the Author</a:t>
            </a:r>
            <a:endParaRPr lang="en-US" sz="2400" b="1" dirty="0">
              <a:latin typeface="Times New Roman"/>
              <a:cs typeface="Times New Roman"/>
            </a:endParaRPr>
          </a:p>
        </p:txBody>
      </p:sp>
    </p:spTree>
    <p:extLst>
      <p:ext uri="{BB962C8B-B14F-4D97-AF65-F5344CB8AC3E}">
        <p14:creationId xmlns:p14="http://schemas.microsoft.com/office/powerpoint/2010/main" xmlns="" val="1129544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3170099"/>
          </a:xfrm>
          <a:prstGeom prst="rect">
            <a:avLst/>
          </a:prstGeom>
          <a:noFill/>
        </p:spPr>
        <p:txBody>
          <a:bodyPr wrap="square" rtlCol="0">
            <a:spAutoFit/>
          </a:bodyPr>
          <a:lstStyle/>
          <a:p>
            <a:pPr>
              <a:buFont typeface="Wingdings" charset="2"/>
              <a:buChar char="v"/>
            </a:pPr>
            <a:r>
              <a:rPr lang="en-US" sz="2000" dirty="0" smtClean="0">
                <a:latin typeface="Times New Roman"/>
                <a:cs typeface="Times New Roman"/>
              </a:rPr>
              <a:t> Barthes proposes that literature and criticism dispose of the the author – hence the metaphor of “the death of the author.”</a:t>
            </a:r>
            <a:endParaRPr lang="en-US" sz="2000" dirty="0">
              <a:solidFill>
                <a:srgbClr val="000000"/>
              </a:solidFill>
              <a:latin typeface="Times New Roman"/>
              <a:cs typeface="Times New Roman"/>
            </a:endParaRPr>
          </a:p>
          <a:p>
            <a:endParaRPr lang="en-US" sz="2000" dirty="0">
              <a:solidFill>
                <a:srgbClr val="000000"/>
              </a:solidFill>
              <a:latin typeface="Times New Roman"/>
              <a:cs typeface="Times New Roman"/>
            </a:endParaRPr>
          </a:p>
          <a:p>
            <a:pPr>
              <a:buFont typeface="Wingdings" charset="2"/>
              <a:buChar char="v"/>
            </a:pPr>
            <a:r>
              <a:rPr lang="en-GB" sz="2000" dirty="0" smtClean="0">
                <a:solidFill>
                  <a:srgbClr val="000000"/>
                </a:solidFill>
                <a:latin typeface="Times New Roman"/>
                <a:cs typeface="Times New Roman"/>
              </a:rPr>
              <a:t>Once </a:t>
            </a:r>
            <a:r>
              <a:rPr lang="en-GB" sz="2000" dirty="0">
                <a:solidFill>
                  <a:srgbClr val="000000"/>
                </a:solidFill>
                <a:latin typeface="Times New Roman"/>
                <a:cs typeface="Times New Roman"/>
              </a:rPr>
              <a:t>the Author is removed, </a:t>
            </a:r>
            <a:r>
              <a:rPr lang="en-GB" sz="2000" dirty="0" smtClean="0">
                <a:solidFill>
                  <a:srgbClr val="000000"/>
                </a:solidFill>
                <a:latin typeface="Times New Roman"/>
                <a:cs typeface="Times New Roman"/>
              </a:rPr>
              <a:t>he says, the </a:t>
            </a:r>
            <a:r>
              <a:rPr lang="en-GB" sz="2000" dirty="0">
                <a:solidFill>
                  <a:srgbClr val="000000"/>
                </a:solidFill>
                <a:latin typeface="Times New Roman"/>
                <a:cs typeface="Times New Roman"/>
              </a:rPr>
              <a:t>claim to decipher a text becomes quite futile.  </a:t>
            </a:r>
            <a:endParaRPr lang="en-GB" sz="2000" dirty="0" smtClean="0">
              <a:solidFill>
                <a:srgbClr val="000000"/>
              </a:solidFill>
              <a:latin typeface="Times New Roman"/>
              <a:cs typeface="Times New Roman"/>
            </a:endParaRPr>
          </a:p>
          <a:p>
            <a:pPr>
              <a:buFont typeface="Wingdings" charset="2"/>
              <a:buChar char="v"/>
            </a:pPr>
            <a:endParaRPr lang="en-GB" sz="2000" dirty="0">
              <a:solidFill>
                <a:srgbClr val="000000"/>
              </a:solidFill>
              <a:latin typeface="Times New Roman"/>
              <a:cs typeface="Times New Roman"/>
            </a:endParaRPr>
          </a:p>
          <a:p>
            <a:pPr>
              <a:buFont typeface="Wingdings" charset="2"/>
              <a:buChar char="v"/>
            </a:pPr>
            <a:r>
              <a:rPr lang="en-GB" sz="2000" dirty="0" smtClean="0">
                <a:solidFill>
                  <a:srgbClr val="000000"/>
                </a:solidFill>
                <a:latin typeface="Times New Roman"/>
                <a:cs typeface="Times New Roman"/>
              </a:rPr>
              <a:t>The professional critics who claims to be the guardian of the text because he is best placed to understand the author’s intentions and to explain the text, looses his position. All readings become equal.</a:t>
            </a:r>
            <a:endParaRPr lang="en-GB" sz="2000" dirty="0">
              <a:solidFill>
                <a:srgbClr val="000000"/>
              </a:solidFill>
              <a:latin typeface="Times New Roman"/>
              <a:cs typeface="Times New Roman"/>
            </a:endParaRPr>
          </a:p>
          <a:p>
            <a:pPr>
              <a:buFont typeface="Wingdings" charset="2"/>
              <a:buChar char="v"/>
            </a:pPr>
            <a:endParaRPr lang="en-US" sz="2000" dirty="0" smtClean="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The Death of the Author</a:t>
            </a:r>
            <a:endParaRPr lang="en-US" sz="2400" b="1" dirty="0">
              <a:latin typeface="Times New Roman"/>
              <a:cs typeface="Times New Roman"/>
            </a:endParaRPr>
          </a:p>
        </p:txBody>
      </p:sp>
    </p:spTree>
    <p:extLst>
      <p:ext uri="{BB962C8B-B14F-4D97-AF65-F5344CB8AC3E}">
        <p14:creationId xmlns:p14="http://schemas.microsoft.com/office/powerpoint/2010/main" xmlns="" val="1713078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3477875"/>
          </a:xfrm>
          <a:prstGeom prst="rect">
            <a:avLst/>
          </a:prstGeom>
          <a:noFill/>
        </p:spPr>
        <p:txBody>
          <a:bodyPr wrap="square" rtlCol="0">
            <a:spAutoFit/>
          </a:bodyPr>
          <a:lstStyle/>
          <a:p>
            <a:pPr marL="342900" indent="-342900">
              <a:buFont typeface="Wingdings" charset="2"/>
              <a:buChar char="v"/>
            </a:pPr>
            <a:r>
              <a:rPr lang="en-US" sz="2000" dirty="0" smtClean="0">
                <a:latin typeface="Times New Roman"/>
                <a:cs typeface="Times New Roman"/>
              </a:rPr>
              <a:t> </a:t>
            </a:r>
            <a:r>
              <a:rPr lang="es-ES" sz="2000" dirty="0" err="1">
                <a:latin typeface="Times New Roman"/>
                <a:cs typeface="Times New Roman"/>
              </a:rPr>
              <a:t>Roland</a:t>
            </a:r>
            <a:r>
              <a:rPr lang="es-ES" sz="2000" dirty="0">
                <a:latin typeface="Times New Roman"/>
                <a:cs typeface="Times New Roman"/>
              </a:rPr>
              <a:t> </a:t>
            </a:r>
            <a:r>
              <a:rPr lang="es-ES" sz="2000" dirty="0" err="1">
                <a:latin typeface="Times New Roman"/>
                <a:cs typeface="Times New Roman"/>
              </a:rPr>
              <a:t>Barthes</a:t>
            </a:r>
            <a:r>
              <a:rPr lang="es-ES" sz="2000" dirty="0">
                <a:latin typeface="Times New Roman"/>
                <a:cs typeface="Times New Roman"/>
              </a:rPr>
              <a:t> </a:t>
            </a:r>
            <a:r>
              <a:rPr lang="es-ES" sz="2000" dirty="0" err="1" smtClean="0">
                <a:latin typeface="Times New Roman"/>
                <a:cs typeface="Times New Roman"/>
              </a:rPr>
              <a:t>questioned</a:t>
            </a:r>
            <a:r>
              <a:rPr lang="es-ES" sz="2000" dirty="0" smtClean="0">
                <a:latin typeface="Times New Roman"/>
                <a:cs typeface="Times New Roman"/>
              </a:rPr>
              <a:t> </a:t>
            </a:r>
            <a:r>
              <a:rPr lang="es-ES" sz="2000" dirty="0" err="1">
                <a:latin typeface="Times New Roman"/>
                <a:cs typeface="Times New Roman"/>
              </a:rPr>
              <a:t>the</a:t>
            </a:r>
            <a:r>
              <a:rPr lang="es-ES" sz="2000" dirty="0">
                <a:latin typeface="Times New Roman"/>
                <a:cs typeface="Times New Roman"/>
              </a:rPr>
              <a:t> </a:t>
            </a:r>
            <a:r>
              <a:rPr lang="es-ES" sz="2000" dirty="0" err="1" smtClean="0">
                <a:latin typeface="Times New Roman"/>
                <a:cs typeface="Times New Roman"/>
              </a:rPr>
              <a:t>traditional</a:t>
            </a:r>
            <a:r>
              <a:rPr lang="es-ES" sz="2000" dirty="0">
                <a:latin typeface="Times New Roman"/>
                <a:cs typeface="Times New Roman"/>
              </a:rPr>
              <a:t> </a:t>
            </a:r>
            <a:r>
              <a:rPr lang="es-ES" sz="2000" dirty="0" smtClean="0">
                <a:latin typeface="Times New Roman"/>
                <a:cs typeface="Times New Roman"/>
              </a:rPr>
              <a:t>idea </a:t>
            </a:r>
            <a:r>
              <a:rPr lang="es-ES" sz="2000" dirty="0" err="1" smtClean="0">
                <a:latin typeface="Times New Roman"/>
                <a:cs typeface="Times New Roman"/>
              </a:rPr>
              <a:t>that</a:t>
            </a:r>
            <a:r>
              <a:rPr lang="es-ES" sz="2000" dirty="0" smtClean="0">
                <a:latin typeface="Times New Roman"/>
                <a:cs typeface="Times New Roman"/>
              </a:rPr>
              <a:t> </a:t>
            </a:r>
            <a:r>
              <a:rPr lang="es-ES" sz="2000" dirty="0" err="1" smtClean="0">
                <a:latin typeface="Times New Roman"/>
                <a:cs typeface="Times New Roman"/>
              </a:rPr>
              <a:t>the</a:t>
            </a:r>
            <a:r>
              <a:rPr lang="es-ES" sz="2000" dirty="0" smtClean="0">
                <a:latin typeface="Times New Roman"/>
                <a:cs typeface="Times New Roman"/>
              </a:rPr>
              <a:t> </a:t>
            </a:r>
            <a:r>
              <a:rPr lang="es-ES" sz="2000" dirty="0" err="1" smtClean="0">
                <a:latin typeface="Times New Roman"/>
                <a:cs typeface="Times New Roman"/>
              </a:rPr>
              <a:t>meaning</a:t>
            </a:r>
            <a:r>
              <a:rPr lang="es-ES" sz="2000" dirty="0" smtClean="0">
                <a:latin typeface="Times New Roman"/>
                <a:cs typeface="Times New Roman"/>
              </a:rPr>
              <a:t> of </a:t>
            </a:r>
            <a:r>
              <a:rPr lang="es-ES" sz="2000" dirty="0" err="1" smtClean="0">
                <a:latin typeface="Times New Roman"/>
                <a:cs typeface="Times New Roman"/>
              </a:rPr>
              <a:t>the</a:t>
            </a:r>
            <a:r>
              <a:rPr lang="es-ES" sz="2000" dirty="0" smtClean="0">
                <a:latin typeface="Times New Roman"/>
                <a:cs typeface="Times New Roman"/>
              </a:rPr>
              <a:t> </a:t>
            </a:r>
            <a:r>
              <a:rPr lang="es-ES" sz="2000" dirty="0" err="1" smtClean="0">
                <a:latin typeface="Times New Roman"/>
                <a:cs typeface="Times New Roman"/>
              </a:rPr>
              <a:t>literary</a:t>
            </a:r>
            <a:r>
              <a:rPr lang="es-ES" sz="2000" dirty="0" smtClean="0">
                <a:latin typeface="Times New Roman"/>
                <a:cs typeface="Times New Roman"/>
              </a:rPr>
              <a:t> </a:t>
            </a:r>
            <a:r>
              <a:rPr lang="es-ES" sz="2000" dirty="0" err="1" smtClean="0">
                <a:latin typeface="Times New Roman"/>
                <a:cs typeface="Times New Roman"/>
              </a:rPr>
              <a:t>text</a:t>
            </a:r>
            <a:r>
              <a:rPr lang="es-ES" sz="2000" dirty="0" smtClean="0">
                <a:latin typeface="Times New Roman"/>
                <a:cs typeface="Times New Roman"/>
              </a:rPr>
              <a:t> and </a:t>
            </a:r>
            <a:r>
              <a:rPr lang="es-ES" sz="2000" dirty="0" err="1" smtClean="0">
                <a:latin typeface="Times New Roman"/>
                <a:cs typeface="Times New Roman"/>
              </a:rPr>
              <a:t>the</a:t>
            </a:r>
            <a:r>
              <a:rPr lang="es-ES" sz="2000" dirty="0" smtClean="0">
                <a:latin typeface="Times New Roman"/>
                <a:cs typeface="Times New Roman"/>
              </a:rPr>
              <a:t> </a:t>
            </a:r>
            <a:r>
              <a:rPr lang="es-ES" sz="2000" dirty="0" err="1" smtClean="0">
                <a:latin typeface="Times New Roman"/>
                <a:cs typeface="Times New Roman"/>
              </a:rPr>
              <a:t>production</a:t>
            </a:r>
            <a:r>
              <a:rPr lang="es-ES" sz="2000" dirty="0" smtClean="0">
                <a:latin typeface="Times New Roman"/>
                <a:cs typeface="Times New Roman"/>
              </a:rPr>
              <a:t> of </a:t>
            </a:r>
            <a:r>
              <a:rPr lang="es-ES" sz="2000" dirty="0" err="1" smtClean="0">
                <a:latin typeface="Times New Roman"/>
                <a:cs typeface="Times New Roman"/>
              </a:rPr>
              <a:t>the</a:t>
            </a:r>
            <a:r>
              <a:rPr lang="es-ES" sz="2000" dirty="0" smtClean="0">
                <a:latin typeface="Times New Roman"/>
                <a:cs typeface="Times New Roman"/>
              </a:rPr>
              <a:t> </a:t>
            </a:r>
            <a:r>
              <a:rPr lang="es-ES" sz="2000" dirty="0" err="1" smtClean="0">
                <a:latin typeface="Times New Roman"/>
                <a:cs typeface="Times New Roman"/>
              </a:rPr>
              <a:t>literary</a:t>
            </a:r>
            <a:r>
              <a:rPr lang="es-ES" sz="2000" dirty="0" smtClean="0">
                <a:latin typeface="Times New Roman"/>
                <a:cs typeface="Times New Roman"/>
              </a:rPr>
              <a:t> </a:t>
            </a:r>
            <a:r>
              <a:rPr lang="es-ES" sz="2000" dirty="0" err="1" smtClean="0">
                <a:latin typeface="Times New Roman"/>
                <a:cs typeface="Times New Roman"/>
              </a:rPr>
              <a:t>text</a:t>
            </a:r>
            <a:r>
              <a:rPr lang="es-ES" sz="2000" dirty="0" smtClean="0">
                <a:latin typeface="Times New Roman"/>
                <a:cs typeface="Times New Roman"/>
              </a:rPr>
              <a:t> </a:t>
            </a:r>
            <a:r>
              <a:rPr lang="es-ES" sz="2000" dirty="0" err="1" smtClean="0">
                <a:latin typeface="Times New Roman"/>
                <a:cs typeface="Times New Roman"/>
              </a:rPr>
              <a:t>should</a:t>
            </a:r>
            <a:r>
              <a:rPr lang="es-ES" sz="2000" dirty="0" smtClean="0">
                <a:latin typeface="Times New Roman"/>
                <a:cs typeface="Times New Roman"/>
              </a:rPr>
              <a:t> be </a:t>
            </a:r>
            <a:r>
              <a:rPr lang="es-ES" sz="2000" dirty="0" err="1" smtClean="0">
                <a:latin typeface="Times New Roman"/>
                <a:cs typeface="Times New Roman"/>
              </a:rPr>
              <a:t>traced</a:t>
            </a:r>
            <a:r>
              <a:rPr lang="es-ES" sz="2000" dirty="0" smtClean="0">
                <a:latin typeface="Times New Roman"/>
                <a:cs typeface="Times New Roman"/>
              </a:rPr>
              <a:t> </a:t>
            </a:r>
            <a:r>
              <a:rPr lang="es-ES" sz="2000" dirty="0" err="1" smtClean="0">
                <a:latin typeface="Times New Roman"/>
                <a:cs typeface="Times New Roman"/>
              </a:rPr>
              <a:t>solely</a:t>
            </a:r>
            <a:r>
              <a:rPr lang="es-ES" sz="2000" dirty="0" smtClean="0">
                <a:latin typeface="Times New Roman"/>
                <a:cs typeface="Times New Roman"/>
              </a:rPr>
              <a:t> </a:t>
            </a:r>
            <a:r>
              <a:rPr lang="es-ES" sz="2000" dirty="0" err="1" smtClean="0">
                <a:latin typeface="Times New Roman"/>
                <a:cs typeface="Times New Roman"/>
              </a:rPr>
              <a:t>to</a:t>
            </a:r>
            <a:r>
              <a:rPr lang="es-ES" sz="2000" dirty="0" smtClean="0">
                <a:latin typeface="Times New Roman"/>
                <a:cs typeface="Times New Roman"/>
              </a:rPr>
              <a:t> </a:t>
            </a:r>
            <a:r>
              <a:rPr lang="es-ES" sz="2000" dirty="0">
                <a:latin typeface="Times New Roman"/>
                <a:cs typeface="Times New Roman"/>
              </a:rPr>
              <a:t>a single </a:t>
            </a:r>
            <a:r>
              <a:rPr lang="es-ES" sz="2000" dirty="0" err="1" smtClean="0">
                <a:latin typeface="Times New Roman"/>
                <a:cs typeface="Times New Roman"/>
              </a:rPr>
              <a:t>author</a:t>
            </a:r>
            <a:r>
              <a:rPr lang="es-ES" sz="2000" dirty="0" smtClean="0">
                <a:latin typeface="Times New Roman"/>
                <a:cs typeface="Times New Roman"/>
              </a:rPr>
              <a:t>. </a:t>
            </a:r>
          </a:p>
          <a:p>
            <a:endParaRPr lang="es-ES"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Structuralism and </a:t>
            </a:r>
            <a:r>
              <a:rPr lang="en-GB" sz="2000" dirty="0" err="1">
                <a:latin typeface="Times New Roman"/>
                <a:cs typeface="Times New Roman"/>
              </a:rPr>
              <a:t>P</a:t>
            </a:r>
            <a:r>
              <a:rPr lang="en-GB" sz="2000" dirty="0" err="1" smtClean="0">
                <a:latin typeface="Times New Roman"/>
                <a:cs typeface="Times New Roman"/>
              </a:rPr>
              <a:t>oststructuralism</a:t>
            </a:r>
            <a:r>
              <a:rPr lang="en-GB" sz="2000" dirty="0" smtClean="0">
                <a:latin typeface="Times New Roman"/>
                <a:cs typeface="Times New Roman"/>
              </a:rPr>
              <a:t> proved that meaning </a:t>
            </a:r>
            <a:r>
              <a:rPr lang="en-GB" sz="2000" dirty="0">
                <a:latin typeface="Times New Roman"/>
                <a:cs typeface="Times New Roman"/>
              </a:rPr>
              <a:t>is not fixed by or located in the author’s ‘</a:t>
            </a:r>
            <a:r>
              <a:rPr lang="en-GB" sz="2000" dirty="0" smtClean="0">
                <a:latin typeface="Times New Roman"/>
                <a:cs typeface="Times New Roman"/>
              </a:rPr>
              <a:t>intention.’ </a:t>
            </a:r>
          </a:p>
          <a:p>
            <a:pPr marL="342900" indent="-342900">
              <a:buFont typeface="Wingdings" charset="2"/>
              <a:buChar char="v"/>
            </a:pPr>
            <a:endParaRPr lang="en-GB"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Barthes rejected the idea that literature and criticism should rely</a:t>
            </a:r>
            <a:r>
              <a:rPr lang="es-ES" sz="2000" dirty="0" smtClean="0">
                <a:latin typeface="Times New Roman"/>
                <a:cs typeface="Times New Roman"/>
              </a:rPr>
              <a:t> </a:t>
            </a:r>
            <a:r>
              <a:rPr lang="es-ES" sz="2000" dirty="0" err="1">
                <a:latin typeface="Times New Roman"/>
                <a:cs typeface="Times New Roman"/>
              </a:rPr>
              <a:t>on</a:t>
            </a:r>
            <a:r>
              <a:rPr lang="es-ES" sz="2000" dirty="0">
                <a:latin typeface="Times New Roman"/>
                <a:cs typeface="Times New Roman"/>
              </a:rPr>
              <a:t> </a:t>
            </a:r>
            <a:r>
              <a:rPr lang="ja-JP" altLang="es-ES" sz="2000" dirty="0">
                <a:latin typeface="Times New Roman"/>
                <a:cs typeface="Times New Roman"/>
              </a:rPr>
              <a:t>“</a:t>
            </a:r>
            <a:r>
              <a:rPr lang="es-ES" sz="2000" dirty="0">
                <a:latin typeface="Times New Roman"/>
                <a:cs typeface="Times New Roman"/>
              </a:rPr>
              <a:t>a single </a:t>
            </a:r>
            <a:r>
              <a:rPr lang="es-ES" sz="2000" dirty="0" err="1">
                <a:latin typeface="Times New Roman"/>
                <a:cs typeface="Times New Roman"/>
              </a:rPr>
              <a:t>self-determining</a:t>
            </a:r>
            <a:r>
              <a:rPr lang="es-ES" sz="2000" dirty="0">
                <a:latin typeface="Times New Roman"/>
                <a:cs typeface="Times New Roman"/>
              </a:rPr>
              <a:t> </a:t>
            </a:r>
            <a:r>
              <a:rPr lang="es-ES" sz="2000" dirty="0" err="1">
                <a:latin typeface="Times New Roman"/>
                <a:cs typeface="Times New Roman"/>
              </a:rPr>
              <a:t>author</a:t>
            </a:r>
            <a:r>
              <a:rPr lang="es-ES" sz="2000" dirty="0">
                <a:latin typeface="Times New Roman"/>
                <a:cs typeface="Times New Roman"/>
              </a:rPr>
              <a:t>, in control of </a:t>
            </a:r>
            <a:r>
              <a:rPr lang="es-ES" sz="2000" dirty="0" err="1">
                <a:latin typeface="Times New Roman"/>
                <a:cs typeface="Times New Roman"/>
              </a:rPr>
              <a:t>his</a:t>
            </a:r>
            <a:r>
              <a:rPr lang="es-ES" sz="2000" dirty="0">
                <a:latin typeface="Times New Roman"/>
                <a:cs typeface="Times New Roman"/>
              </a:rPr>
              <a:t> </a:t>
            </a:r>
            <a:r>
              <a:rPr lang="es-ES" sz="2000" dirty="0" err="1">
                <a:latin typeface="Times New Roman"/>
                <a:cs typeface="Times New Roman"/>
              </a:rPr>
              <a:t>meanings</a:t>
            </a:r>
            <a:r>
              <a:rPr lang="es-ES" sz="2000" dirty="0">
                <a:latin typeface="Times New Roman"/>
                <a:cs typeface="Times New Roman"/>
              </a:rPr>
              <a:t>, </a:t>
            </a:r>
            <a:r>
              <a:rPr lang="es-ES" sz="2000" dirty="0" err="1">
                <a:latin typeface="Times New Roman"/>
                <a:cs typeface="Times New Roman"/>
              </a:rPr>
              <a:t>who</a:t>
            </a:r>
            <a:r>
              <a:rPr lang="es-ES" sz="2000" dirty="0">
                <a:latin typeface="Times New Roman"/>
                <a:cs typeface="Times New Roman"/>
              </a:rPr>
              <a:t> </a:t>
            </a:r>
            <a:r>
              <a:rPr lang="es-ES" sz="2000" dirty="0" err="1">
                <a:latin typeface="Times New Roman"/>
                <a:cs typeface="Times New Roman"/>
              </a:rPr>
              <a:t>fulfils</a:t>
            </a:r>
            <a:r>
              <a:rPr lang="es-ES" sz="2000" dirty="0">
                <a:latin typeface="Times New Roman"/>
                <a:cs typeface="Times New Roman"/>
              </a:rPr>
              <a:t> </a:t>
            </a:r>
            <a:r>
              <a:rPr lang="es-ES" sz="2000" dirty="0" err="1">
                <a:latin typeface="Times New Roman"/>
                <a:cs typeface="Times New Roman"/>
              </a:rPr>
              <a:t>his</a:t>
            </a:r>
            <a:r>
              <a:rPr lang="es-ES" sz="2000" dirty="0">
                <a:latin typeface="Times New Roman"/>
                <a:cs typeface="Times New Roman"/>
              </a:rPr>
              <a:t> </a:t>
            </a:r>
            <a:r>
              <a:rPr lang="es-ES" sz="2000" dirty="0" err="1">
                <a:latin typeface="Times New Roman"/>
                <a:cs typeface="Times New Roman"/>
              </a:rPr>
              <a:t>intentions</a:t>
            </a:r>
            <a:r>
              <a:rPr lang="es-ES" sz="2000" dirty="0">
                <a:latin typeface="Times New Roman"/>
                <a:cs typeface="Times New Roman"/>
              </a:rPr>
              <a:t> and </a:t>
            </a:r>
            <a:r>
              <a:rPr lang="es-ES" sz="2000" dirty="0" err="1">
                <a:latin typeface="Times New Roman"/>
                <a:cs typeface="Times New Roman"/>
              </a:rPr>
              <a:t>only</a:t>
            </a:r>
            <a:r>
              <a:rPr lang="es-ES" sz="2000" dirty="0">
                <a:latin typeface="Times New Roman"/>
                <a:cs typeface="Times New Roman"/>
              </a:rPr>
              <a:t> </a:t>
            </a:r>
            <a:r>
              <a:rPr lang="es-ES" sz="2000" dirty="0" err="1">
                <a:latin typeface="Times New Roman"/>
                <a:cs typeface="Times New Roman"/>
              </a:rPr>
              <a:t>his</a:t>
            </a:r>
            <a:r>
              <a:rPr lang="es-ES" sz="2000" dirty="0">
                <a:latin typeface="Times New Roman"/>
                <a:cs typeface="Times New Roman"/>
              </a:rPr>
              <a:t> </a:t>
            </a:r>
            <a:r>
              <a:rPr lang="es-ES" sz="2000" dirty="0" err="1">
                <a:latin typeface="Times New Roman"/>
                <a:cs typeface="Times New Roman"/>
              </a:rPr>
              <a:t>intentions</a:t>
            </a:r>
            <a:r>
              <a:rPr lang="ja-JP" altLang="es-ES" sz="2000" dirty="0">
                <a:latin typeface="Times New Roman"/>
                <a:cs typeface="Times New Roman"/>
              </a:rPr>
              <a:t>”</a:t>
            </a:r>
            <a:r>
              <a:rPr lang="es-ES" sz="2000" dirty="0">
                <a:latin typeface="Times New Roman"/>
                <a:cs typeface="Times New Roman"/>
              </a:rPr>
              <a:t> </a:t>
            </a:r>
            <a:r>
              <a:rPr lang="es-ES" sz="2000" dirty="0" smtClean="0">
                <a:latin typeface="Times New Roman"/>
                <a:cs typeface="Times New Roman"/>
              </a:rPr>
              <a:t>(Terry </a:t>
            </a:r>
            <a:r>
              <a:rPr lang="es-ES" sz="2000" dirty="0" err="1" smtClean="0">
                <a:latin typeface="Times New Roman"/>
                <a:cs typeface="Times New Roman"/>
              </a:rPr>
              <a:t>Eagleton</a:t>
            </a:r>
            <a:r>
              <a:rPr lang="es-ES" sz="2000" dirty="0" smtClean="0">
                <a:latin typeface="Times New Roman"/>
                <a:cs typeface="Times New Roman"/>
              </a:rPr>
              <a:t>).</a:t>
            </a:r>
            <a:endParaRPr lang="es-ES" sz="2000" dirty="0">
              <a:latin typeface="Times New Roman"/>
              <a:cs typeface="Times New Roman"/>
            </a:endParaRPr>
          </a:p>
          <a:p>
            <a:pPr marL="342900" indent="-342900">
              <a:buFont typeface="Wingdings" charset="2"/>
              <a:buChar char="v"/>
            </a:pPr>
            <a:endParaRPr lang="es-ES" sz="2000" dirty="0">
              <a:latin typeface="Times New Roman"/>
              <a:cs typeface="Times New Roman"/>
            </a:endParaRPr>
          </a:p>
          <a:p>
            <a:pPr>
              <a:buFont typeface="Wingdings" charset="2"/>
              <a:buChar char="v"/>
            </a:pPr>
            <a:endParaRPr lang="en-US"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The Death of the Author</a:t>
            </a:r>
            <a:endParaRPr lang="en-US" sz="2400" b="1" dirty="0">
              <a:latin typeface="Times New Roman"/>
              <a:cs typeface="Times New Roman"/>
            </a:endParaRPr>
          </a:p>
        </p:txBody>
      </p:sp>
    </p:spTree>
    <p:extLst>
      <p:ext uri="{BB962C8B-B14F-4D97-AF65-F5344CB8AC3E}">
        <p14:creationId xmlns:p14="http://schemas.microsoft.com/office/powerpoint/2010/main" xmlns="" val="797294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4508927"/>
          </a:xfrm>
          <a:prstGeom prst="rect">
            <a:avLst/>
          </a:prstGeom>
          <a:noFill/>
        </p:spPr>
        <p:txBody>
          <a:bodyPr wrap="square" rtlCol="0">
            <a:spAutoFit/>
          </a:bodyPr>
          <a:lstStyle/>
          <a:p>
            <a:pPr marL="452628" indent="-342900" fontAlgn="auto">
              <a:spcAft>
                <a:spcPts val="0"/>
              </a:spcAft>
              <a:buFont typeface="Wingdings" charset="2"/>
              <a:buChar char="v"/>
              <a:defRPr/>
            </a:pPr>
            <a:r>
              <a:rPr lang="en-US" sz="2000" dirty="0">
                <a:latin typeface="Times New Roman"/>
                <a:cs typeface="Times New Roman"/>
              </a:rPr>
              <a:t> </a:t>
            </a:r>
            <a:r>
              <a:rPr lang="en-US" sz="2000" dirty="0" smtClean="0">
                <a:latin typeface="Times New Roman"/>
                <a:cs typeface="Times New Roman"/>
              </a:rPr>
              <a:t>According to Roland </a:t>
            </a:r>
            <a:r>
              <a:rPr lang="en-GB" sz="2000" dirty="0" smtClean="0">
                <a:latin typeface="Times New Roman"/>
                <a:cs typeface="Times New Roman"/>
              </a:rPr>
              <a:t>Barthes, it </a:t>
            </a:r>
            <a:r>
              <a:rPr lang="en-GB" sz="2000" dirty="0">
                <a:latin typeface="Times New Roman"/>
                <a:cs typeface="Times New Roman"/>
              </a:rPr>
              <a:t>is language that speaks and not the author who no longer determines meaning. Consequences: We no longer talk about works but texts. </a:t>
            </a:r>
            <a:endParaRPr lang="en-GB" sz="2000" dirty="0" smtClean="0">
              <a:latin typeface="Times New Roman"/>
              <a:cs typeface="Times New Roman"/>
            </a:endParaRPr>
          </a:p>
          <a:p>
            <a:pPr>
              <a:buSzPct val="120000"/>
            </a:pPr>
            <a:endParaRPr lang="es-ES" sz="2000" dirty="0">
              <a:latin typeface="Times New Roman"/>
              <a:cs typeface="Times New Roman"/>
            </a:endParaRPr>
          </a:p>
          <a:p>
            <a:pPr marL="914400">
              <a:spcBef>
                <a:spcPts val="100"/>
              </a:spcBef>
              <a:spcAft>
                <a:spcPts val="100"/>
              </a:spcAft>
              <a:buSzPct val="120000"/>
            </a:pPr>
            <a:r>
              <a:rPr lang="en-GB" dirty="0" smtClean="0">
                <a:latin typeface="Times New Roman"/>
                <a:cs typeface="Times New Roman"/>
              </a:rPr>
              <a:t>“It is now known that </a:t>
            </a:r>
            <a:r>
              <a:rPr lang="en-GB" dirty="0">
                <a:latin typeface="Times New Roman"/>
                <a:cs typeface="Times New Roman"/>
              </a:rPr>
              <a:t>a text is not a line of words realising a single </a:t>
            </a:r>
            <a:r>
              <a:rPr lang="ja-JP" altLang="en-GB" dirty="0">
                <a:latin typeface="Times New Roman"/>
                <a:cs typeface="Times New Roman"/>
              </a:rPr>
              <a:t>‘</a:t>
            </a:r>
            <a:r>
              <a:rPr lang="en-GB" dirty="0">
                <a:latin typeface="Times New Roman"/>
                <a:cs typeface="Times New Roman"/>
              </a:rPr>
              <a:t>theological</a:t>
            </a:r>
            <a:r>
              <a:rPr lang="ja-JP" altLang="en-GB" dirty="0">
                <a:latin typeface="Times New Roman"/>
                <a:cs typeface="Times New Roman"/>
              </a:rPr>
              <a:t>’</a:t>
            </a:r>
            <a:r>
              <a:rPr lang="en-GB" dirty="0">
                <a:latin typeface="Times New Roman"/>
                <a:cs typeface="Times New Roman"/>
              </a:rPr>
              <a:t> meaning (the </a:t>
            </a:r>
            <a:r>
              <a:rPr lang="ja-JP" altLang="en-GB" dirty="0">
                <a:latin typeface="Times New Roman"/>
                <a:cs typeface="Times New Roman"/>
              </a:rPr>
              <a:t>‘</a:t>
            </a:r>
            <a:r>
              <a:rPr lang="en-GB" dirty="0">
                <a:latin typeface="Times New Roman"/>
                <a:cs typeface="Times New Roman"/>
              </a:rPr>
              <a:t>message</a:t>
            </a:r>
            <a:r>
              <a:rPr lang="ja-JP" altLang="en-GB" dirty="0">
                <a:latin typeface="Times New Roman"/>
                <a:cs typeface="Times New Roman"/>
              </a:rPr>
              <a:t>’</a:t>
            </a:r>
            <a:r>
              <a:rPr lang="en-GB" dirty="0">
                <a:latin typeface="Times New Roman"/>
                <a:cs typeface="Times New Roman"/>
              </a:rPr>
              <a:t> of the Author-God) but a multi-dimensional space in which a variety of writings, none of them original, blend and </a:t>
            </a:r>
            <a:r>
              <a:rPr lang="en-GB" dirty="0" smtClean="0">
                <a:latin typeface="Times New Roman"/>
                <a:cs typeface="Times New Roman"/>
              </a:rPr>
              <a:t>clash. The </a:t>
            </a:r>
            <a:r>
              <a:rPr lang="en-GB" dirty="0">
                <a:latin typeface="Times New Roman"/>
                <a:cs typeface="Times New Roman"/>
              </a:rPr>
              <a:t>text is a tissue of quotations drawn from the innumerable centres of culture</a:t>
            </a:r>
            <a:r>
              <a:rPr lang="en-GB" dirty="0" smtClean="0">
                <a:latin typeface="Times New Roman"/>
                <a:cs typeface="Times New Roman"/>
              </a:rPr>
              <a:t>.” Barthes, “The Death of the Author.”</a:t>
            </a:r>
            <a:endParaRPr lang="en-GB" dirty="0">
              <a:latin typeface="Times New Roman"/>
              <a:cs typeface="Times New Roman"/>
            </a:endParaRPr>
          </a:p>
          <a:p>
            <a:pPr marL="342900">
              <a:spcBef>
                <a:spcPts val="100"/>
              </a:spcBef>
              <a:spcAft>
                <a:spcPts val="100"/>
              </a:spcAft>
              <a:buSzPct val="120000"/>
              <a:buFont typeface="Wingdings" charset="2"/>
              <a:buChar char="v"/>
            </a:pPr>
            <a:endParaRPr lang="en-GB" dirty="0">
              <a:latin typeface="Times New Roman"/>
              <a:cs typeface="Times New Roman"/>
            </a:endParaRPr>
          </a:p>
          <a:p>
            <a:pPr marL="914400">
              <a:spcBef>
                <a:spcPts val="100"/>
              </a:spcBef>
              <a:spcAft>
                <a:spcPts val="100"/>
              </a:spcAft>
              <a:buSzPct val="120000"/>
            </a:pPr>
            <a:r>
              <a:rPr lang="en-GB" dirty="0" smtClean="0">
                <a:latin typeface="Times New Roman"/>
                <a:cs typeface="Times New Roman"/>
              </a:rPr>
              <a:t>“Did </a:t>
            </a:r>
            <a:r>
              <a:rPr lang="en-GB" dirty="0">
                <a:latin typeface="Times New Roman"/>
                <a:cs typeface="Times New Roman"/>
              </a:rPr>
              <a:t>he </a:t>
            </a:r>
            <a:r>
              <a:rPr lang="en-GB" dirty="0" smtClean="0">
                <a:latin typeface="Times New Roman"/>
                <a:cs typeface="Times New Roman"/>
              </a:rPr>
              <a:t>[the author] wish </a:t>
            </a:r>
            <a:r>
              <a:rPr lang="en-GB" dirty="0">
                <a:latin typeface="Times New Roman"/>
                <a:cs typeface="Times New Roman"/>
              </a:rPr>
              <a:t>to express </a:t>
            </a:r>
            <a:r>
              <a:rPr lang="en-GB" dirty="0" smtClean="0">
                <a:latin typeface="Times New Roman"/>
                <a:cs typeface="Times New Roman"/>
              </a:rPr>
              <a:t>himself? </a:t>
            </a:r>
            <a:r>
              <a:rPr lang="en-GB" dirty="0">
                <a:latin typeface="Times New Roman"/>
                <a:cs typeface="Times New Roman"/>
              </a:rPr>
              <a:t>he ought at least to know that the inner </a:t>
            </a:r>
            <a:r>
              <a:rPr lang="ja-JP" altLang="en-GB" dirty="0">
                <a:latin typeface="Times New Roman"/>
                <a:cs typeface="Times New Roman"/>
              </a:rPr>
              <a:t>‘</a:t>
            </a:r>
            <a:r>
              <a:rPr lang="en-GB" dirty="0">
                <a:latin typeface="Times New Roman"/>
                <a:cs typeface="Times New Roman"/>
              </a:rPr>
              <a:t>thing</a:t>
            </a:r>
            <a:r>
              <a:rPr lang="ja-JP" altLang="en-GB" dirty="0">
                <a:latin typeface="Times New Roman"/>
                <a:cs typeface="Times New Roman"/>
              </a:rPr>
              <a:t>’</a:t>
            </a:r>
            <a:r>
              <a:rPr lang="en-GB" dirty="0">
                <a:latin typeface="Times New Roman"/>
                <a:cs typeface="Times New Roman"/>
              </a:rPr>
              <a:t> he thinks to </a:t>
            </a:r>
            <a:r>
              <a:rPr lang="ja-JP" altLang="en-GB" dirty="0">
                <a:latin typeface="Times New Roman"/>
                <a:cs typeface="Times New Roman"/>
              </a:rPr>
              <a:t>‘</a:t>
            </a:r>
            <a:r>
              <a:rPr lang="en-GB" dirty="0">
                <a:latin typeface="Times New Roman"/>
                <a:cs typeface="Times New Roman"/>
              </a:rPr>
              <a:t>translate</a:t>
            </a:r>
            <a:r>
              <a:rPr lang="ja-JP" altLang="en-GB" dirty="0">
                <a:latin typeface="Times New Roman"/>
                <a:cs typeface="Times New Roman"/>
              </a:rPr>
              <a:t>’</a:t>
            </a:r>
            <a:r>
              <a:rPr lang="en-GB" dirty="0">
                <a:latin typeface="Times New Roman"/>
                <a:cs typeface="Times New Roman"/>
              </a:rPr>
              <a:t> is itself only a ready-formed dictionary, its words only explainable through other words, and so on indefinitely</a:t>
            </a:r>
            <a:r>
              <a:rPr lang="en-GB" dirty="0" smtClean="0">
                <a:latin typeface="Times New Roman"/>
                <a:cs typeface="Times New Roman"/>
              </a:rPr>
              <a:t>.” (Ibid)</a:t>
            </a:r>
            <a:endParaRPr lang="en-GB" dirty="0">
              <a:latin typeface="Times New Roman"/>
              <a:cs typeface="Times New Roman"/>
            </a:endParaRPr>
          </a:p>
          <a:p>
            <a:endParaRPr lang="es-ES" sz="2000" dirty="0">
              <a:latin typeface="Times New Roman"/>
              <a:cs typeface="Times New Roman"/>
            </a:endParaRPr>
          </a:p>
          <a:p>
            <a:pPr>
              <a:buFont typeface="Wingdings" charset="2"/>
              <a:buChar char="v"/>
            </a:pPr>
            <a:endParaRPr lang="en-US"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From ‘Work’ to ‘Text’</a:t>
            </a:r>
            <a:endParaRPr lang="en-US" sz="2400" b="1" dirty="0">
              <a:latin typeface="Times New Roman"/>
              <a:cs typeface="Times New Roman"/>
            </a:endParaRPr>
          </a:p>
        </p:txBody>
      </p:sp>
    </p:spTree>
    <p:extLst>
      <p:ext uri="{BB962C8B-B14F-4D97-AF65-F5344CB8AC3E}">
        <p14:creationId xmlns:p14="http://schemas.microsoft.com/office/powerpoint/2010/main" xmlns="" val="4161165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4031873"/>
          </a:xfrm>
          <a:prstGeom prst="rect">
            <a:avLst/>
          </a:prstGeom>
          <a:noFill/>
        </p:spPr>
        <p:txBody>
          <a:bodyPr wrap="square" rtlCol="0">
            <a:spAutoFit/>
          </a:bodyPr>
          <a:lstStyle/>
          <a:p>
            <a:pPr marL="342900" indent="-342900">
              <a:lnSpc>
                <a:spcPct val="90000"/>
              </a:lnSpc>
              <a:buSzPct val="120000"/>
              <a:buFont typeface="Wingdings" charset="2"/>
              <a:buChar char="v"/>
            </a:pPr>
            <a:r>
              <a:rPr lang="en-US" sz="2000" dirty="0">
                <a:latin typeface="Times New Roman"/>
                <a:cs typeface="Times New Roman"/>
              </a:rPr>
              <a:t> </a:t>
            </a:r>
            <a:r>
              <a:rPr lang="en-US" sz="2000" dirty="0" smtClean="0">
                <a:latin typeface="Times New Roman"/>
                <a:cs typeface="Times New Roman"/>
              </a:rPr>
              <a:t>Barthes wants literature to move away from the idea of the author in </a:t>
            </a:r>
            <a:r>
              <a:rPr lang="en-US" sz="2000" dirty="0" err="1" smtClean="0">
                <a:latin typeface="Times New Roman"/>
                <a:cs typeface="Times New Roman"/>
              </a:rPr>
              <a:t>prder</a:t>
            </a:r>
            <a:r>
              <a:rPr lang="en-US" sz="2000" dirty="0" smtClean="0">
                <a:latin typeface="Times New Roman"/>
                <a:cs typeface="Times New Roman"/>
              </a:rPr>
              <a:t> to discover the reader, and more importantly, in order to discover writing. </a:t>
            </a:r>
            <a:r>
              <a:rPr lang="en-GB" sz="2000" dirty="0" smtClean="0">
                <a:latin typeface="Times New Roman"/>
                <a:cs typeface="Times New Roman"/>
              </a:rPr>
              <a:t>A </a:t>
            </a:r>
            <a:r>
              <a:rPr lang="en-GB" sz="2000" dirty="0">
                <a:latin typeface="Times New Roman"/>
                <a:cs typeface="Times New Roman"/>
              </a:rPr>
              <a:t>text is </a:t>
            </a:r>
            <a:r>
              <a:rPr lang="en-GB" sz="2000" dirty="0" smtClean="0">
                <a:latin typeface="Times New Roman"/>
                <a:cs typeface="Times New Roman"/>
              </a:rPr>
              <a:t>not a message of an author; it is “a multidimensional space where a variety of writings, none of them original, blend and clash.” A text is made </a:t>
            </a:r>
            <a:r>
              <a:rPr lang="en-GB" sz="2000" dirty="0">
                <a:latin typeface="Times New Roman"/>
                <a:cs typeface="Times New Roman"/>
              </a:rPr>
              <a:t>of multiple writings, drawn from many cultures and entering into mutual relations of dialogue, parody, contestation,  </a:t>
            </a:r>
            <a:r>
              <a:rPr lang="en-GB" sz="2000" b="1" dirty="0">
                <a:latin typeface="Times New Roman"/>
                <a:cs typeface="Times New Roman"/>
              </a:rPr>
              <a:t>but there is one place where this multiplicity is focused and that place is the reader, not, as was hitherto said, the author. </a:t>
            </a:r>
          </a:p>
          <a:p>
            <a:pPr marL="342900" indent="-342900">
              <a:lnSpc>
                <a:spcPct val="90000"/>
              </a:lnSpc>
              <a:buSzPct val="120000"/>
              <a:buFont typeface="Wingdings" charset="2"/>
              <a:buChar char="v"/>
            </a:pPr>
            <a:endParaRPr lang="en-GB" sz="2000" dirty="0">
              <a:latin typeface="Times New Roman"/>
              <a:cs typeface="Times New Roman"/>
            </a:endParaRPr>
          </a:p>
          <a:p>
            <a:pPr marL="342900" indent="-342900">
              <a:lnSpc>
                <a:spcPct val="90000"/>
              </a:lnSpc>
              <a:buSzPct val="120000"/>
              <a:buFont typeface="Wingdings" charset="2"/>
              <a:buChar char="v"/>
            </a:pPr>
            <a:r>
              <a:rPr lang="en-GB" sz="2000" dirty="0" smtClean="0">
                <a:latin typeface="Times New Roman"/>
                <a:cs typeface="Times New Roman"/>
              </a:rPr>
              <a:t>In other words, it is the </a:t>
            </a:r>
            <a:r>
              <a:rPr lang="en-GB" sz="2000" dirty="0">
                <a:latin typeface="Times New Roman"/>
                <a:cs typeface="Times New Roman"/>
              </a:rPr>
              <a:t>reader </a:t>
            </a:r>
            <a:r>
              <a:rPr lang="en-GB" sz="2000" dirty="0" smtClean="0">
                <a:latin typeface="Times New Roman"/>
                <a:cs typeface="Times New Roman"/>
              </a:rPr>
              <a:t>(not the author) that should be the focus of interpretation. The process of signification that a text carries are realized concretely at the moment of reading. </a:t>
            </a:r>
          </a:p>
          <a:p>
            <a:pPr>
              <a:lnSpc>
                <a:spcPct val="90000"/>
              </a:lnSpc>
              <a:buSzPct val="120000"/>
            </a:pPr>
            <a:endParaRPr lang="en-GB" sz="2000" dirty="0">
              <a:latin typeface="Times New Roman"/>
              <a:cs typeface="Times New Roman"/>
            </a:endParaRPr>
          </a:p>
          <a:p>
            <a:pPr marL="342900" indent="-342900">
              <a:buSzPct val="120000"/>
              <a:buFont typeface="Wingdings" charset="2"/>
              <a:buChar char="v"/>
            </a:pPr>
            <a:r>
              <a:rPr lang="en-GB" sz="2000" dirty="0">
                <a:latin typeface="Times New Roman"/>
                <a:cs typeface="Times New Roman"/>
              </a:rPr>
              <a:t>The birth of the reader </a:t>
            </a:r>
            <a:r>
              <a:rPr lang="en-GB" sz="2000" dirty="0" smtClean="0">
                <a:latin typeface="Times New Roman"/>
                <a:cs typeface="Times New Roman"/>
              </a:rPr>
              <a:t>has a cost: the </a:t>
            </a:r>
            <a:r>
              <a:rPr lang="en-GB" sz="2000" dirty="0">
                <a:latin typeface="Times New Roman"/>
                <a:cs typeface="Times New Roman"/>
              </a:rPr>
              <a:t>death of the Author. </a:t>
            </a:r>
          </a:p>
          <a:p>
            <a:endParaRPr lang="en-US"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From Author to Reader</a:t>
            </a:r>
            <a:endParaRPr lang="en-US" sz="2400" b="1" dirty="0">
              <a:latin typeface="Times New Roman"/>
              <a:cs typeface="Times New Roman"/>
            </a:endParaRPr>
          </a:p>
        </p:txBody>
      </p:sp>
    </p:spTree>
    <p:extLst>
      <p:ext uri="{BB962C8B-B14F-4D97-AF65-F5344CB8AC3E}">
        <p14:creationId xmlns:p14="http://schemas.microsoft.com/office/powerpoint/2010/main" xmlns="" val="4073005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3729226"/>
          </a:xfrm>
          <a:prstGeom prst="rect">
            <a:avLst/>
          </a:prstGeom>
          <a:noFill/>
        </p:spPr>
        <p:txBody>
          <a:bodyPr wrap="square" rtlCol="0">
            <a:spAutoFit/>
          </a:bodyPr>
          <a:lstStyle/>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endParaRPr lang="en-US" sz="2000" dirty="0">
              <a:latin typeface="Times New Roman"/>
              <a:cs typeface="Times New Roman"/>
            </a:endParaRPr>
          </a:p>
          <a:p>
            <a:pPr marL="342900" indent="-342900">
              <a:buFont typeface="Wingdings" charset="2"/>
              <a:buChar char="v"/>
            </a:pPr>
            <a:endParaRPr lang="en-US" sz="2000" dirty="0" smtClean="0">
              <a:latin typeface="Times New Roman"/>
              <a:cs typeface="Times New Roman"/>
            </a:endParaRPr>
          </a:p>
          <a:p>
            <a:pPr marL="342900" indent="-342900">
              <a:buFont typeface="Wingdings" charset="2"/>
              <a:buChar char="v"/>
            </a:pPr>
            <a:r>
              <a:rPr lang="en-GB" sz="2000" dirty="0" smtClean="0">
                <a:latin typeface="Times New Roman"/>
                <a:cs typeface="Times New Roman"/>
              </a:rPr>
              <a:t>The </a:t>
            </a:r>
            <a:r>
              <a:rPr lang="en-GB" sz="2000" dirty="0">
                <a:latin typeface="Times New Roman"/>
                <a:cs typeface="Times New Roman"/>
              </a:rPr>
              <a:t>text is plural, “a tissue of quotations,” a woven fabric with citations, references, echoes, cultural languages, that signify FAR MORE than any authorial intentions. It is this plurality that needs to be stressed and it can only be stressed by eliminating the function of the author and the tyranny of the author from the reading process. </a:t>
            </a:r>
          </a:p>
          <a:p>
            <a:pPr marL="342900" indent="-342900">
              <a:buFont typeface="Wingdings" charset="2"/>
              <a:buChar char="v"/>
            </a:pPr>
            <a:endParaRPr lang="es-ES" sz="2000" dirty="0">
              <a:latin typeface="Times New Roman"/>
              <a:cs typeface="Times New Roman"/>
            </a:endParaRPr>
          </a:p>
          <a:p>
            <a:pPr>
              <a:lnSpc>
                <a:spcPct val="90000"/>
              </a:lnSpc>
              <a:buSzPct val="120000"/>
            </a:pPr>
            <a:endParaRPr lang="en-GB" sz="2000" dirty="0">
              <a:latin typeface="Times New Roman"/>
              <a:cs typeface="Times New Roman"/>
            </a:endParaRPr>
          </a:p>
          <a:p>
            <a:pPr>
              <a:buFont typeface="Wingdings" charset="2"/>
              <a:buChar char="v"/>
            </a:pPr>
            <a:endParaRPr lang="en-US" sz="2000" dirty="0" smtClean="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From Work to Text</a:t>
            </a:r>
            <a:endParaRPr lang="en-US" sz="2400" b="1" dirty="0">
              <a:latin typeface="Times New Roman"/>
              <a:cs typeface="Times New Roman"/>
            </a:endParaRPr>
          </a:p>
        </p:txBody>
      </p:sp>
    </p:spTree>
    <p:extLst>
      <p:ext uri="{BB962C8B-B14F-4D97-AF65-F5344CB8AC3E}">
        <p14:creationId xmlns:p14="http://schemas.microsoft.com/office/powerpoint/2010/main" xmlns="" val="3187037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4401205"/>
          </a:xfrm>
          <a:prstGeom prst="rect">
            <a:avLst/>
          </a:prstGeom>
          <a:noFill/>
        </p:spPr>
        <p:txBody>
          <a:bodyPr wrap="square" rtlCol="0">
            <a:spAutoFit/>
          </a:bodyPr>
          <a:lstStyle/>
          <a:p>
            <a:pPr marL="342900" indent="-342900">
              <a:buSzPct val="120000"/>
              <a:buFont typeface="Wingdings" charset="2"/>
              <a:buChar char="v"/>
            </a:pPr>
            <a:r>
              <a:rPr lang="en-GB" sz="2000" dirty="0" smtClean="0">
                <a:latin typeface="Times New Roman"/>
                <a:cs typeface="Times New Roman"/>
              </a:rPr>
              <a:t>The </a:t>
            </a:r>
            <a:r>
              <a:rPr lang="en-GB" sz="2000" dirty="0">
                <a:latin typeface="Times New Roman"/>
                <a:cs typeface="Times New Roman"/>
              </a:rPr>
              <a:t>Author, when believed in, is always conceived of as the past of his own book: book and author stand automatically on a single line divided into a before and an after. </a:t>
            </a:r>
            <a:endParaRPr lang="en-GB" sz="2000" dirty="0" smtClean="0">
              <a:latin typeface="Times New Roman"/>
              <a:cs typeface="Times New Roman"/>
            </a:endParaRPr>
          </a:p>
          <a:p>
            <a:pPr marL="342900" indent="-342900">
              <a:buSzPct val="120000"/>
              <a:buFont typeface="Wingdings" charset="2"/>
              <a:buChar char="v"/>
            </a:pPr>
            <a:endParaRPr lang="en-GB" sz="2000" dirty="0">
              <a:latin typeface="Times New Roman"/>
              <a:cs typeface="Times New Roman"/>
            </a:endParaRPr>
          </a:p>
          <a:p>
            <a:pPr marL="342900" indent="-342900">
              <a:buSzPct val="120000"/>
              <a:buFont typeface="Wingdings" charset="2"/>
              <a:buChar char="v"/>
            </a:pPr>
            <a:r>
              <a:rPr lang="en-GB" sz="2000" dirty="0">
                <a:latin typeface="Times New Roman"/>
                <a:cs typeface="Times New Roman"/>
              </a:rPr>
              <a:t>The Author is thought to nourish the book, which is to say that he exists before it, thinks, suffers, lives for it, is in the same relation of antecedence to his work as a father to his child. </a:t>
            </a:r>
            <a:endParaRPr lang="en-GB" sz="2000" dirty="0" smtClean="0">
              <a:latin typeface="Times New Roman"/>
              <a:cs typeface="Times New Roman"/>
            </a:endParaRPr>
          </a:p>
          <a:p>
            <a:pPr marL="342900" indent="-342900">
              <a:buSzPct val="120000"/>
              <a:buFont typeface="Wingdings" charset="2"/>
              <a:buChar char="v"/>
            </a:pPr>
            <a:endParaRPr lang="en-GB" sz="2000" dirty="0">
              <a:latin typeface="Times New Roman"/>
              <a:cs typeface="Times New Roman"/>
            </a:endParaRPr>
          </a:p>
          <a:p>
            <a:pPr marL="342900" indent="-342900">
              <a:buSzPct val="120000"/>
              <a:buFont typeface="Wingdings" charset="2"/>
              <a:buChar char="v"/>
            </a:pPr>
            <a:r>
              <a:rPr lang="en-GB" sz="2000" dirty="0">
                <a:latin typeface="Times New Roman"/>
                <a:cs typeface="Times New Roman"/>
              </a:rPr>
              <a:t>In complete contrast, the modern </a:t>
            </a:r>
            <a:r>
              <a:rPr lang="en-GB" sz="2000" dirty="0" err="1">
                <a:latin typeface="Times New Roman"/>
                <a:cs typeface="Times New Roman"/>
              </a:rPr>
              <a:t>scriptor</a:t>
            </a:r>
            <a:r>
              <a:rPr lang="en-GB" sz="2000" dirty="0">
                <a:latin typeface="Times New Roman"/>
                <a:cs typeface="Times New Roman"/>
              </a:rPr>
              <a:t> is born simultaneously with the text, </a:t>
            </a:r>
            <a:r>
              <a:rPr lang="en-US" sz="2000" dirty="0">
                <a:latin typeface="Times New Roman"/>
                <a:cs typeface="Times New Roman"/>
              </a:rPr>
              <a:t>is</a:t>
            </a:r>
            <a:r>
              <a:rPr lang="en-GB" sz="2000" dirty="0">
                <a:latin typeface="Times New Roman"/>
                <a:cs typeface="Times New Roman"/>
              </a:rPr>
              <a:t> in no way equipped with a being preceding or exceeding the writing, is not the subject with the book as predicate; there is no other time than that of the enunciation and every text is eternally written here and </a:t>
            </a:r>
            <a:r>
              <a:rPr lang="en-GB" sz="2000" dirty="0" smtClean="0">
                <a:latin typeface="Times New Roman"/>
                <a:cs typeface="Times New Roman"/>
              </a:rPr>
              <a:t>now, at the moment it is read.</a:t>
            </a:r>
            <a:endParaRPr lang="en-GB" sz="2000" dirty="0">
              <a:latin typeface="Times New Roman"/>
              <a:cs typeface="Times New Roman"/>
            </a:endParaRPr>
          </a:p>
          <a:p>
            <a:pPr marL="342900" indent="-342900">
              <a:buSzPct val="120000"/>
              <a:buFont typeface="Wingdings" charset="2"/>
              <a:buChar char="v"/>
            </a:pPr>
            <a:endParaRPr lang="en-US" sz="2000" dirty="0">
              <a:latin typeface="Times New Roman"/>
              <a:cs typeface="Times New Roman"/>
            </a:endParaRPr>
          </a:p>
          <a:p>
            <a:pPr marL="342900" indent="-342900">
              <a:buSzPct val="120000"/>
              <a:buFont typeface="Wingdings" charset="2"/>
              <a:buChar char="v"/>
            </a:pPr>
            <a:endParaRPr lang="en-GB"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From Author to </a:t>
            </a:r>
            <a:r>
              <a:rPr lang="en-US" sz="2400" b="1" dirty="0" err="1" smtClean="0">
                <a:latin typeface="Times New Roman"/>
                <a:cs typeface="Times New Roman"/>
              </a:rPr>
              <a:t>Scriptor</a:t>
            </a:r>
            <a:endParaRPr lang="en-US" sz="2400" b="1" dirty="0">
              <a:latin typeface="Times New Roman"/>
              <a:cs typeface="Times New Roman"/>
            </a:endParaRPr>
          </a:p>
        </p:txBody>
      </p:sp>
    </p:spTree>
    <p:extLst>
      <p:ext uri="{BB962C8B-B14F-4D97-AF65-F5344CB8AC3E}">
        <p14:creationId xmlns:p14="http://schemas.microsoft.com/office/powerpoint/2010/main" xmlns="" val="816811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5"/>
            <a:ext cx="8496944" cy="2870440"/>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3" name="TextBox 2"/>
          <p:cNvSpPr txBox="1"/>
          <p:nvPr/>
        </p:nvSpPr>
        <p:spPr>
          <a:xfrm>
            <a:off x="107504" y="1412776"/>
            <a:ext cx="9036497" cy="3785652"/>
          </a:xfrm>
          <a:prstGeom prst="rect">
            <a:avLst/>
          </a:prstGeom>
          <a:noFill/>
        </p:spPr>
        <p:txBody>
          <a:bodyPr wrap="square" rtlCol="0">
            <a:spAutoFit/>
          </a:bodyPr>
          <a:lstStyle/>
          <a:p>
            <a:pPr>
              <a:buSzPct val="120000"/>
            </a:pPr>
            <a:endParaRPr lang="en-GB" sz="2000" dirty="0">
              <a:latin typeface="Times New Roman"/>
              <a:cs typeface="Times New Roman"/>
            </a:endParaRPr>
          </a:p>
          <a:p>
            <a:pPr indent="-342900">
              <a:buSzPct val="120000"/>
              <a:buFont typeface="Wingdings" charset="2"/>
              <a:buChar char="v"/>
            </a:pPr>
            <a:r>
              <a:rPr lang="en-GB" sz="2000" dirty="0" smtClean="0">
                <a:latin typeface="Times New Roman"/>
                <a:cs typeface="Times New Roman"/>
              </a:rPr>
              <a:t>The </a:t>
            </a:r>
            <a:r>
              <a:rPr lang="en-GB" sz="2000" dirty="0">
                <a:latin typeface="Times New Roman"/>
                <a:cs typeface="Times New Roman"/>
              </a:rPr>
              <a:t>modern </a:t>
            </a:r>
            <a:r>
              <a:rPr lang="en-GB" sz="2000" dirty="0" err="1" smtClean="0">
                <a:latin typeface="Times New Roman"/>
                <a:cs typeface="Times New Roman"/>
              </a:rPr>
              <a:t>scriptor</a:t>
            </a:r>
            <a:r>
              <a:rPr lang="en-GB" sz="2000" dirty="0" smtClean="0">
                <a:latin typeface="Times New Roman"/>
                <a:cs typeface="Times New Roman"/>
              </a:rPr>
              <a:t> has, as Barthes describes it, the hand </a:t>
            </a:r>
            <a:r>
              <a:rPr lang="en-GB" sz="2000" dirty="0">
                <a:latin typeface="Times New Roman"/>
                <a:cs typeface="Times New Roman"/>
              </a:rPr>
              <a:t>cut off from any </a:t>
            </a:r>
            <a:r>
              <a:rPr lang="en-GB" sz="2000" dirty="0" smtClean="0">
                <a:latin typeface="Times New Roman"/>
                <a:cs typeface="Times New Roman"/>
              </a:rPr>
              <a:t>voice.  He is borne </a:t>
            </a:r>
            <a:r>
              <a:rPr lang="en-GB" sz="2000" dirty="0">
                <a:latin typeface="Times New Roman"/>
                <a:cs typeface="Times New Roman"/>
              </a:rPr>
              <a:t>by a pure gesture of inscription (an</a:t>
            </a:r>
            <a:r>
              <a:rPr lang="en-US" sz="2000" dirty="0">
                <a:latin typeface="Times New Roman"/>
                <a:cs typeface="Times New Roman"/>
              </a:rPr>
              <a:t>d</a:t>
            </a:r>
            <a:r>
              <a:rPr lang="en-GB" sz="2000" dirty="0">
                <a:latin typeface="Times New Roman"/>
                <a:cs typeface="Times New Roman"/>
              </a:rPr>
              <a:t> not of expression), traces a field without origin – or which, at least, has no other origin than language itself, language which ceaselessly calls into question all origins. </a:t>
            </a:r>
          </a:p>
          <a:p>
            <a:pPr indent="-342900">
              <a:buSzPct val="120000"/>
              <a:buFont typeface="Wingdings" charset="2"/>
              <a:buChar char="v"/>
            </a:pPr>
            <a:endParaRPr lang="en-US" sz="2000" dirty="0">
              <a:latin typeface="Times New Roman"/>
              <a:cs typeface="Times New Roman"/>
            </a:endParaRPr>
          </a:p>
          <a:p>
            <a:pPr indent="-342900">
              <a:buSzPct val="120000"/>
              <a:buFont typeface="Wingdings" charset="2"/>
              <a:buChar char="v"/>
            </a:pPr>
            <a:r>
              <a:rPr lang="en-GB" sz="2000" dirty="0">
                <a:latin typeface="Times New Roman"/>
                <a:cs typeface="Times New Roman"/>
              </a:rPr>
              <a:t>Succeeding the Author, the </a:t>
            </a:r>
            <a:r>
              <a:rPr lang="en-GB" sz="2000" dirty="0" err="1">
                <a:latin typeface="Times New Roman"/>
                <a:cs typeface="Times New Roman"/>
              </a:rPr>
              <a:t>scriptor</a:t>
            </a:r>
            <a:r>
              <a:rPr lang="en-GB" sz="2000" dirty="0">
                <a:latin typeface="Times New Roman"/>
                <a:cs typeface="Times New Roman"/>
              </a:rPr>
              <a:t> no longer bears within him passions, humours, feelings, impressions, but rather this immense dictionary from which he draws a writing that can know no halt: life never does more than imitate the book, and the book itself is only a tissue of signs, an imitation that is lost, indefinitely deferred. </a:t>
            </a:r>
            <a:endParaRPr lang="en-US" sz="2000" dirty="0">
              <a:latin typeface="Times New Roman"/>
              <a:cs typeface="Times New Roman"/>
            </a:endParaRPr>
          </a:p>
          <a:p>
            <a:pPr>
              <a:buSzPct val="120000"/>
            </a:pPr>
            <a:endParaRPr lang="en-US" sz="2000" b="1" dirty="0">
              <a:solidFill>
                <a:srgbClr val="FFFF99"/>
              </a:solidFill>
            </a:endParaRPr>
          </a:p>
          <a:p>
            <a:pPr>
              <a:buSzPct val="120000"/>
            </a:pPr>
            <a:endParaRPr lang="en-US" sz="2000" dirty="0">
              <a:latin typeface="Times New Roman"/>
              <a:cs typeface="Times New Roman"/>
            </a:endParaRPr>
          </a:p>
        </p:txBody>
      </p:sp>
      <p:sp>
        <p:nvSpPr>
          <p:cNvPr id="2" name="TextBox 1"/>
          <p:cNvSpPr txBox="1"/>
          <p:nvPr/>
        </p:nvSpPr>
        <p:spPr>
          <a:xfrm>
            <a:off x="323528" y="673100"/>
            <a:ext cx="7112722" cy="461665"/>
          </a:xfrm>
          <a:prstGeom prst="rect">
            <a:avLst/>
          </a:prstGeom>
          <a:noFill/>
        </p:spPr>
        <p:txBody>
          <a:bodyPr wrap="square" rtlCol="0">
            <a:spAutoFit/>
          </a:bodyPr>
          <a:lstStyle/>
          <a:p>
            <a:pPr algn="ctr"/>
            <a:r>
              <a:rPr lang="en-US" sz="2400" b="1" dirty="0" smtClean="0">
                <a:latin typeface="Times New Roman"/>
                <a:cs typeface="Times New Roman"/>
              </a:rPr>
              <a:t>The Modern </a:t>
            </a:r>
            <a:r>
              <a:rPr lang="en-US" sz="2400" b="1" dirty="0" err="1" smtClean="0">
                <a:latin typeface="Times New Roman"/>
                <a:cs typeface="Times New Roman"/>
              </a:rPr>
              <a:t>Scriptor</a:t>
            </a:r>
            <a:endParaRPr lang="en-US" sz="2400" b="1" dirty="0">
              <a:latin typeface="Times New Roman"/>
              <a:cs typeface="Times New Roman"/>
            </a:endParaRPr>
          </a:p>
        </p:txBody>
      </p:sp>
    </p:spTree>
    <p:extLst>
      <p:ext uri="{BB962C8B-B14F-4D97-AF65-F5344CB8AC3E}">
        <p14:creationId xmlns:p14="http://schemas.microsoft.com/office/powerpoint/2010/main" xmlns="" val="808087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5912</TotalTime>
  <Words>1522</Words>
  <Application>Microsoft Office PowerPoint</Application>
  <PresentationFormat>عرض على الشاشة (3:4)‏</PresentationFormat>
  <Paragraphs>135</Paragraphs>
  <Slides>15</Slides>
  <Notes>15</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المحاضرة التمهيدية</vt:lpstr>
      <vt:lpstr>الشريحة 1</vt:lpstr>
      <vt:lpstr>Lecture 9 Author Critiques: 1. Roland Barthes: “The Death of the Author”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adminuser</cp:lastModifiedBy>
  <cp:revision>380</cp:revision>
  <dcterms:created xsi:type="dcterms:W3CDTF">1601-01-01T00:00:00Z</dcterms:created>
  <dcterms:modified xsi:type="dcterms:W3CDTF">2012-11-20T09:53:58Z</dcterms:modified>
</cp:coreProperties>
</file>