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handoutMasterIdLst>
    <p:handoutMasterId r:id="rId85"/>
  </p:handoutMasterIdLst>
  <p:sldIdLst>
    <p:sldId id="284" r:id="rId2"/>
    <p:sldId id="257" r:id="rId3"/>
    <p:sldId id="304"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42" r:id="rId36"/>
    <p:sldId id="343" r:id="rId37"/>
    <p:sldId id="344" r:id="rId38"/>
    <p:sldId id="345" r:id="rId39"/>
    <p:sldId id="346" r:id="rId40"/>
    <p:sldId id="347" r:id="rId41"/>
    <p:sldId id="348" r:id="rId42"/>
    <p:sldId id="349" r:id="rId43"/>
    <p:sldId id="350" r:id="rId44"/>
    <p:sldId id="351" r:id="rId45"/>
    <p:sldId id="352" r:id="rId46"/>
    <p:sldId id="353" r:id="rId47"/>
    <p:sldId id="354" r:id="rId48"/>
    <p:sldId id="355" r:id="rId49"/>
    <p:sldId id="356" r:id="rId50"/>
    <p:sldId id="357" r:id="rId51"/>
    <p:sldId id="358" r:id="rId52"/>
    <p:sldId id="359" r:id="rId53"/>
    <p:sldId id="360" r:id="rId54"/>
    <p:sldId id="361" r:id="rId55"/>
    <p:sldId id="362" r:id="rId56"/>
    <p:sldId id="363" r:id="rId57"/>
    <p:sldId id="364" r:id="rId58"/>
    <p:sldId id="365" r:id="rId59"/>
    <p:sldId id="366" r:id="rId60"/>
    <p:sldId id="367" r:id="rId61"/>
    <p:sldId id="368" r:id="rId62"/>
    <p:sldId id="369"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387" r:id="rId81"/>
    <p:sldId id="293" r:id="rId82"/>
    <p:sldId id="266" r:id="rId8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009900"/>
    <a:srgbClr val="3B84AF"/>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11/7/2012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3439342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islamweb.net/hadith/RawyDetails.php?RawyID=5913"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E </a:t>
            </a: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GB"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600" b="1" dirty="0" smtClean="0">
                <a:solidFill>
                  <a:srgbClr val="709256"/>
                </a:solidFill>
                <a:effectLst>
                  <a:outerShdw blurRad="38100" dist="38100" dir="2700000" algn="tl">
                    <a:srgbClr val="000000">
                      <a:alpha val="43137"/>
                    </a:srgbClr>
                  </a:outerShdw>
                </a:effectLst>
                <a:latin typeface="AYM Wadiy S_U normal."/>
                <a:cs typeface="Times New Roman" pitchFamily="18" charset="0"/>
              </a:rPr>
              <a:t>Solution of Practice</a:t>
            </a:r>
            <a:endParaRPr lang="en-US" sz="36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en-US" sz="4400" b="1" dirty="0" err="1" smtClean="0">
                <a:solidFill>
                  <a:schemeClr val="tx1"/>
                </a:solidFill>
                <a:cs typeface="Arial" pitchFamily="34" charset="0"/>
              </a:rPr>
              <a:t>Ghassan</a:t>
            </a:r>
            <a:r>
              <a:rPr lang="en-US" sz="4400" b="1" dirty="0" smtClean="0">
                <a:solidFill>
                  <a:schemeClr val="tx1"/>
                </a:solidFill>
                <a:cs typeface="Arial" pitchFamily="34" charset="0"/>
              </a:rPr>
              <a:t> 7</a:t>
            </a:r>
          </a:p>
          <a:p>
            <a:pPr eaLnBrk="1" hangingPunct="1"/>
            <a:r>
              <a:rPr lang="en-US" sz="4400" b="1" dirty="0" smtClean="0">
                <a:solidFill>
                  <a:schemeClr val="tx1"/>
                </a:solidFill>
                <a:cs typeface="Arial" pitchFamily="34" charset="0"/>
              </a:rPr>
              <a:t>CKFU Forum</a:t>
            </a:r>
            <a:endParaRPr lang="en-US" sz="4400" b="1" dirty="0">
              <a:solidFill>
                <a:schemeClr val="tx1"/>
              </a:solidFill>
              <a:cs typeface="Arial" pitchFamily="34" charset="0"/>
            </a:endParaRPr>
          </a:p>
          <a:p>
            <a:pPr eaLnBrk="1" hangingPunct="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Creative Translation ?</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400" dirty="0">
                <a:solidFill>
                  <a:prstClr val="black"/>
                </a:solidFill>
                <a:latin typeface="Times New Roman"/>
                <a:ea typeface="Calibri"/>
                <a:cs typeface="Arial"/>
              </a:rPr>
              <a:t>  </a:t>
            </a:r>
            <a:r>
              <a:rPr lang="en-GB" sz="2000" b="1" dirty="0">
                <a:solidFill>
                  <a:prstClr val="black"/>
                </a:solidFill>
                <a:latin typeface="Times New Roman"/>
                <a:ea typeface="Calibri"/>
                <a:cs typeface="Arial"/>
              </a:rPr>
              <a:t>Now how would you translate such a proverb </a:t>
            </a:r>
            <a:r>
              <a:rPr lang="en-GB" sz="2000" b="1" i="1" dirty="0">
                <a:solidFill>
                  <a:srgbClr val="FF3300"/>
                </a:solidFill>
                <a:latin typeface="Times New Roman"/>
                <a:ea typeface="Calibri"/>
                <a:cs typeface="Arial"/>
              </a:rPr>
              <a:t>‘out of sight, out of mind</a:t>
            </a:r>
            <a:r>
              <a:rPr lang="en-GB" sz="2000" b="1" dirty="0">
                <a:solidFill>
                  <a:prstClr val="black"/>
                </a:solidFill>
                <a:latin typeface="Times New Roman"/>
                <a:ea typeface="Calibri"/>
                <a:cs typeface="Arial"/>
              </a:rPr>
              <a:t>’ </a:t>
            </a:r>
            <a:r>
              <a:rPr lang="en-GB" sz="2000" b="1" dirty="0" smtClean="0">
                <a:solidFill>
                  <a:prstClr val="black"/>
                </a:solidFill>
                <a:latin typeface="Times New Roman"/>
                <a:ea typeface="Calibri"/>
                <a:cs typeface="Arial"/>
              </a:rPr>
              <a:t>into </a:t>
            </a:r>
            <a:r>
              <a:rPr lang="en-GB" sz="2000" b="1" dirty="0">
                <a:solidFill>
                  <a:prstClr val="black"/>
                </a:solidFill>
                <a:latin typeface="Times New Roman"/>
                <a:ea typeface="Calibri"/>
                <a:cs typeface="Arial"/>
              </a:rPr>
              <a:t>Arabic?  Is it A, B, C, D, E, F or something else?</a:t>
            </a:r>
            <a:endParaRPr lang="en-GB" sz="2000" b="1" dirty="0">
              <a:solidFill>
                <a:prstClr val="black"/>
              </a:solidFill>
              <a:ea typeface="Calibri"/>
              <a:cs typeface="Arial"/>
            </a:endParaRPr>
          </a:p>
          <a:p>
            <a:pPr lvl="0" algn="l">
              <a:lnSpc>
                <a:spcPct val="115000"/>
              </a:lnSpc>
              <a:spcAft>
                <a:spcPts val="0"/>
              </a:spcAft>
            </a:pPr>
            <a:r>
              <a:rPr lang="en-GB" sz="1400" dirty="0">
                <a:solidFill>
                  <a:prstClr val="black"/>
                </a:solidFill>
                <a:latin typeface="Times New Roman"/>
                <a:ea typeface="Calibri"/>
                <a:cs typeface="Arial"/>
              </a:rPr>
              <a:t> </a:t>
            </a:r>
            <a:endParaRPr lang="en-GB" sz="2000" b="1" dirty="0" smtClean="0">
              <a:solidFill>
                <a:prstClr val="black"/>
              </a:solidFill>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خارج عن البصر، خارج عن العقل</a:t>
            </a:r>
            <a:endParaRPr lang="en-GB" sz="2000" b="1" dirty="0" smtClean="0">
              <a:ea typeface="Calibri"/>
              <a:cs typeface="Arial"/>
            </a:endParaRPr>
          </a:p>
          <a:p>
            <a:pPr lvl="0" algn="l">
              <a:lnSpc>
                <a:spcPct val="115000"/>
              </a:lnSpc>
              <a:spcAft>
                <a:spcPts val="0"/>
              </a:spcAft>
              <a:buFont typeface="+mj-lt"/>
              <a:buAutoNum type="alphaUcPeriod"/>
            </a:pPr>
            <a:r>
              <a:rPr lang="ar-SY" sz="2000" b="1" dirty="0" smtClean="0">
                <a:ea typeface="Calibri"/>
                <a:cs typeface="Times New Roman"/>
              </a:rPr>
              <a:t>بعيداً </a:t>
            </a:r>
            <a:r>
              <a:rPr lang="ar-SY" sz="2000" b="1" dirty="0">
                <a:ea typeface="Calibri"/>
                <a:cs typeface="Times New Roman"/>
              </a:rPr>
              <a:t>عن الأنظار، بعيداً عن العقل</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بعيدأً عن بصرك، بعيداً عن عقلك</a:t>
            </a:r>
            <a:endParaRPr lang="en-GB" sz="2000" b="1" dirty="0">
              <a:ea typeface="Calibri"/>
              <a:cs typeface="Arial"/>
            </a:endParaRPr>
          </a:p>
          <a:p>
            <a:pPr lvl="0" algn="l">
              <a:lnSpc>
                <a:spcPct val="115000"/>
              </a:lnSpc>
              <a:spcAft>
                <a:spcPts val="0"/>
              </a:spcAft>
              <a:buFont typeface="+mj-lt"/>
              <a:buAutoNum type="alphaUcPeriod"/>
            </a:pPr>
            <a:r>
              <a:rPr lang="ar-SY" sz="2000" b="1" dirty="0">
                <a:ea typeface="Calibri"/>
                <a:cs typeface="Times New Roman"/>
              </a:rPr>
              <a:t>بعيداً عن العين، بعيدأ عن القلب</a:t>
            </a:r>
            <a:endParaRPr lang="en-GB" sz="2000" b="1" dirty="0">
              <a:ea typeface="Calibri"/>
              <a:cs typeface="Arial"/>
            </a:endParaRPr>
          </a:p>
          <a:p>
            <a:pPr lvl="0" algn="l">
              <a:lnSpc>
                <a:spcPct val="115000"/>
              </a:lnSpc>
              <a:spcAft>
                <a:spcPts val="0"/>
              </a:spcAft>
              <a:buFont typeface="+mj-lt"/>
              <a:buAutoNum type="alphaUcPeriod"/>
            </a:pPr>
            <a:r>
              <a:rPr lang="en-GB" sz="2000" b="1" dirty="0">
                <a:latin typeface="Times New Roman"/>
                <a:ea typeface="Calibri"/>
                <a:cs typeface="Arial"/>
              </a:rPr>
              <a:t> </a:t>
            </a:r>
            <a:r>
              <a:rPr lang="ar-SA" sz="2000" b="1" dirty="0">
                <a:ea typeface="Calibri"/>
                <a:cs typeface="Times New Roman"/>
              </a:rPr>
              <a:t>بعيد عن عينك،  بعيد عن قلبك</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البعد جفاء، والقرب رخاء</a:t>
            </a:r>
            <a:endParaRPr lang="en-GB" sz="2000" b="1" dirty="0">
              <a:ea typeface="Calibri"/>
              <a:cs typeface="Arial"/>
            </a:endParaRPr>
          </a:p>
          <a:p>
            <a:pPr lvl="0" algn="l">
              <a:lnSpc>
                <a:spcPct val="115000"/>
              </a:lnSpc>
              <a:spcAft>
                <a:spcPts val="0"/>
              </a:spcAft>
              <a:buFont typeface="+mj-lt"/>
              <a:buAutoNum type="alphaUcPeriod"/>
            </a:pPr>
            <a:r>
              <a:rPr lang="ar-SA" sz="2000" b="1" dirty="0">
                <a:ea typeface="Calibri"/>
                <a:cs typeface="Times New Roman"/>
              </a:rPr>
              <a:t>إلخ.......</a:t>
            </a:r>
            <a:endParaRPr lang="en-GB" sz="2000" b="1" dirty="0">
              <a:ea typeface="Calibri"/>
              <a:cs typeface="Arial"/>
            </a:endParaRPr>
          </a:p>
          <a:p>
            <a:endParaRPr lang="en-GB" sz="2000" b="1" dirty="0"/>
          </a:p>
        </p:txBody>
      </p:sp>
    </p:spTree>
    <p:extLst>
      <p:ext uri="{BB962C8B-B14F-4D97-AF65-F5344CB8AC3E}">
        <p14:creationId xmlns="" xmlns:p14="http://schemas.microsoft.com/office/powerpoint/2010/main" val="135464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447800"/>
            <a:ext cx="8915400" cy="4953000"/>
          </a:xfrm>
        </p:spPr>
        <p:txBody>
          <a:bodyPr/>
          <a:lstStyle/>
          <a:p>
            <a:pPr lvl="0" algn="just">
              <a:lnSpc>
                <a:spcPct val="115000"/>
              </a:lnSpc>
              <a:spcAft>
                <a:spcPts val="0"/>
              </a:spcAft>
              <a:buFont typeface="Wingdings" pitchFamily="2" charset="2"/>
              <a:buChar char="q"/>
            </a:pPr>
            <a:r>
              <a:rPr lang="en-GB" sz="2000" smtClean="0">
                <a:solidFill>
                  <a:prstClr val="black"/>
                </a:solidFill>
                <a:latin typeface="Times New Roman"/>
                <a:ea typeface="Calibri"/>
                <a:cs typeface="Arial"/>
              </a:rPr>
              <a:t>According to Francis Jones (2011, p154), creativity in translation means generating target text solutions that </a:t>
            </a:r>
            <a:r>
              <a:rPr lang="en-GB" sz="2000" smtClean="0">
                <a:solidFill>
                  <a:srgbClr val="1132D9"/>
                </a:solidFill>
                <a:latin typeface="Times New Roman"/>
                <a:ea typeface="Calibri"/>
                <a:cs typeface="Arial"/>
              </a:rPr>
              <a:t>are both novel and appropriate</a:t>
            </a:r>
            <a:r>
              <a:rPr lang="en-GB" sz="2000" smtClean="0">
                <a:solidFill>
                  <a:prstClr val="black"/>
                </a:solidFill>
                <a:latin typeface="Times New Roman"/>
                <a:ea typeface="Calibri"/>
                <a:cs typeface="Arial"/>
              </a:rPr>
              <a:t>”. In other words, as illustrated in the example above, the Arabic creative translation of the English expression ‘</a:t>
            </a:r>
            <a:r>
              <a:rPr lang="en-GB" sz="2000" b="1" smtClean="0">
                <a:solidFill>
                  <a:srgbClr val="FF3300"/>
                </a:solidFill>
                <a:latin typeface="Times New Roman"/>
                <a:ea typeface="Calibri"/>
                <a:cs typeface="Arial"/>
              </a:rPr>
              <a:t>Mother Nature is angry</a:t>
            </a:r>
            <a:r>
              <a:rPr lang="en-GB" sz="2000" smtClean="0">
                <a:solidFill>
                  <a:prstClr val="black"/>
                </a:solidFill>
                <a:latin typeface="Times New Roman"/>
                <a:ea typeface="Calibri"/>
                <a:cs typeface="Arial"/>
              </a:rPr>
              <a:t>’ </a:t>
            </a:r>
            <a:r>
              <a:rPr lang="en-GB" sz="2000" smtClean="0">
                <a:solidFill>
                  <a:srgbClr val="1132D9"/>
                </a:solidFill>
                <a:latin typeface="Times New Roman"/>
                <a:ea typeface="Calibri"/>
                <a:cs typeface="Arial"/>
              </a:rPr>
              <a:t>should </a:t>
            </a:r>
            <a:r>
              <a:rPr lang="en-GB" sz="2000" b="1" smtClean="0">
                <a:solidFill>
                  <a:srgbClr val="1132D9"/>
                </a:solidFill>
                <a:latin typeface="Times New Roman"/>
                <a:ea typeface="Calibri"/>
                <a:cs typeface="Arial"/>
              </a:rPr>
              <a:t>be “new and adequate” to have the </a:t>
            </a:r>
            <a:r>
              <a:rPr lang="en-GB" sz="2000" b="1" smtClean="0">
                <a:solidFill>
                  <a:srgbClr val="009900"/>
                </a:solidFill>
                <a:latin typeface="Times New Roman"/>
                <a:ea typeface="Calibri"/>
                <a:cs typeface="Arial"/>
              </a:rPr>
              <a:t>‘wow factor in translation</a:t>
            </a:r>
            <a:r>
              <a:rPr lang="en-GB" sz="2000" b="1" smtClean="0">
                <a:solidFill>
                  <a:srgbClr val="1132D9"/>
                </a:solidFill>
                <a:latin typeface="Times New Roman"/>
                <a:ea typeface="Calibri"/>
                <a:cs typeface="Arial"/>
              </a:rPr>
              <a:t>”!</a:t>
            </a:r>
            <a:endParaRPr lang="en-GB" sz="2000" b="1" smtClean="0">
              <a:solidFill>
                <a:srgbClr val="1132D9"/>
              </a:solidFill>
              <a:ea typeface="Calibri"/>
              <a:cs typeface="Arial"/>
            </a:endParaRPr>
          </a:p>
          <a:p>
            <a:pPr lvl="0" algn="l">
              <a:lnSpc>
                <a:spcPct val="115000"/>
              </a:lnSpc>
              <a:spcAft>
                <a:spcPts val="0"/>
              </a:spcAft>
              <a:buFont typeface="Wingdings" pitchFamily="2" charset="2"/>
              <a:buChar char="q"/>
            </a:pPr>
            <a:r>
              <a:rPr lang="en-GB" sz="2000" b="1" smtClean="0">
                <a:latin typeface="Times New Roman"/>
                <a:ea typeface="Calibri"/>
                <a:cs typeface="Arial"/>
              </a:rPr>
              <a:t>So</a:t>
            </a:r>
            <a:r>
              <a:rPr lang="en-GB" sz="2000" b="1" dirty="0" smtClean="0">
                <a:latin typeface="Times New Roman"/>
                <a:ea typeface="Calibri"/>
                <a:cs typeface="Arial"/>
              </a:rPr>
              <a:t>, now how would you translate such expression into Arabic as a creative translator?  Is it A, B, C, D, E,  or something else?</a:t>
            </a:r>
            <a:endParaRPr lang="en-GB" sz="2000" b="1" dirty="0" smtClean="0">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الطبيعة الأم غاضبة</a:t>
            </a:r>
            <a:endParaRPr lang="en-GB" sz="1800" b="1" dirty="0" smtClean="0">
              <a:solidFill>
                <a:prstClr val="black"/>
              </a:solidFill>
              <a:ea typeface="Calibri"/>
              <a:cs typeface="Arial"/>
            </a:endParaRPr>
          </a:p>
          <a:p>
            <a:pPr lvl="0" algn="l">
              <a:lnSpc>
                <a:spcPct val="115000"/>
              </a:lnSpc>
              <a:spcAft>
                <a:spcPts val="0"/>
              </a:spcAft>
              <a:buFont typeface="+mj-lt"/>
              <a:buAutoNum type="alphaUcPeriod"/>
            </a:pPr>
            <a:r>
              <a:rPr lang="ar-SA" sz="1800" b="1" dirty="0" smtClean="0">
                <a:solidFill>
                  <a:prstClr val="black"/>
                </a:solidFill>
                <a:ea typeface="Calibri"/>
                <a:cs typeface="Times New Roman"/>
              </a:rPr>
              <a:t>الكون </a:t>
            </a:r>
            <a:r>
              <a:rPr lang="ar-SA" sz="1800" b="1" dirty="0">
                <a:solidFill>
                  <a:prstClr val="black"/>
                </a:solidFill>
                <a:ea typeface="Calibri"/>
                <a:cs typeface="Times New Roman"/>
              </a:rPr>
              <a:t>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الآلهة غاضبة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en-GB" sz="1800" b="1" dirty="0">
                <a:solidFill>
                  <a:prstClr val="black"/>
                </a:solidFill>
                <a:latin typeface="Times New Roman"/>
                <a:ea typeface="Calibri"/>
                <a:cs typeface="Arial"/>
              </a:rPr>
              <a:t> </a:t>
            </a:r>
            <a:r>
              <a:rPr lang="ar-SY" sz="1800" b="1" dirty="0">
                <a:solidFill>
                  <a:prstClr val="black"/>
                </a:solidFill>
                <a:latin typeface="Times New Roman"/>
                <a:ea typeface="Calibri"/>
                <a:cs typeface="Arial"/>
              </a:rPr>
              <a:t>ربنا غاضب علينا</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Y" sz="1800" b="1" dirty="0">
                <a:solidFill>
                  <a:prstClr val="black"/>
                </a:solidFill>
                <a:ea typeface="Calibri"/>
                <a:cs typeface="Times New Roman"/>
              </a:rPr>
              <a:t>ربنا غاضب</a:t>
            </a:r>
            <a:endParaRPr lang="en-GB" sz="1800" b="1" dirty="0">
              <a:solidFill>
                <a:prstClr val="black"/>
              </a:solidFill>
              <a:ea typeface="Calibri"/>
              <a:cs typeface="Arial"/>
            </a:endParaRPr>
          </a:p>
          <a:p>
            <a:pPr lvl="0" algn="l">
              <a:lnSpc>
                <a:spcPct val="115000"/>
              </a:lnSpc>
              <a:spcAft>
                <a:spcPts val="0"/>
              </a:spcAft>
              <a:buFont typeface="+mj-lt"/>
              <a:buAutoNum type="alphaUcPeriod"/>
            </a:pPr>
            <a:r>
              <a:rPr lang="ar-SA" sz="1800" b="1" dirty="0">
                <a:solidFill>
                  <a:prstClr val="black"/>
                </a:solidFill>
                <a:ea typeface="Calibri"/>
                <a:cs typeface="Times New Roman"/>
              </a:rPr>
              <a:t>إلخ.......</a:t>
            </a:r>
            <a:endParaRPr lang="en-GB" sz="1800" b="1" dirty="0">
              <a:solidFill>
                <a:prstClr val="black"/>
              </a:solidFill>
              <a:ea typeface="Calibri"/>
              <a:cs typeface="Arial"/>
            </a:endParaRPr>
          </a:p>
          <a:p>
            <a:endParaRPr lang="en-GB" dirty="0"/>
          </a:p>
        </p:txBody>
      </p:sp>
    </p:spTree>
    <p:extLst>
      <p:ext uri="{BB962C8B-B14F-4D97-AF65-F5344CB8AC3E}">
        <p14:creationId xmlns="" xmlns:p14="http://schemas.microsoft.com/office/powerpoint/2010/main" val="2063406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marL="457200" indent="-457200" algn="l">
              <a:lnSpc>
                <a:spcPct val="115000"/>
              </a:lnSpc>
              <a:spcAft>
                <a:spcPts val="0"/>
              </a:spcAft>
              <a:buFont typeface="Wingdings" pitchFamily="2" charset="2"/>
              <a:buChar char="q"/>
            </a:pPr>
            <a:r>
              <a:rPr lang="en-GB" sz="2000" dirty="0" smtClean="0">
                <a:latin typeface="Times New Roman"/>
                <a:ea typeface="Calibri"/>
                <a:cs typeface="Arial"/>
              </a:rPr>
              <a:t>Only </a:t>
            </a:r>
            <a:r>
              <a:rPr lang="en-GB" sz="2000" dirty="0">
                <a:latin typeface="Times New Roman"/>
                <a:ea typeface="Calibri"/>
                <a:cs typeface="Arial"/>
              </a:rPr>
              <a:t>a creative mind can provide an appropriate translation. </a:t>
            </a:r>
            <a:r>
              <a:rPr lang="en-GB" sz="2000" dirty="0" smtClean="0">
                <a:latin typeface="Times New Roman"/>
                <a:ea typeface="Calibri"/>
                <a:cs typeface="Arial"/>
              </a:rPr>
              <a:t>The </a:t>
            </a:r>
            <a:r>
              <a:rPr lang="en-GB" sz="2000" dirty="0">
                <a:latin typeface="Times New Roman"/>
                <a:ea typeface="Calibri"/>
                <a:cs typeface="Arial"/>
              </a:rPr>
              <a:t>word ‘bathroom’ </a:t>
            </a:r>
            <a:r>
              <a:rPr lang="en-GB" sz="2000" dirty="0" smtClean="0">
                <a:latin typeface="Times New Roman"/>
                <a:ea typeface="Calibri"/>
                <a:cs typeface="Arial"/>
              </a:rPr>
              <a:t>, for example, has </a:t>
            </a:r>
            <a:r>
              <a:rPr lang="en-GB" sz="2000" dirty="0">
                <a:latin typeface="Times New Roman"/>
                <a:ea typeface="Calibri"/>
                <a:cs typeface="Arial"/>
              </a:rPr>
              <a:t>no existence in the Arabic language dictionaries, and is alien to ancient Arabic culture, even though it is used much in the modern Arab world. </a:t>
            </a:r>
            <a:endParaRPr lang="en-GB" sz="2000" dirty="0">
              <a:ea typeface="Calibri"/>
              <a:cs typeface="Arial"/>
            </a:endParaRPr>
          </a:p>
          <a:p>
            <a:pPr marL="457200" indent="-457200" algn="l">
              <a:lnSpc>
                <a:spcPct val="115000"/>
              </a:lnSpc>
              <a:spcAft>
                <a:spcPts val="0"/>
              </a:spcAft>
              <a:buFont typeface="Wingdings" pitchFamily="2" charset="2"/>
              <a:buChar char="q"/>
            </a:pPr>
            <a:r>
              <a:rPr lang="en-GB" sz="2000" b="1" dirty="0" smtClean="0">
                <a:solidFill>
                  <a:srgbClr val="1132D9"/>
                </a:solidFill>
                <a:latin typeface="Times New Roman"/>
                <a:ea typeface="Calibri"/>
                <a:cs typeface="Arial"/>
              </a:rPr>
              <a:t>So</a:t>
            </a:r>
            <a:r>
              <a:rPr lang="en-GB" sz="2000" b="1" dirty="0">
                <a:solidFill>
                  <a:srgbClr val="1132D9"/>
                </a:solidFill>
                <a:latin typeface="Times New Roman"/>
                <a:ea typeface="Calibri"/>
                <a:cs typeface="Arial"/>
              </a:rPr>
              <a:t>, </a:t>
            </a:r>
            <a:r>
              <a:rPr lang="en-GB" sz="2000" b="1" dirty="0" smtClean="0">
                <a:solidFill>
                  <a:srgbClr val="1132D9"/>
                </a:solidFill>
                <a:latin typeface="Times New Roman"/>
                <a:ea typeface="Calibri"/>
                <a:cs typeface="Arial"/>
              </a:rPr>
              <a:t>now how </a:t>
            </a:r>
            <a:r>
              <a:rPr lang="en-GB" sz="2000" b="1" dirty="0">
                <a:solidFill>
                  <a:srgbClr val="1132D9"/>
                </a:solidFill>
                <a:latin typeface="Times New Roman"/>
                <a:ea typeface="Calibri"/>
                <a:cs typeface="Arial"/>
              </a:rPr>
              <a:t>would you translate such expression into Arabic as a creative translator?  Is it A, B, C, D, E, F , any one would do or something else?</a:t>
            </a:r>
            <a:endParaRPr lang="en-GB" sz="2000" b="1" dirty="0">
              <a:solidFill>
                <a:srgbClr val="1132D9"/>
              </a:solidFill>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المرحاض</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الخلاء</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الراحة</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بيت الغائط</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الحمام</a:t>
            </a:r>
            <a:endParaRPr lang="en-GB" sz="2000" b="1" dirty="0">
              <a:ea typeface="Calibri"/>
              <a:cs typeface="Arial"/>
            </a:endParaRPr>
          </a:p>
          <a:p>
            <a:pPr marL="457200" lvl="0" indent="-457200" algn="l">
              <a:lnSpc>
                <a:spcPct val="115000"/>
              </a:lnSpc>
              <a:spcAft>
                <a:spcPts val="0"/>
              </a:spcAft>
              <a:buFont typeface="+mj-lt"/>
              <a:buAutoNum type="alphaUcPeriod"/>
            </a:pPr>
            <a:r>
              <a:rPr lang="ar-SA" sz="2000" b="1" dirty="0">
                <a:ea typeface="Calibri"/>
                <a:cs typeface="Times New Roman"/>
              </a:rPr>
              <a:t>محل الأدب</a:t>
            </a:r>
            <a:endParaRPr lang="en-GB" sz="2000" b="1" dirty="0">
              <a:ea typeface="Calibri"/>
              <a:cs typeface="Arial"/>
            </a:endParaRPr>
          </a:p>
          <a:p>
            <a:pPr lvl="0" algn="l">
              <a:lnSpc>
                <a:spcPct val="115000"/>
              </a:lnSpc>
              <a:spcAft>
                <a:spcPts val="0"/>
              </a:spcAft>
              <a:buFont typeface="+mj-lt"/>
              <a:buAutoNum type="alphaUcPeriod"/>
            </a:pPr>
            <a:r>
              <a:rPr lang="ar-SA" sz="2000" dirty="0">
                <a:ea typeface="Calibri"/>
                <a:cs typeface="Times New Roman"/>
              </a:rPr>
              <a:t>إلخ......</a:t>
            </a:r>
            <a:endParaRPr lang="en-GB" sz="2000" dirty="0">
              <a:ea typeface="Calibri"/>
              <a:cs typeface="Arial"/>
            </a:endParaRPr>
          </a:p>
          <a:p>
            <a:pPr algn="l">
              <a:lnSpc>
                <a:spcPct val="115000"/>
              </a:lnSpc>
              <a:spcAft>
                <a:spcPts val="0"/>
              </a:spcAft>
            </a:pPr>
            <a:r>
              <a:rPr lang="en-GB" sz="2000" dirty="0">
                <a:latin typeface="Times New Roman"/>
                <a:ea typeface="Calibri"/>
                <a:cs typeface="Arial"/>
              </a:rPr>
              <a:t> </a:t>
            </a:r>
            <a:endParaRPr lang="en-GB" sz="2000" dirty="0">
              <a:ea typeface="Calibri"/>
              <a:cs typeface="Arial"/>
            </a:endParaRPr>
          </a:p>
        </p:txBody>
      </p:sp>
    </p:spTree>
    <p:extLst>
      <p:ext uri="{BB962C8B-B14F-4D97-AF65-F5344CB8AC3E}">
        <p14:creationId xmlns="" xmlns:p14="http://schemas.microsoft.com/office/powerpoint/2010/main" val="2261223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Calibri"/>
                <a:cs typeface="Arial"/>
              </a:rPr>
              <a:t>Now how would you creatively translate the following Arabic line taken from the Prophet’s (PBBUH) farewell sermon </a:t>
            </a:r>
            <a:r>
              <a:rPr lang="en-GB" sz="1800" b="1" dirty="0" smtClean="0">
                <a:solidFill>
                  <a:prstClr val="black"/>
                </a:solidFill>
                <a:latin typeface="Times New Roman"/>
                <a:ea typeface="Calibri"/>
                <a:cs typeface="Arial"/>
              </a:rPr>
              <a:t>into </a:t>
            </a:r>
            <a:r>
              <a:rPr lang="en-GB" sz="1800" b="1" dirty="0">
                <a:solidFill>
                  <a:prstClr val="black"/>
                </a:solidFill>
                <a:latin typeface="Times New Roman"/>
                <a:ea typeface="Calibri"/>
                <a:cs typeface="Arial"/>
              </a:rPr>
              <a:t>English? Is it A, B, C, D, E, F or something else?</a:t>
            </a:r>
            <a:endParaRPr lang="en-GB" sz="1800" b="1" dirty="0">
              <a:solidFill>
                <a:prstClr val="black"/>
              </a:solidFill>
              <a:ea typeface="Calibri"/>
              <a:cs typeface="Arial"/>
            </a:endParaRPr>
          </a:p>
          <a:p>
            <a:pPr lvl="0" algn="ctr">
              <a:lnSpc>
                <a:spcPct val="115000"/>
              </a:lnSpc>
              <a:spcAft>
                <a:spcPts val="0"/>
              </a:spcAft>
            </a:pPr>
            <a:r>
              <a:rPr lang="ar-SY" sz="1800" b="1" dirty="0">
                <a:solidFill>
                  <a:srgbClr val="1132D9"/>
                </a:solidFill>
                <a:latin typeface="Arabic Transparent"/>
                <a:ea typeface="Calibri"/>
                <a:cs typeface="Arial"/>
              </a:rPr>
              <a:t>أيها الناس، اسمعوا قولي، فإني لا أدري لعلي لا ألقاكم بعد عامي هذا بهذا الموقف أبدا.</a:t>
            </a:r>
            <a:endParaRPr lang="en-GB" sz="1800" b="1" dirty="0">
              <a:solidFill>
                <a:srgbClr val="1132D9"/>
              </a:solidFill>
              <a:ea typeface="Calibri"/>
              <a:cs typeface="Arial"/>
            </a:endParaRPr>
          </a:p>
          <a:p>
            <a:pPr lvl="0" algn="l">
              <a:lnSpc>
                <a:spcPct val="115000"/>
              </a:lnSpc>
              <a:spcAft>
                <a:spcPts val="0"/>
              </a:spcAft>
            </a:pPr>
            <a:r>
              <a:rPr lang="en-GB" sz="1400" dirty="0">
                <a:solidFill>
                  <a:prstClr val="black"/>
                </a:solidFill>
                <a:latin typeface="Arabic Transparent"/>
                <a:ea typeface="Calibri"/>
                <a:cs typeface="Arial"/>
              </a:rPr>
              <a:t> </a:t>
            </a:r>
            <a:endParaRPr lang="en-GB" sz="14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O people, listen to say, I do not know not to meet you after the years that this situation never.</a:t>
            </a:r>
            <a:endParaRPr lang="en-GB" sz="1800" dirty="0" smtClean="0">
              <a:solidFill>
                <a:prstClr val="black"/>
              </a:solidFill>
              <a:ea typeface="Calibri"/>
              <a:cs typeface="Arial"/>
            </a:endParaRPr>
          </a:p>
          <a:p>
            <a:pPr lvl="0" algn="l">
              <a:lnSpc>
                <a:spcPct val="115000"/>
              </a:lnSpc>
              <a:spcAft>
                <a:spcPts val="0"/>
              </a:spcAft>
              <a:buFont typeface="+mj-lt"/>
              <a:buAutoNum type="alphaUcPeriod"/>
            </a:pPr>
            <a:r>
              <a:rPr lang="en-GB" sz="1800" dirty="0" smtClean="0">
                <a:solidFill>
                  <a:prstClr val="black"/>
                </a:solidFill>
                <a:latin typeface="Times New Roman"/>
                <a:ea typeface="Calibri"/>
                <a:cs typeface="Arial"/>
              </a:rPr>
              <a:t>“</a:t>
            </a:r>
            <a:r>
              <a:rPr lang="en-GB" sz="1800" dirty="0">
                <a:solidFill>
                  <a:prstClr val="black"/>
                </a:solidFill>
                <a:latin typeface="Times New Roman"/>
                <a:ea typeface="Calibri"/>
                <a:cs typeface="Arial"/>
              </a:rPr>
              <a:t>O People! Listen carefully to what I say, for I don't know whether I will ever meet you again here after this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You people, listen to my speech. I don’t know whether I will ever see you again in this place. </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People of </a:t>
            </a:r>
            <a:r>
              <a:rPr lang="en-GB" sz="1800" dirty="0" err="1">
                <a:solidFill>
                  <a:prstClr val="black"/>
                </a:solidFill>
                <a:latin typeface="Times New Roman"/>
                <a:ea typeface="Calibri"/>
                <a:cs typeface="Arial"/>
              </a:rPr>
              <a:t>Makkah</a:t>
            </a:r>
            <a:r>
              <a:rPr lang="en-GB" sz="1800" dirty="0">
                <a:solidFill>
                  <a:prstClr val="black"/>
                </a:solidFill>
                <a:latin typeface="Times New Roman"/>
                <a:ea typeface="Calibri"/>
                <a:cs typeface="Arial"/>
              </a:rPr>
              <a:t>, listen to me. I don’t know if I am going to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O pilgrims! Listen to my sermon. I am not sure whether I will be with you here next year.</a:t>
            </a:r>
            <a:endParaRPr lang="en-GB" sz="1800" dirty="0">
              <a:solidFill>
                <a:prstClr val="black"/>
              </a:solidFill>
              <a:ea typeface="Calibri"/>
              <a:cs typeface="Arial"/>
            </a:endParaRPr>
          </a:p>
          <a:p>
            <a:pPr lvl="0" algn="l">
              <a:lnSpc>
                <a:spcPct val="115000"/>
              </a:lnSpc>
              <a:spcAft>
                <a:spcPts val="0"/>
              </a:spcAft>
              <a:buFont typeface="+mj-lt"/>
              <a:buAutoNum type="alphaUcPeriod"/>
            </a:pPr>
            <a:r>
              <a:rPr lang="en-GB" sz="1800" dirty="0">
                <a:solidFill>
                  <a:prstClr val="black"/>
                </a:solidFill>
                <a:latin typeface="Times New Roman"/>
                <a:ea typeface="Calibri"/>
                <a:cs typeface="Arial"/>
              </a:rPr>
              <a:t>Etc…</a:t>
            </a:r>
            <a:endParaRPr lang="en-GB" sz="1800" dirty="0">
              <a:solidFill>
                <a:prstClr val="black"/>
              </a:solidFill>
              <a:ea typeface="Calibri"/>
              <a:cs typeface="Arial"/>
            </a:endParaRPr>
          </a:p>
          <a:p>
            <a:endParaRPr lang="en-GB" dirty="0"/>
          </a:p>
        </p:txBody>
      </p:sp>
    </p:spTree>
    <p:extLst>
      <p:ext uri="{BB962C8B-B14F-4D97-AF65-F5344CB8AC3E}">
        <p14:creationId xmlns="" xmlns:p14="http://schemas.microsoft.com/office/powerpoint/2010/main" val="1106745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L1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couple of poetry lines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000" b="1" dirty="0">
                <a:latin typeface="Times New Roman"/>
                <a:ea typeface="Times New Roman"/>
                <a:cs typeface="Arial"/>
              </a:rPr>
              <a:t>When he smells the scent of the rose, he wants to see </a:t>
            </a:r>
            <a:r>
              <a:rPr lang="en-GB" sz="2000" b="1" dirty="0" smtClean="0">
                <a:latin typeface="Times New Roman"/>
                <a:ea typeface="Times New Roman"/>
                <a:cs typeface="Arial"/>
              </a:rPr>
              <a:t>it,</a:t>
            </a:r>
          </a:p>
          <a:p>
            <a:pPr algn="l">
              <a:spcAft>
                <a:spcPts val="1000"/>
              </a:spcAft>
            </a:pPr>
            <a:r>
              <a:rPr lang="en-GB" sz="2000" b="1" dirty="0" smtClean="0">
                <a:latin typeface="Times New Roman"/>
                <a:ea typeface="Times New Roman"/>
                <a:cs typeface="Arial"/>
              </a:rPr>
              <a:t>When </a:t>
            </a:r>
            <a:r>
              <a:rPr lang="en-GB" sz="2000" b="1" dirty="0">
                <a:latin typeface="Times New Roman"/>
                <a:ea typeface="Times New Roman"/>
                <a:cs typeface="Arial"/>
              </a:rPr>
              <a:t>he sees the face of the rose, he wants to pluck it.</a:t>
            </a: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a:solidFill>
                  <a:srgbClr val="FF3300"/>
                </a:solidFill>
                <a:latin typeface="Times New Roman"/>
                <a:ea typeface="Calibri"/>
                <a:cs typeface="Arial"/>
              </a:rPr>
              <a:t>L1 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lvl="0" rtl="1">
              <a:lnSpc>
                <a:spcPct val="115000"/>
              </a:lnSpc>
              <a:spcAft>
                <a:spcPts val="1000"/>
              </a:spcAft>
              <a:buFont typeface="+mj-lt"/>
              <a:buAutoNum type="arabicPeriod"/>
            </a:pPr>
            <a:r>
              <a:rPr lang="ar-SA" sz="2000" b="1" dirty="0">
                <a:ea typeface="Calibri"/>
                <a:cs typeface="Times New Roman"/>
              </a:rPr>
              <a:t>نفحات </a:t>
            </a:r>
            <a:r>
              <a:rPr lang="ar-SY" sz="2000" b="1" dirty="0">
                <a:ea typeface="Calibri"/>
                <a:cs typeface="Times New Roman"/>
              </a:rPr>
              <a:t>من </a:t>
            </a:r>
            <a:r>
              <a:rPr lang="ar-SA" sz="2000" b="1" dirty="0">
                <a:ea typeface="Calibri"/>
                <a:cs typeface="Times New Roman"/>
              </a:rPr>
              <a:t>الإيمان في مكة والمدينة المنورة</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نفحات الأنس في دبي</a:t>
            </a:r>
            <a:endParaRPr lang="en-GB" sz="2000" dirty="0">
              <a:ea typeface="Calibri"/>
              <a:cs typeface="Arial"/>
            </a:endParaRPr>
          </a:p>
          <a:p>
            <a:pPr lvl="0" rtl="1">
              <a:lnSpc>
                <a:spcPct val="115000"/>
              </a:lnSpc>
              <a:spcAft>
                <a:spcPts val="1000"/>
              </a:spcAft>
              <a:buFont typeface="+mj-lt"/>
              <a:buAutoNum type="arabicPeriod"/>
            </a:pPr>
            <a:r>
              <a:rPr lang="ar-SA" sz="2000" b="1" dirty="0">
                <a:ea typeface="Calibri"/>
                <a:cs typeface="Times New Roman"/>
              </a:rPr>
              <a:t>ليالي الأنس في باريس</a:t>
            </a:r>
            <a:endParaRPr lang="en-GB" sz="2000" dirty="0">
              <a:ea typeface="Calibri"/>
              <a:cs typeface="Arial"/>
            </a:endParaRPr>
          </a:p>
          <a:p>
            <a:pPr marL="457200" rtl="1">
              <a:lnSpc>
                <a:spcPct val="115000"/>
              </a:lnSpc>
              <a:spcAft>
                <a:spcPts val="1000"/>
              </a:spcAft>
            </a:pPr>
            <a:r>
              <a:rPr lang="ar-SY" b="1" dirty="0">
                <a:ea typeface="Calibri"/>
                <a:cs typeface="Times New Roman"/>
              </a:rPr>
              <a:t> </a:t>
            </a:r>
            <a:endParaRPr lang="en-GB" sz="4000" dirty="0">
              <a:ea typeface="Calibri"/>
              <a:cs typeface="Arial"/>
            </a:endParaRPr>
          </a:p>
        </p:txBody>
      </p:sp>
    </p:spTree>
    <p:extLst>
      <p:ext uri="{BB962C8B-B14F-4D97-AF65-F5344CB8AC3E}">
        <p14:creationId xmlns="" xmlns:p14="http://schemas.microsoft.com/office/powerpoint/2010/main" val="266576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Problems &amp; Pitfalls in Creative Translation</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2000" b="1" dirty="0">
                <a:latin typeface="Times New Roman"/>
                <a:ea typeface="Times New Roman"/>
                <a:cs typeface="Arial"/>
              </a:rPr>
              <a:t>So how would you translate such </a:t>
            </a:r>
            <a:r>
              <a:rPr lang="en-GB" sz="2000" b="1" dirty="0" smtClean="0">
                <a:latin typeface="Times New Roman"/>
                <a:ea typeface="Times New Roman"/>
                <a:cs typeface="Arial"/>
              </a:rPr>
              <a:t>words</a:t>
            </a:r>
            <a:r>
              <a:rPr lang="en-GB" sz="2600" dirty="0">
                <a:solidFill>
                  <a:prstClr val="black"/>
                </a:solidFill>
                <a:latin typeface="Times New Roman"/>
                <a:ea typeface="Times New Roman"/>
              </a:rPr>
              <a:t> ‘</a:t>
            </a:r>
            <a:r>
              <a:rPr lang="en-GB" sz="2600" dirty="0">
                <a:solidFill>
                  <a:srgbClr val="FF0000"/>
                </a:solidFill>
                <a:latin typeface="Times New Roman"/>
                <a:ea typeface="Times New Roman"/>
              </a:rPr>
              <a:t>silly sooth</a:t>
            </a:r>
            <a:r>
              <a:rPr lang="en-GB" sz="2000" b="1" dirty="0" smtClean="0">
                <a:latin typeface="Times New Roman"/>
                <a:ea typeface="Times New Roman"/>
                <a:cs typeface="Arial"/>
              </a:rPr>
              <a:t>? </a:t>
            </a:r>
            <a:r>
              <a:rPr lang="en-GB" sz="2000" b="1" dirty="0">
                <a:latin typeface="Times New Roman"/>
                <a:ea typeface="Times New Roman"/>
                <a:cs typeface="Arial"/>
              </a:rPr>
              <a:t>Is it A, B, C, D, E, F or something else</a:t>
            </a:r>
            <a:r>
              <a:rPr lang="en-GB" sz="1800" dirty="0">
                <a:latin typeface="Times New Roman"/>
                <a:ea typeface="Times New Roman"/>
                <a:cs typeface="Arial"/>
              </a:rPr>
              <a:t>?  </a:t>
            </a:r>
            <a:endParaRPr lang="en-GB" sz="1600" dirty="0">
              <a:ea typeface="Times New Roman"/>
              <a:cs typeface="Arial"/>
            </a:endParaRPr>
          </a:p>
          <a:p>
            <a:pPr lvl="0" algn="l">
              <a:lnSpc>
                <a:spcPct val="115000"/>
              </a:lnSpc>
              <a:spcAft>
                <a:spcPts val="0"/>
              </a:spcAft>
              <a:buFont typeface="+mj-lt"/>
              <a:buAutoNum type="alphaUcPeriod"/>
            </a:pPr>
            <a:r>
              <a:rPr lang="ar-SA" sz="1800" b="1" dirty="0">
                <a:ea typeface="Times New Roman"/>
                <a:cs typeface="Arial"/>
              </a:rPr>
              <a:t>تهدئة سخيفة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البسيطة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السهلة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الحقيقة المجردة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الصراحة المطلقة</a:t>
            </a:r>
            <a:endParaRPr lang="en-GB" sz="1600" b="1" dirty="0">
              <a:ea typeface="Times New Roman"/>
              <a:cs typeface="Arial"/>
            </a:endParaRPr>
          </a:p>
          <a:p>
            <a:pPr lvl="0" algn="l">
              <a:lnSpc>
                <a:spcPct val="115000"/>
              </a:lnSpc>
              <a:spcAft>
                <a:spcPts val="0"/>
              </a:spcAft>
              <a:buFont typeface="+mj-lt"/>
              <a:buAutoNum type="alphaUcPeriod"/>
            </a:pPr>
            <a:r>
              <a:rPr lang="ar-SA" sz="1800" b="1" dirty="0">
                <a:ea typeface="Times New Roman"/>
                <a:cs typeface="Times New Roman"/>
              </a:rPr>
              <a:t>إلخ.....</a:t>
            </a:r>
            <a:endParaRPr lang="en-GB" sz="1600" b="1" dirty="0">
              <a:ea typeface="Times New Roman"/>
              <a:cs typeface="Arial"/>
            </a:endParaRPr>
          </a:p>
          <a:p>
            <a:pPr algn="l">
              <a:buFont typeface="Wingdings" pitchFamily="2" charset="2"/>
              <a:buChar char="q"/>
            </a:pP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sz="3200" b="1"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prstClr val="black"/>
                </a:solidFill>
                <a:latin typeface="Times New Roman"/>
                <a:ea typeface="Times New Roman"/>
                <a:cs typeface="Arial"/>
              </a:rPr>
              <a:t>So how would </a:t>
            </a:r>
            <a:r>
              <a:rPr lang="en-GB" sz="1800" b="1" dirty="0" smtClean="0">
                <a:solidFill>
                  <a:prstClr val="black"/>
                </a:solidFill>
                <a:latin typeface="Times New Roman"/>
                <a:ea typeface="Times New Roman"/>
                <a:cs typeface="Arial"/>
              </a:rPr>
              <a:t>you translate </a:t>
            </a:r>
            <a:r>
              <a:rPr lang="en-GB" sz="1800" b="1" dirty="0">
                <a:solidFill>
                  <a:prstClr val="black"/>
                </a:solidFill>
                <a:latin typeface="Times New Roman"/>
                <a:ea typeface="Times New Roman"/>
                <a:cs typeface="Arial"/>
              </a:rPr>
              <a:t>first line? Is it A, B, C, D, E, F or something else</a:t>
            </a:r>
            <a:r>
              <a:rPr lang="en-GB" sz="1800" b="1" dirty="0" smtClean="0">
                <a:solidFill>
                  <a:prstClr val="black"/>
                </a:solidFill>
                <a:latin typeface="Times New Roman"/>
                <a:ea typeface="Times New Roman"/>
                <a:cs typeface="Arial"/>
              </a:rPr>
              <a:t>?</a:t>
            </a:r>
          </a:p>
          <a:p>
            <a:pPr marL="0" lvl="0" indent="0" algn="l">
              <a:lnSpc>
                <a:spcPct val="115000"/>
              </a:lnSpc>
              <a:spcAft>
                <a:spcPts val="0"/>
              </a:spcAft>
            </a:pPr>
            <a:endParaRPr lang="en-GB" sz="1800" b="1"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that might happen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do what they want and be happy with whatever fate has ruled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whether you rise or fall </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the days take their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Let life takes its toll                    and be happy whether you rise or fall</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Etc…</a:t>
            </a:r>
            <a:endParaRPr lang="en-GB" sz="2000" dirty="0">
              <a:solidFill>
                <a:prstClr val="black"/>
              </a:solidFill>
              <a:ea typeface="Times New Roman"/>
              <a:cs typeface="Arial"/>
            </a:endParaRPr>
          </a:p>
          <a:p>
            <a:pPr marL="0" lvl="0" indent="0" algn="l">
              <a:lnSpc>
                <a:spcPct val="115000"/>
              </a:lnSpc>
              <a:spcAft>
                <a:spcPts val="0"/>
              </a:spcAft>
            </a:pPr>
            <a:endParaRPr lang="en-GB" sz="1800" dirty="0">
              <a:solidFill>
                <a:prstClr val="black"/>
              </a:solidFill>
              <a:ea typeface="Times New Roman"/>
              <a:cs typeface="Arial"/>
            </a:endParaRPr>
          </a:p>
          <a:p>
            <a:pPr algn="just">
              <a:lnSpc>
                <a:spcPct val="115000"/>
              </a:lnSpc>
              <a:spcAft>
                <a:spcPts val="0"/>
              </a:spcAft>
              <a:buFont typeface="Wingdings" pitchFamily="2" charset="2"/>
              <a:buChar char="q"/>
            </a:pPr>
            <a:endParaRPr lang="en-GB" sz="1800" b="1" dirty="0">
              <a:ea typeface="Calibri"/>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algn="l">
              <a:lnSpc>
                <a:spcPct val="115000"/>
              </a:lnSpc>
              <a:spcAft>
                <a:spcPts val="0"/>
              </a:spcAft>
              <a:buFont typeface="Wingdings" pitchFamily="2" charset="2"/>
              <a:buChar char="q"/>
            </a:pPr>
            <a:r>
              <a:rPr lang="en-GB" sz="1400" b="1" dirty="0" smtClean="0">
                <a:latin typeface="Times New Roman"/>
                <a:ea typeface="Times New Roman"/>
                <a:cs typeface="Arial"/>
              </a:rPr>
              <a:t>Looking at the two elements above (which we may link together with the word ‘of’), we can realize that the phrase is capable of up to a hundred possible interpretations, depending on how ambiguous the elements may be.</a:t>
            </a:r>
            <a:endParaRPr lang="en-GB" sz="1400" b="1" dirty="0" smtClean="0">
              <a:ea typeface="Times New Roman"/>
              <a:cs typeface="Arial"/>
            </a:endParaRPr>
          </a:p>
          <a:p>
            <a:pPr algn="l">
              <a:lnSpc>
                <a:spcPct val="115000"/>
              </a:lnSpc>
              <a:spcAft>
                <a:spcPts val="0"/>
              </a:spcAft>
              <a:buFont typeface="Wingdings" pitchFamily="2" charset="2"/>
              <a:buChar char="q"/>
            </a:pPr>
            <a:r>
              <a:rPr lang="en-GB" sz="1800" b="1" dirty="0" smtClean="0">
                <a:solidFill>
                  <a:srgbClr val="1132D9"/>
                </a:solidFill>
                <a:latin typeface="Times New Roman"/>
                <a:ea typeface="Times New Roman"/>
                <a:cs typeface="Arial"/>
              </a:rPr>
              <a:t>So </a:t>
            </a:r>
            <a:r>
              <a:rPr lang="en-GB" sz="1800" b="1" dirty="0">
                <a:solidFill>
                  <a:srgbClr val="1132D9"/>
                </a:solidFill>
                <a:latin typeface="Times New Roman"/>
                <a:ea typeface="Times New Roman"/>
                <a:cs typeface="Arial"/>
              </a:rPr>
              <a:t>how did you translate the following expressions requested in L1 Practical B? </a:t>
            </a:r>
            <a:endParaRPr lang="en-GB" sz="1800" b="1" dirty="0">
              <a:solidFill>
                <a:srgbClr val="1132D9"/>
              </a:solidFill>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من الإيمان في مكة والمدينة المنورة</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نفحات الأنس في دبي</a:t>
            </a:r>
            <a:endParaRPr lang="en-GB" sz="1600" b="1" dirty="0">
              <a:ea typeface="Times New Roman"/>
              <a:cs typeface="Arial"/>
            </a:endParaRPr>
          </a:p>
          <a:p>
            <a:pPr lvl="0" rtl="1">
              <a:lnSpc>
                <a:spcPct val="115000"/>
              </a:lnSpc>
              <a:spcAft>
                <a:spcPts val="0"/>
              </a:spcAft>
              <a:buFont typeface="+mj-lt"/>
              <a:buAutoNum type="arabicPeriod"/>
              <a:tabLst>
                <a:tab pos="615315" algn="r"/>
              </a:tabLst>
            </a:pPr>
            <a:r>
              <a:rPr lang="ar-SA" sz="1600" b="1" dirty="0">
                <a:ea typeface="Times New Roman"/>
                <a:cs typeface="Times New Roman"/>
              </a:rPr>
              <a:t>ليالي الأنس في باريس</a:t>
            </a:r>
            <a:endParaRPr lang="en-GB" sz="1600" b="1" dirty="0">
              <a:ea typeface="Times New Roman"/>
              <a:cs typeface="Arial"/>
            </a:endParaRPr>
          </a:p>
          <a:p>
            <a:pPr algn="l">
              <a:lnSpc>
                <a:spcPct val="115000"/>
              </a:lnSpc>
              <a:spcAft>
                <a:spcPts val="0"/>
              </a:spcAft>
            </a:pPr>
            <a:r>
              <a:rPr lang="en-GB" sz="1800" b="1" dirty="0">
                <a:solidFill>
                  <a:srgbClr val="FF0000"/>
                </a:solidFill>
                <a:latin typeface="Times New Roman"/>
                <a:ea typeface="Times New Roman"/>
                <a:cs typeface="Arial"/>
              </a:rPr>
              <a:t>Was your answer in line with the </a:t>
            </a:r>
            <a:r>
              <a:rPr lang="en-GB" sz="1800" b="1" dirty="0" smtClean="0">
                <a:solidFill>
                  <a:srgbClr val="FF0000"/>
                </a:solidFill>
                <a:latin typeface="Times New Roman"/>
                <a:ea typeface="Times New Roman"/>
                <a:cs typeface="Arial"/>
              </a:rPr>
              <a:t>following or something else?</a:t>
            </a:r>
            <a:endParaRPr lang="en-GB" sz="1800" b="1" dirty="0">
              <a:solidFill>
                <a:srgbClr val="FF0000"/>
              </a:solidFill>
              <a:ea typeface="Times New Roman"/>
              <a:cs typeface="Arial"/>
            </a:endParaRPr>
          </a:p>
          <a:p>
            <a:pPr algn="l">
              <a:lnSpc>
                <a:spcPct val="115000"/>
              </a:lnSpc>
              <a:spcAft>
                <a:spcPts val="0"/>
              </a:spcAft>
            </a:pPr>
            <a:r>
              <a:rPr lang="en-GB" sz="1400" dirty="0">
                <a:latin typeface="Times New Roman"/>
                <a:ea typeface="Times New Roman"/>
                <a:cs typeface="Arial"/>
              </a:rPr>
              <a:t> </a:t>
            </a:r>
            <a:endParaRPr lang="en-GB" sz="1400" dirty="0">
              <a:ea typeface="Times New Roman"/>
              <a:cs typeface="Arial"/>
            </a:endParaRPr>
          </a:p>
          <a:p>
            <a:pPr indent="270510" algn="l">
              <a:lnSpc>
                <a:spcPct val="115000"/>
              </a:lnSpc>
              <a:spcAft>
                <a:spcPts val="0"/>
              </a:spcAft>
            </a:pPr>
            <a:r>
              <a:rPr lang="en-GB" sz="1400" dirty="0">
                <a:latin typeface="Times New Roman"/>
                <a:ea typeface="Times New Roman"/>
                <a:cs typeface="Arial"/>
              </a:rPr>
              <a:t>1.	</a:t>
            </a:r>
            <a:r>
              <a:rPr lang="en-GB" sz="1600" b="1" dirty="0">
                <a:latin typeface="Times New Roman"/>
                <a:ea typeface="Times New Roman"/>
                <a:cs typeface="Arial"/>
              </a:rPr>
              <a:t>Outbursts of humbleness/serenity/faith in </a:t>
            </a:r>
            <a:r>
              <a:rPr lang="en-GB" sz="1600" b="1" dirty="0" err="1">
                <a:latin typeface="Times New Roman"/>
                <a:ea typeface="Times New Roman"/>
                <a:cs typeface="Arial"/>
              </a:rPr>
              <a:t>Makkah</a:t>
            </a:r>
            <a:r>
              <a:rPr lang="en-GB" sz="1600" b="1" dirty="0">
                <a:latin typeface="Times New Roman"/>
                <a:ea typeface="Times New Roman"/>
                <a:cs typeface="Arial"/>
              </a:rPr>
              <a:t> and </a:t>
            </a:r>
            <a:r>
              <a:rPr lang="en-GB" sz="1600" b="1" dirty="0" err="1">
                <a:latin typeface="Times New Roman"/>
                <a:ea typeface="Times New Roman"/>
                <a:cs typeface="Arial"/>
              </a:rPr>
              <a:t>Madinah</a:t>
            </a:r>
            <a:r>
              <a:rPr lang="en-GB" sz="1600" b="1" dirty="0">
                <a:latin typeface="Times New Roman"/>
                <a:ea typeface="Times New Roman"/>
                <a:cs typeface="Arial"/>
              </a:rPr>
              <a:t> </a:t>
            </a:r>
            <a:r>
              <a:rPr lang="en-GB" sz="1600" b="1" dirty="0" err="1">
                <a:latin typeface="Times New Roman"/>
                <a:ea typeface="Times New Roman"/>
                <a:cs typeface="Arial"/>
              </a:rPr>
              <a:t>AlMunawarh</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2.	Diffusing odours of friendly atmosphere in Dubai</a:t>
            </a:r>
            <a:endParaRPr lang="en-GB" sz="1600" b="1" dirty="0">
              <a:ea typeface="Times New Roman"/>
              <a:cs typeface="Arial"/>
            </a:endParaRPr>
          </a:p>
          <a:p>
            <a:pPr indent="270510" algn="l">
              <a:lnSpc>
                <a:spcPct val="115000"/>
              </a:lnSpc>
              <a:spcAft>
                <a:spcPts val="0"/>
              </a:spcAft>
            </a:pPr>
            <a:r>
              <a:rPr lang="en-GB" sz="1600" b="1" dirty="0">
                <a:latin typeface="Times New Roman"/>
                <a:ea typeface="Times New Roman"/>
                <a:cs typeface="Arial"/>
              </a:rPr>
              <a:t>3.	Nights of friendliness and intimacy in Paris.</a:t>
            </a:r>
            <a:endParaRPr lang="en-GB" sz="1600" b="1" dirty="0">
              <a:ea typeface="Times New Roman"/>
              <a:cs typeface="Arial"/>
            </a:endParaRPr>
          </a:p>
          <a:p>
            <a:pPr algn="l"/>
            <a:endParaRPr lang="en-US"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p:txBody>
          <a:bodyPr/>
          <a:lstStyle/>
          <a:p>
            <a:pPr lvl="0" algn="l">
              <a:lnSpc>
                <a:spcPct val="115000"/>
              </a:lnSpc>
              <a:spcAft>
                <a:spcPts val="0"/>
              </a:spcAft>
              <a:buFont typeface="Wingdings" pitchFamily="2" charset="2"/>
              <a:buChar char="q"/>
            </a:pPr>
            <a:r>
              <a:rPr lang="en-GB" sz="1800" b="1" dirty="0">
                <a:solidFill>
                  <a:srgbClr val="FF0000"/>
                </a:solidFill>
                <a:latin typeface="Times New Roman"/>
                <a:ea typeface="Times New Roman"/>
                <a:cs typeface="Arial"/>
              </a:rPr>
              <a:t>So how did you translate the following </a:t>
            </a:r>
            <a:r>
              <a:rPr lang="en-GB" sz="1800" b="1" dirty="0" smtClean="0">
                <a:solidFill>
                  <a:srgbClr val="FF0000"/>
                </a:solidFill>
                <a:latin typeface="Times New Roman"/>
                <a:ea typeface="Times New Roman"/>
                <a:cs typeface="Arial"/>
              </a:rPr>
              <a:t>two lines </a:t>
            </a:r>
            <a:r>
              <a:rPr lang="en-GB" sz="1800" b="1" dirty="0">
                <a:solidFill>
                  <a:srgbClr val="FF0000"/>
                </a:solidFill>
                <a:latin typeface="Times New Roman"/>
                <a:ea typeface="Times New Roman"/>
                <a:cs typeface="Arial"/>
              </a:rPr>
              <a:t>requested in L1 Practical </a:t>
            </a:r>
            <a:r>
              <a:rPr lang="en-GB" sz="1800" b="1" dirty="0" smtClean="0">
                <a:solidFill>
                  <a:srgbClr val="FF0000"/>
                </a:solidFill>
                <a:latin typeface="Times New Roman"/>
                <a:ea typeface="Times New Roman"/>
                <a:cs typeface="Arial"/>
              </a:rPr>
              <a:t>A? </a:t>
            </a:r>
            <a:endParaRPr lang="en-GB" sz="1800" b="1" dirty="0">
              <a:solidFill>
                <a:srgbClr val="FF0000"/>
              </a:solidFill>
              <a:ea typeface="Times New Roman"/>
              <a:cs typeface="Arial"/>
            </a:endParaRPr>
          </a:p>
          <a:p>
            <a:pPr algn="l">
              <a:lnSpc>
                <a:spcPct val="115000"/>
              </a:lnSpc>
              <a:spcAft>
                <a:spcPts val="0"/>
              </a:spcAft>
            </a:pPr>
            <a:r>
              <a:rPr lang="en-GB" sz="1400" b="1" dirty="0" smtClean="0">
                <a:latin typeface="Times New Roman"/>
                <a:ea typeface="Times New Roman"/>
                <a:cs typeface="Arial"/>
              </a:rPr>
              <a:t>When </a:t>
            </a:r>
            <a:r>
              <a:rPr lang="en-GB" sz="1400" b="1" dirty="0">
                <a:latin typeface="Times New Roman"/>
                <a:ea typeface="Times New Roman"/>
                <a:cs typeface="Arial"/>
              </a:rPr>
              <a:t>he smells the scent of the rose, he wants to see it,</a:t>
            </a:r>
            <a:endParaRPr lang="en-GB" sz="1200" b="1" dirty="0">
              <a:ea typeface="Times New Roman"/>
              <a:cs typeface="Arial"/>
            </a:endParaRPr>
          </a:p>
          <a:p>
            <a:pPr algn="l">
              <a:lnSpc>
                <a:spcPct val="115000"/>
              </a:lnSpc>
              <a:spcAft>
                <a:spcPts val="0"/>
              </a:spcAft>
            </a:pPr>
            <a:r>
              <a:rPr lang="en-GB" sz="1400" b="1" dirty="0">
                <a:latin typeface="Times New Roman"/>
                <a:ea typeface="Times New Roman"/>
                <a:cs typeface="Arial"/>
              </a:rPr>
              <a:t>When he sees the face of the rose, he wants to pluck it.</a:t>
            </a:r>
            <a:endParaRPr lang="en-GB" sz="1200" b="1" dirty="0">
              <a:ea typeface="Times New Roman"/>
              <a:cs typeface="Arial"/>
            </a:endParaRPr>
          </a:p>
          <a:p>
            <a:pPr lvl="0" algn="l">
              <a:lnSpc>
                <a:spcPct val="115000"/>
              </a:lnSpc>
              <a:spcAft>
                <a:spcPts val="0"/>
              </a:spcAft>
            </a:pPr>
            <a:r>
              <a:rPr lang="en-GB" sz="1400" dirty="0">
                <a:latin typeface="Times New Roman"/>
                <a:ea typeface="Times New Roman"/>
                <a:cs typeface="Arial"/>
              </a:rPr>
              <a:t> </a:t>
            </a:r>
            <a:endParaRPr lang="en-GB" sz="1400" dirty="0" smtClean="0">
              <a:latin typeface="Times New Roman"/>
              <a:ea typeface="Times New Roman"/>
              <a:cs typeface="Arial"/>
            </a:endParaRPr>
          </a:p>
          <a:p>
            <a:pPr lvl="0" algn="l">
              <a:lnSpc>
                <a:spcPct val="115000"/>
              </a:lnSpc>
              <a:spcAft>
                <a:spcPts val="0"/>
              </a:spcAft>
            </a:pPr>
            <a:r>
              <a:rPr lang="en-GB" sz="1800" b="1" dirty="0" smtClean="0">
                <a:solidFill>
                  <a:srgbClr val="FF0000"/>
                </a:solidFill>
                <a:latin typeface="Times New Roman"/>
                <a:ea typeface="Times New Roman"/>
                <a:cs typeface="Arial"/>
              </a:rPr>
              <a:t>Was </a:t>
            </a:r>
            <a:r>
              <a:rPr lang="en-GB" sz="1800" b="1" dirty="0">
                <a:solidFill>
                  <a:srgbClr val="FF0000"/>
                </a:solidFill>
                <a:latin typeface="Times New Roman"/>
                <a:ea typeface="Times New Roman"/>
                <a:cs typeface="Arial"/>
              </a:rPr>
              <a:t>your answer in line with the following</a:t>
            </a:r>
            <a:r>
              <a:rPr lang="en-GB" sz="1800" b="1" dirty="0" smtClean="0">
                <a:solidFill>
                  <a:srgbClr val="FF0000"/>
                </a:solidFill>
                <a:latin typeface="Times New Roman"/>
                <a:ea typeface="Times New Roman"/>
                <a:cs typeface="Arial"/>
              </a:rPr>
              <a:t>? Which one is the most appropriate?</a:t>
            </a:r>
            <a:endParaRPr lang="en-GB" sz="1800" b="1" dirty="0">
              <a:solidFill>
                <a:srgbClr val="FF0000"/>
              </a:solidFill>
              <a:ea typeface="Times New Roman"/>
              <a:cs typeface="Arial"/>
            </a:endParaRPr>
          </a:p>
          <a:p>
            <a:pPr algn="l">
              <a:lnSpc>
                <a:spcPct val="115000"/>
              </a:lnSpc>
              <a:spcAft>
                <a:spcPts val="0"/>
              </a:spcAft>
            </a:pPr>
            <a:endParaRPr lang="en-GB" sz="1200"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عندما يشم رائحة الوردة يريد أن يراها             عندما يرى وجه الوردة يريد أن يقطفها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إن شمها استحلى رؤيتها     </a:t>
            </a:r>
            <a:r>
              <a:rPr lang="ar-SY" sz="2000" b="1" dirty="0" smtClean="0">
                <a:ea typeface="Times New Roman"/>
                <a:cs typeface="Times New Roman"/>
              </a:rPr>
              <a:t> </a:t>
            </a:r>
            <a:r>
              <a:rPr lang="ar-SA" sz="2000" b="1" dirty="0" smtClean="0">
                <a:ea typeface="Times New Roman"/>
                <a:cs typeface="Times New Roman"/>
              </a:rPr>
              <a:t>                        </a:t>
            </a:r>
            <a:r>
              <a:rPr lang="ar-SA" sz="2000" b="1" dirty="0">
                <a:ea typeface="Times New Roman"/>
                <a:cs typeface="Times New Roman"/>
              </a:rPr>
              <a:t>وإن رأها استحلى قطافها</a:t>
            </a:r>
            <a:endParaRPr lang="en-GB" sz="2000" b="1" dirty="0">
              <a:ea typeface="Times New Roman"/>
              <a:cs typeface="Arial"/>
            </a:endParaRPr>
          </a:p>
          <a:p>
            <a:pPr lvl="0" algn="l">
              <a:lnSpc>
                <a:spcPct val="115000"/>
              </a:lnSpc>
              <a:spcAft>
                <a:spcPts val="0"/>
              </a:spcAft>
              <a:buFont typeface="+mj-lt"/>
              <a:buAutoNum type="alphaUcPeriod"/>
            </a:pPr>
            <a:r>
              <a:rPr lang="ar-SA" sz="2000" b="1" dirty="0">
                <a:ea typeface="Times New Roman"/>
                <a:cs typeface="Times New Roman"/>
              </a:rPr>
              <a:t>عبيرها استهواه، فطلب رؤياها                                      ولما رأها، أرادها</a:t>
            </a:r>
            <a:endParaRPr lang="en-GB" sz="2000" b="1" dirty="0">
              <a:ea typeface="Times New Roman"/>
              <a:cs typeface="Arial"/>
            </a:endParaRPr>
          </a:p>
          <a:p>
            <a:pPr lvl="0" algn="l">
              <a:lnSpc>
                <a:spcPct val="115000"/>
              </a:lnSpc>
              <a:spcAft>
                <a:spcPts val="0"/>
              </a:spcAft>
              <a:buFont typeface="+mj-lt"/>
              <a:buAutoNum type="alphaUcPeriod"/>
            </a:pPr>
            <a:r>
              <a:rPr lang="ar-SA" sz="2000" b="1" dirty="0" smtClean="0">
                <a:ea typeface="Times New Roman"/>
                <a:cs typeface="Times New Roman"/>
              </a:rPr>
              <a:t>إن </a:t>
            </a:r>
            <a:r>
              <a:rPr lang="ar-SA" sz="2000" b="1" dirty="0">
                <a:ea typeface="Times New Roman"/>
                <a:cs typeface="Times New Roman"/>
              </a:rPr>
              <a:t>شم ريح الورد في أغصانها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 </a:t>
            </a:r>
            <a:r>
              <a:rPr lang="ar-SA" sz="2000" b="1" dirty="0" smtClean="0">
                <a:ea typeface="Times New Roman"/>
                <a:cs typeface="Times New Roman"/>
              </a:rPr>
              <a:t>    فمُناه </a:t>
            </a:r>
            <a:r>
              <a:rPr lang="ar-SA" sz="2000" b="1" dirty="0">
                <a:ea typeface="Times New Roman"/>
                <a:cs typeface="Times New Roman"/>
              </a:rPr>
              <a:t>في ألوانها وبَهاها </a:t>
            </a:r>
            <a:endParaRPr lang="en-GB" sz="2000" b="1" dirty="0" smtClean="0">
              <a:ea typeface="Times New Roman"/>
              <a:cs typeface="Arial"/>
            </a:endParaRPr>
          </a:p>
          <a:p>
            <a:pPr marL="228600" algn="l">
              <a:lnSpc>
                <a:spcPct val="115000"/>
              </a:lnSpc>
              <a:spcAft>
                <a:spcPts val="0"/>
              </a:spcAft>
            </a:pPr>
            <a:r>
              <a:rPr lang="ar-SA" sz="2000" b="1" dirty="0" smtClean="0">
                <a:ea typeface="Times New Roman"/>
                <a:cs typeface="Times New Roman"/>
              </a:rPr>
              <a:t>  وبدوْتِ في ثَوب الجمالِ                        </a:t>
            </a:r>
            <a:r>
              <a:rPr lang="ar-SY" sz="2000" b="1" dirty="0" smtClean="0">
                <a:ea typeface="Times New Roman"/>
                <a:cs typeface="Times New Roman"/>
              </a:rPr>
              <a:t> </a:t>
            </a:r>
            <a:r>
              <a:rPr lang="ar-SA" sz="2000" b="1" dirty="0" smtClean="0">
                <a:ea typeface="Times New Roman"/>
                <a:cs typeface="Times New Roman"/>
              </a:rPr>
              <a:t>   </a:t>
            </a:r>
            <a:r>
              <a:rPr lang="ar-SY" sz="2000" b="1" dirty="0" smtClean="0">
                <a:ea typeface="Times New Roman"/>
                <a:cs typeface="Times New Roman"/>
              </a:rPr>
              <a:t>فك</a:t>
            </a:r>
            <a:r>
              <a:rPr lang="ar-SA" sz="2000" b="1" dirty="0" smtClean="0">
                <a:ea typeface="Times New Roman"/>
                <a:cs typeface="Times New Roman"/>
              </a:rPr>
              <a:t>نْتِ بين </a:t>
            </a:r>
            <a:r>
              <a:rPr lang="ar-SY" sz="2000" b="1" dirty="0" smtClean="0">
                <a:ea typeface="Times New Roman"/>
                <a:cs typeface="Times New Roman"/>
              </a:rPr>
              <a:t>أ</a:t>
            </a:r>
            <a:r>
              <a:rPr lang="ar-SA" sz="2000" b="1" dirty="0" err="1" smtClean="0">
                <a:ea typeface="Times New Roman"/>
                <a:cs typeface="Times New Roman"/>
              </a:rPr>
              <a:t>صابعي</a:t>
            </a:r>
            <a:r>
              <a:rPr lang="ar-SA" sz="2000" b="1" dirty="0" smtClean="0">
                <a:ea typeface="Times New Roman"/>
                <a:cs typeface="Times New Roman"/>
              </a:rPr>
              <a:t>، رباه ما أحلاها!</a:t>
            </a:r>
            <a:r>
              <a:rPr lang="ar-SA" sz="1200" b="1" dirty="0" smtClean="0">
                <a:ea typeface="Times New Roman"/>
                <a:cs typeface="Times New Roman"/>
              </a:rPr>
              <a:t>     </a:t>
            </a:r>
            <a:endParaRPr lang="en-GB" sz="1200" b="1" dirty="0" smtClean="0">
              <a:ea typeface="Times New Roman"/>
              <a:cs typeface="Arial"/>
            </a:endParaRPr>
          </a:p>
          <a:p>
            <a:pPr algn="l">
              <a:lnSpc>
                <a:spcPct val="115000"/>
              </a:lnSpc>
              <a:spcAft>
                <a:spcPts val="0"/>
              </a:spcAft>
            </a:pPr>
            <a:r>
              <a:rPr lang="ar-SA" sz="1400" b="1" dirty="0">
                <a:ea typeface="Times New Roman"/>
                <a:cs typeface="Times New Roman"/>
              </a:rPr>
              <a:t> </a:t>
            </a:r>
            <a:endParaRPr lang="en-GB" sz="1200" b="1" dirty="0">
              <a:ea typeface="Times New Roman"/>
              <a:cs typeface="Arial"/>
            </a:endParaRPr>
          </a:p>
          <a:p>
            <a:pPr>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sz="2000" b="1" dirty="0"/>
          </a:p>
        </p:txBody>
      </p:sp>
    </p:spTree>
    <p:extLst>
      <p:ext uri="{BB962C8B-B14F-4D97-AF65-F5344CB8AC3E}">
        <p14:creationId xmlns="" xmlns:p14="http://schemas.microsoft.com/office/powerpoint/2010/main" val="1354642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Bef>
                <a:spcPct val="20000"/>
              </a:spcBef>
              <a:spcAft>
                <a:spcPts val="0"/>
              </a:spcAft>
            </a:pP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r>
              <a:rPr lang="en-GB" sz="3200" b="1" dirty="0" smtClean="0">
                <a:solidFill>
                  <a:srgbClr val="1132D9"/>
                </a:solidFill>
                <a:latin typeface="Times New Roman"/>
                <a:ea typeface="Times New Roman"/>
                <a:cs typeface="Arial"/>
              </a:rPr>
              <a:t>6. Technical </a:t>
            </a:r>
            <a:r>
              <a:rPr lang="en-GB" sz="3200" b="1" dirty="0">
                <a:solidFill>
                  <a:srgbClr val="1132D9"/>
                </a:solidFill>
                <a:latin typeface="Times New Roman"/>
                <a:ea typeface="Times New Roman"/>
                <a:cs typeface="Arial"/>
              </a:rPr>
              <a:t>Terms</a:t>
            </a:r>
            <a:r>
              <a:rPr lang="en-GB" sz="3200" dirty="0">
                <a:solidFill>
                  <a:srgbClr val="1132D9"/>
                </a:solidFill>
                <a:ea typeface="Times New Roman"/>
                <a:cs typeface="Arial"/>
              </a:rPr>
              <a:t/>
            </a:r>
            <a:br>
              <a:rPr lang="en-GB" sz="3200" dirty="0">
                <a:solidFill>
                  <a:srgbClr val="1132D9"/>
                </a:solidFill>
                <a:ea typeface="Times New Roman"/>
                <a:cs typeface="Arial"/>
              </a:rPr>
            </a:br>
            <a:endParaRPr lang="en-GB" dirty="0"/>
          </a:p>
        </p:txBody>
      </p:sp>
      <p:sp>
        <p:nvSpPr>
          <p:cNvPr id="3" name="Content Placeholder 2"/>
          <p:cNvSpPr>
            <a:spLocks noGrp="1"/>
          </p:cNvSpPr>
          <p:nvPr>
            <p:ph idx="1"/>
          </p:nvPr>
        </p:nvSpPr>
        <p:spPr>
          <a:xfrm>
            <a:off x="495300" y="1447800"/>
            <a:ext cx="8915400" cy="4953000"/>
          </a:xfrm>
        </p:spPr>
        <p:txBody>
          <a:bodyPr/>
          <a:lstStyle/>
          <a:p>
            <a:pPr algn="l">
              <a:lnSpc>
                <a:spcPct val="115000"/>
              </a:lnSpc>
              <a:spcAft>
                <a:spcPts val="0"/>
              </a:spcAft>
              <a:buFont typeface="Wingdings" pitchFamily="2" charset="2"/>
              <a:buChar char="q"/>
            </a:pPr>
            <a:r>
              <a:rPr lang="en-GB" sz="2000" dirty="0" smtClean="0">
                <a:latin typeface="Times New Roman"/>
                <a:ea typeface="Times New Roman"/>
                <a:cs typeface="Arial"/>
              </a:rPr>
              <a:t>Every </a:t>
            </a:r>
            <a:r>
              <a:rPr lang="en-GB" sz="2000" dirty="0">
                <a:latin typeface="Times New Roman"/>
                <a:ea typeface="Times New Roman"/>
                <a:cs typeface="Arial"/>
              </a:rPr>
              <a:t>language has certain technical terms which pose problems and difficulties for translators in general and translators of literary texts in particular. A glance comparison between the word </a:t>
            </a:r>
            <a:r>
              <a:rPr lang="en-GB" sz="2000" b="1" u="sng" dirty="0">
                <a:solidFill>
                  <a:srgbClr val="009900"/>
                </a:solidFill>
                <a:latin typeface="Times New Roman"/>
                <a:ea typeface="Times New Roman"/>
                <a:cs typeface="Arial"/>
              </a:rPr>
              <a:t>‘love</a:t>
            </a:r>
            <a:r>
              <a:rPr lang="en-GB" sz="2000" dirty="0">
                <a:latin typeface="Times New Roman"/>
                <a:ea typeface="Times New Roman"/>
                <a:cs typeface="Arial"/>
              </a:rPr>
              <a:t>’ in the following example and the one that follows shows that the term  </a:t>
            </a:r>
            <a:r>
              <a:rPr lang="en-GB" sz="2000" u="sng" dirty="0">
                <a:solidFill>
                  <a:srgbClr val="FF3300"/>
                </a:solidFill>
                <a:latin typeface="Times New Roman"/>
                <a:ea typeface="Times New Roman"/>
                <a:cs typeface="Arial"/>
              </a:rPr>
              <a:t>‘love’ </a:t>
            </a:r>
            <a:r>
              <a:rPr lang="en-GB" sz="2000" dirty="0">
                <a:latin typeface="Times New Roman"/>
                <a:ea typeface="Times New Roman"/>
                <a:cs typeface="Arial"/>
              </a:rPr>
              <a:t>is a problematic term in Arabic as it may mean different  things expressed in different words as illustrated below:</a:t>
            </a:r>
            <a:endParaRPr lang="en-GB" sz="2000" dirty="0">
              <a:ea typeface="Times New Roman"/>
              <a:cs typeface="Arial"/>
            </a:endParaRPr>
          </a:p>
          <a:p>
            <a:pPr algn="l">
              <a:lnSpc>
                <a:spcPct val="115000"/>
              </a:lnSpc>
              <a:spcAft>
                <a:spcPts val="0"/>
              </a:spcAft>
              <a:buFont typeface="Wingdings" pitchFamily="2" charset="2"/>
              <a:buChar char="q"/>
            </a:pPr>
            <a:r>
              <a:rPr lang="en-GB" sz="2000" dirty="0">
                <a:latin typeface="Times New Roman"/>
                <a:ea typeface="Times New Roman"/>
                <a:cs typeface="Arial"/>
              </a:rPr>
              <a:t>In a play called ‘</a:t>
            </a:r>
            <a:r>
              <a:rPr lang="en-GB" sz="2000" u="sng" dirty="0">
                <a:solidFill>
                  <a:srgbClr val="FF0000"/>
                </a:solidFill>
                <a:latin typeface="Times New Roman"/>
                <a:ea typeface="Times New Roman"/>
                <a:cs typeface="Arial"/>
              </a:rPr>
              <a:t>As you like i</a:t>
            </a:r>
            <a:r>
              <a:rPr lang="en-GB" sz="2000" dirty="0">
                <a:latin typeface="Times New Roman"/>
                <a:ea typeface="Times New Roman"/>
                <a:cs typeface="Arial"/>
              </a:rPr>
              <a:t>t’ by Shakespeare, a character called Celia says to Touchstone:</a:t>
            </a:r>
          </a:p>
          <a:p>
            <a:pPr lvl="0" algn="l">
              <a:lnSpc>
                <a:spcPct val="115000"/>
              </a:lnSpc>
              <a:spcAft>
                <a:spcPts val="0"/>
              </a:spcAft>
              <a:buFont typeface="+mj-lt"/>
              <a:buAutoNum type="alphaUcPeriod"/>
            </a:pPr>
            <a:r>
              <a:rPr lang="en-GB" sz="1600" b="1" dirty="0">
                <a:latin typeface="Times New Roman"/>
                <a:ea typeface="Times New Roman"/>
                <a:cs typeface="Arial"/>
              </a:rPr>
              <a:t>‘My </a:t>
            </a:r>
            <a:r>
              <a:rPr lang="en-GB" sz="1600" b="1" i="1" dirty="0">
                <a:solidFill>
                  <a:srgbClr val="FF0000"/>
                </a:solidFill>
                <a:latin typeface="Times New Roman"/>
                <a:ea typeface="Times New Roman"/>
                <a:cs typeface="Arial"/>
              </a:rPr>
              <a:t>father’s love</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is enough to honour him enough: Speak no more of him; you will be whipped for taxation one of these days</a:t>
            </a:r>
            <a:r>
              <a:rPr lang="en-GB" sz="1600" b="1" dirty="0" smtClean="0">
                <a:latin typeface="Times New Roman"/>
                <a:ea typeface="Times New Roman"/>
                <a:cs typeface="Arial"/>
              </a:rPr>
              <a:t>’.</a:t>
            </a:r>
            <a:r>
              <a:rPr lang="en-GB" sz="1600" b="1" dirty="0">
                <a:latin typeface="Times New Roman"/>
                <a:ea typeface="Times New Roman"/>
                <a:cs typeface="Arial"/>
              </a:rPr>
              <a:t> </a:t>
            </a:r>
            <a:endParaRPr lang="en-GB" sz="1600" b="1" dirty="0" smtClean="0">
              <a:ea typeface="Times New Roman"/>
              <a:cs typeface="Arial"/>
            </a:endParaRPr>
          </a:p>
          <a:p>
            <a:pPr lvl="0" algn="l">
              <a:lnSpc>
                <a:spcPct val="115000"/>
              </a:lnSpc>
              <a:spcAft>
                <a:spcPts val="0"/>
              </a:spcAft>
              <a:buFont typeface="+mj-lt"/>
              <a:buAutoNum type="alphaUcPeriod"/>
            </a:pPr>
            <a:r>
              <a:rPr lang="en-GB" sz="1600" b="1" dirty="0" smtClean="0">
                <a:latin typeface="Times New Roman"/>
                <a:ea typeface="Times New Roman"/>
                <a:cs typeface="Arial"/>
              </a:rPr>
              <a:t>In Romeo and Juliet, Romeo says: “in sadness, cousin, I do </a:t>
            </a:r>
            <a:r>
              <a:rPr lang="en-GB" sz="1600" b="1" i="1" dirty="0" smtClean="0">
                <a:solidFill>
                  <a:srgbClr val="FF0000"/>
                </a:solidFill>
                <a:latin typeface="Times New Roman"/>
                <a:ea typeface="Times New Roman"/>
                <a:cs typeface="Arial"/>
              </a:rPr>
              <a:t>love</a:t>
            </a:r>
            <a:r>
              <a:rPr lang="en-GB" sz="1600" b="1" dirty="0" smtClean="0">
                <a:latin typeface="Times New Roman"/>
                <a:ea typeface="Times New Roman"/>
                <a:cs typeface="Arial"/>
              </a:rPr>
              <a:t> a woman” page 247</a:t>
            </a:r>
            <a:r>
              <a:rPr lang="en-GB" sz="1600" b="1" dirty="0">
                <a:latin typeface="Times New Roman"/>
                <a:ea typeface="Times New Roman"/>
                <a:cs typeface="Arial"/>
              </a:rPr>
              <a:t> </a:t>
            </a:r>
            <a:endParaRPr lang="en-GB" sz="1600" b="1" dirty="0">
              <a:ea typeface="Times New Roman"/>
              <a:cs typeface="Arial"/>
            </a:endParaRPr>
          </a:p>
          <a:p>
            <a:pPr lvl="0" algn="l">
              <a:lnSpc>
                <a:spcPct val="115000"/>
              </a:lnSpc>
              <a:spcAft>
                <a:spcPts val="0"/>
              </a:spcAft>
              <a:buFont typeface="+mj-lt"/>
              <a:buAutoNum type="alphaUcPeriod"/>
            </a:pPr>
            <a:r>
              <a:rPr lang="en-GB" sz="1600" b="1" dirty="0">
                <a:latin typeface="Times New Roman"/>
                <a:ea typeface="Times New Roman"/>
                <a:cs typeface="Arial"/>
              </a:rPr>
              <a:t>On another occasion he says:  “Is </a:t>
            </a:r>
            <a:r>
              <a:rPr lang="en-GB" sz="1600" b="1" dirty="0">
                <a:solidFill>
                  <a:srgbClr val="FF0000"/>
                </a:solidFill>
                <a:latin typeface="Times New Roman"/>
                <a:ea typeface="Times New Roman"/>
                <a:cs typeface="Arial"/>
              </a:rPr>
              <a:t>love </a:t>
            </a:r>
            <a:r>
              <a:rPr lang="en-GB" sz="1600" b="1" dirty="0">
                <a:latin typeface="Times New Roman"/>
                <a:ea typeface="Times New Roman"/>
                <a:cs typeface="Arial"/>
              </a:rPr>
              <a:t>a tender thing? It is too rough, too rude, too boisterous, and pricks like thorn” (page 250)</a:t>
            </a:r>
            <a:endParaRPr lang="en-GB" sz="1600" b="1" dirty="0">
              <a:ea typeface="Times New Roman"/>
              <a:cs typeface="Arial"/>
            </a:endParaRPr>
          </a:p>
          <a:p>
            <a:pPr algn="l">
              <a:lnSpc>
                <a:spcPct val="115000"/>
              </a:lnSpc>
              <a:spcAft>
                <a:spcPts val="0"/>
              </a:spcAft>
            </a:pPr>
            <a:r>
              <a:rPr lang="en-GB" sz="1600" b="1" dirty="0">
                <a:latin typeface="Times New Roman"/>
                <a:ea typeface="Times New Roman"/>
                <a:cs typeface="Arial"/>
              </a:rPr>
              <a:t> </a:t>
            </a:r>
            <a:endParaRPr lang="en-GB" sz="1600" b="1" dirty="0">
              <a:ea typeface="Times New Roman"/>
              <a:cs typeface="Arial"/>
            </a:endParaRPr>
          </a:p>
        </p:txBody>
      </p:sp>
    </p:spTree>
    <p:extLst>
      <p:ext uri="{BB962C8B-B14F-4D97-AF65-F5344CB8AC3E}">
        <p14:creationId xmlns="" xmlns:p14="http://schemas.microsoft.com/office/powerpoint/2010/main" val="206340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5105400"/>
          </a:xfrm>
        </p:spPr>
        <p:txBody>
          <a:bodyPr/>
          <a:lstStyle/>
          <a:p>
            <a:pPr lvl="0" algn="l">
              <a:lnSpc>
                <a:spcPct val="115000"/>
              </a:lnSpc>
              <a:spcAft>
                <a:spcPts val="0"/>
              </a:spcAft>
              <a:buFont typeface="Wingdings" pitchFamily="2" charset="2"/>
              <a:buChar char="q"/>
            </a:pPr>
            <a:r>
              <a:rPr lang="en-GB" sz="2000" dirty="0" smtClean="0">
                <a:solidFill>
                  <a:prstClr val="black"/>
                </a:solidFill>
                <a:latin typeface="Times New Roman"/>
                <a:ea typeface="Times New Roman"/>
                <a:cs typeface="Arial"/>
              </a:rPr>
              <a:t>Is </a:t>
            </a:r>
            <a:r>
              <a:rPr lang="en-GB" sz="2000" dirty="0">
                <a:solidFill>
                  <a:prstClr val="black"/>
                </a:solidFill>
                <a:latin typeface="Times New Roman"/>
                <a:ea typeface="Times New Roman"/>
                <a:cs typeface="Arial"/>
              </a:rPr>
              <a:t>the translation of </a:t>
            </a:r>
            <a:r>
              <a:rPr lang="en-GB" sz="2000" b="1" dirty="0">
                <a:solidFill>
                  <a:srgbClr val="FF0000"/>
                </a:solidFill>
                <a:latin typeface="Times New Roman"/>
                <a:ea typeface="Times New Roman"/>
                <a:cs typeface="Arial"/>
              </a:rPr>
              <a:t>‘love’ </a:t>
            </a:r>
            <a:r>
              <a:rPr lang="en-GB" sz="2000" dirty="0">
                <a:solidFill>
                  <a:prstClr val="black"/>
                </a:solidFill>
                <a:latin typeface="Times New Roman"/>
                <a:ea typeface="Times New Roman"/>
                <a:cs typeface="Arial"/>
              </a:rPr>
              <a:t>in A example above like that of B or B example is like that of C? How would you translate a technical term like </a:t>
            </a:r>
            <a:r>
              <a:rPr lang="en-GB" sz="2000" b="1" u="sng" dirty="0">
                <a:solidFill>
                  <a:srgbClr val="FF3300"/>
                </a:solidFill>
                <a:latin typeface="Times New Roman"/>
                <a:ea typeface="Times New Roman"/>
                <a:cs typeface="Arial"/>
              </a:rPr>
              <a:t>‘love’ </a:t>
            </a:r>
            <a:r>
              <a:rPr lang="en-GB" sz="2000" dirty="0">
                <a:solidFill>
                  <a:prstClr val="black"/>
                </a:solidFill>
                <a:latin typeface="Times New Roman"/>
                <a:ea typeface="Times New Roman"/>
                <a:cs typeface="Arial"/>
              </a:rPr>
              <a:t>into Arabic?  </a:t>
            </a:r>
            <a:r>
              <a:rPr lang="en-GB" sz="2000" b="1" dirty="0">
                <a:solidFill>
                  <a:prstClr val="black"/>
                </a:solidFill>
                <a:latin typeface="Times New Roman"/>
                <a:ea typeface="Times New Roman"/>
                <a:cs typeface="Arial"/>
              </a:rPr>
              <a:t>Which one of the following would suit it best? </a:t>
            </a:r>
            <a:endParaRPr lang="en-GB" sz="2000" b="1" dirty="0">
              <a:solidFill>
                <a:prstClr val="black"/>
              </a:solidFill>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الحب</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العشق</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كلاهما معاً</a:t>
            </a:r>
            <a:endParaRPr lang="en-GB" sz="2000" dirty="0">
              <a:solidFill>
                <a:prstClr val="black"/>
              </a:solidFill>
              <a:latin typeface="Times New Roman"/>
              <a:ea typeface="Times New Roman"/>
              <a:cs typeface="Arial"/>
            </a:endParaRPr>
          </a:p>
          <a:p>
            <a:pPr lvl="0" algn="l">
              <a:lnSpc>
                <a:spcPct val="115000"/>
              </a:lnSpc>
              <a:spcAft>
                <a:spcPts val="0"/>
              </a:spcAft>
              <a:buFont typeface="+mj-lt"/>
              <a:buAutoNum type="alphaUcPeriod"/>
            </a:pPr>
            <a:r>
              <a:rPr lang="ar-SA" sz="2000" dirty="0">
                <a:solidFill>
                  <a:prstClr val="black"/>
                </a:solidFill>
                <a:latin typeface="Times New Roman"/>
                <a:ea typeface="Times New Roman"/>
                <a:cs typeface="Arial"/>
              </a:rPr>
              <a:t>غيرهما</a:t>
            </a:r>
            <a:endParaRPr lang="en-GB" sz="2000" dirty="0">
              <a:solidFill>
                <a:prstClr val="black"/>
              </a:solidFill>
              <a:latin typeface="Times New Roman"/>
              <a:ea typeface="Times New Roman"/>
              <a:cs typeface="Arial"/>
            </a:endParaRPr>
          </a:p>
          <a:p>
            <a:pPr marL="457200" lvl="0" algn="l">
              <a:lnSpc>
                <a:spcPct val="115000"/>
              </a:lnSpc>
              <a:spcAft>
                <a:spcPts val="0"/>
              </a:spcAft>
              <a:buFont typeface="Wingdings" pitchFamily="2" charset="2"/>
              <a:buChar char="q"/>
            </a:pPr>
            <a:r>
              <a:rPr lang="en-GB" sz="2000" dirty="0">
                <a:solidFill>
                  <a:prstClr val="black"/>
                </a:solidFill>
                <a:latin typeface="Times New Roman"/>
                <a:ea typeface="Times New Roman"/>
                <a:cs typeface="Arial"/>
              </a:rPr>
              <a:t> </a:t>
            </a:r>
            <a:r>
              <a:rPr lang="en-GB" sz="2000" dirty="0" smtClean="0">
                <a:solidFill>
                  <a:prstClr val="black"/>
                </a:solidFill>
                <a:latin typeface="Times New Roman"/>
                <a:ea typeface="Times New Roman"/>
                <a:cs typeface="Arial"/>
              </a:rPr>
              <a:t>Does </a:t>
            </a:r>
            <a:r>
              <a:rPr lang="en-GB" sz="2000" dirty="0">
                <a:solidFill>
                  <a:prstClr val="black"/>
                </a:solidFill>
                <a:latin typeface="Times New Roman"/>
                <a:ea typeface="Times New Roman"/>
                <a:cs typeface="Arial"/>
              </a:rPr>
              <a:t>Arabic make any distinction between the following expressions? Try to provide creative translation for them if you can!</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‘very hot’ and ‘too hot’</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‘cool’ and ‘cold’</a:t>
            </a:r>
            <a:endParaRPr lang="en-GB" sz="2000" dirty="0">
              <a:solidFill>
                <a:prstClr val="black"/>
              </a:solidFill>
              <a:ea typeface="Times New Roman"/>
              <a:cs typeface="Arial"/>
            </a:endParaRPr>
          </a:p>
          <a:p>
            <a:pPr lvl="0" algn="l">
              <a:lnSpc>
                <a:spcPct val="115000"/>
              </a:lnSpc>
              <a:spcAft>
                <a:spcPts val="0"/>
              </a:spcAft>
              <a:buFont typeface="+mj-lt"/>
              <a:buAutoNum type="alphaUcPeriod"/>
            </a:pPr>
            <a:r>
              <a:rPr lang="en-GB" sz="2000" dirty="0">
                <a:solidFill>
                  <a:prstClr val="black"/>
                </a:solidFill>
                <a:latin typeface="Times New Roman"/>
                <a:ea typeface="Times New Roman"/>
                <a:cs typeface="Arial"/>
              </a:rPr>
              <a:t>‘</a:t>
            </a:r>
            <a:r>
              <a:rPr lang="ar-SA" sz="2000" dirty="0">
                <a:solidFill>
                  <a:prstClr val="black"/>
                </a:solidFill>
                <a:latin typeface="Times New Roman"/>
                <a:ea typeface="Times New Roman"/>
                <a:cs typeface="Arial"/>
              </a:rPr>
              <a:t>المحبة</a:t>
            </a:r>
            <a:r>
              <a:rPr lang="en-GB" sz="2000" dirty="0">
                <a:solidFill>
                  <a:prstClr val="black"/>
                </a:solidFill>
                <a:latin typeface="Times New Roman"/>
                <a:ea typeface="Times New Roman"/>
                <a:cs typeface="Arial"/>
              </a:rPr>
              <a:t>’ and ‘</a:t>
            </a:r>
            <a:r>
              <a:rPr lang="ar-SA" sz="2000" dirty="0">
                <a:solidFill>
                  <a:prstClr val="black"/>
                </a:solidFill>
                <a:latin typeface="Times New Roman"/>
                <a:ea typeface="Times New Roman"/>
                <a:cs typeface="Arial"/>
              </a:rPr>
              <a:t>العشق</a:t>
            </a:r>
            <a:r>
              <a:rPr lang="en-GB" sz="2000" dirty="0">
                <a:solidFill>
                  <a:prstClr val="black"/>
                </a:solidFill>
                <a:latin typeface="Times New Roman"/>
                <a:ea typeface="Times New Roman"/>
                <a:cs typeface="Arial"/>
              </a:rPr>
              <a:t>’</a:t>
            </a:r>
            <a:endParaRPr lang="en-GB" sz="2000" dirty="0">
              <a:solidFill>
                <a:prstClr val="black"/>
              </a:solidFill>
              <a:ea typeface="Times New Roman"/>
              <a:cs typeface="Arial"/>
            </a:endParaRPr>
          </a:p>
          <a:p>
            <a:pPr lvl="0" algn="l"/>
            <a:endParaRPr lang="en-GB" sz="2000" dirty="0">
              <a:solidFill>
                <a:prstClr val="black"/>
              </a:solidFill>
            </a:endParaRPr>
          </a:p>
          <a:p>
            <a:pPr algn="l">
              <a:lnSpc>
                <a:spcPct val="115000"/>
              </a:lnSpc>
              <a:spcAft>
                <a:spcPts val="0"/>
              </a:spcAft>
            </a:pPr>
            <a:endParaRPr lang="en-GB" sz="2000" dirty="0">
              <a:ea typeface="Calibri"/>
              <a:cs typeface="Arial"/>
            </a:endParaRPr>
          </a:p>
        </p:txBody>
      </p:sp>
    </p:spTree>
    <p:extLst>
      <p:ext uri="{BB962C8B-B14F-4D97-AF65-F5344CB8AC3E}">
        <p14:creationId xmlns="" xmlns:p14="http://schemas.microsoft.com/office/powerpoint/2010/main" val="226122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915400" cy="1143000"/>
          </a:xfrm>
        </p:spPr>
        <p:txBody>
          <a:bodyPr/>
          <a:lstStyle/>
          <a:p>
            <a:pPr algn="l"/>
            <a:r>
              <a:rPr lang="en-GB" sz="3200" b="1" dirty="0">
                <a:solidFill>
                  <a:srgbClr val="FF3300"/>
                </a:solidFill>
              </a:rPr>
              <a:t>Example</a:t>
            </a:r>
            <a:endParaRPr lang="en-GB" dirty="0"/>
          </a:p>
        </p:txBody>
      </p:sp>
      <p:sp>
        <p:nvSpPr>
          <p:cNvPr id="3" name="Content Placeholder 2"/>
          <p:cNvSpPr>
            <a:spLocks noGrp="1"/>
          </p:cNvSpPr>
          <p:nvPr>
            <p:ph idx="1"/>
          </p:nvPr>
        </p:nvSpPr>
        <p:spPr>
          <a:xfrm>
            <a:off x="495300" y="1371600"/>
            <a:ext cx="8915400" cy="4754563"/>
          </a:xfrm>
        </p:spPr>
        <p:txBody>
          <a:bodyPr/>
          <a:lstStyle/>
          <a:p>
            <a:pPr marL="457200" indent="-457200" algn="l">
              <a:lnSpc>
                <a:spcPct val="115000"/>
              </a:lnSpc>
              <a:spcAft>
                <a:spcPts val="0"/>
              </a:spcAft>
              <a:buFont typeface="Wingdings" pitchFamily="2" charset="2"/>
              <a:buChar char="q"/>
            </a:pPr>
            <a:r>
              <a:rPr lang="en-GB" sz="1600" b="1" dirty="0">
                <a:latin typeface="Times New Roman"/>
                <a:ea typeface="Times New Roman"/>
                <a:cs typeface="Arial"/>
              </a:rPr>
              <a:t>So how would you translate </a:t>
            </a:r>
            <a:r>
              <a:rPr lang="en-GB" sz="1600" b="1" i="1" dirty="0" err="1">
                <a:solidFill>
                  <a:srgbClr val="FF0000"/>
                </a:solidFill>
                <a:latin typeface="Times New Roman"/>
                <a:ea typeface="Times New Roman"/>
                <a:cs typeface="Arial"/>
              </a:rPr>
              <a:t>dhikr</a:t>
            </a:r>
            <a:r>
              <a:rPr lang="en-GB" sz="1600" b="1" i="1" dirty="0">
                <a:solidFill>
                  <a:srgbClr val="FF0000"/>
                </a:solidFill>
                <a:latin typeface="Times New Roman"/>
                <a:ea typeface="Times New Roman"/>
                <a:cs typeface="Arial"/>
              </a:rPr>
              <a:t> </a:t>
            </a:r>
            <a:r>
              <a:rPr lang="en-GB" sz="1600" b="1" dirty="0">
                <a:solidFill>
                  <a:srgbClr val="FF0000"/>
                </a:solidFill>
                <a:latin typeface="Times New Roman"/>
                <a:ea typeface="Times New Roman"/>
                <a:cs typeface="Arial"/>
              </a:rPr>
              <a:t>or </a:t>
            </a:r>
            <a:r>
              <a:rPr lang="en-GB" sz="1600" b="1" i="1" dirty="0" err="1">
                <a:solidFill>
                  <a:srgbClr val="FF0000"/>
                </a:solidFill>
                <a:latin typeface="Times New Roman"/>
                <a:ea typeface="Times New Roman"/>
                <a:cs typeface="Arial"/>
              </a:rPr>
              <a:t>zikr</a:t>
            </a:r>
            <a:r>
              <a:rPr lang="en-GB" sz="1600" b="1" dirty="0">
                <a:solidFill>
                  <a:srgbClr val="FF0000"/>
                </a:solidFill>
                <a:latin typeface="Times New Roman"/>
                <a:ea typeface="Times New Roman"/>
                <a:cs typeface="Arial"/>
              </a:rPr>
              <a:t> </a:t>
            </a:r>
            <a:r>
              <a:rPr lang="en-GB" sz="1600" b="1" dirty="0">
                <a:latin typeface="Times New Roman"/>
                <a:ea typeface="Times New Roman"/>
                <a:cs typeface="Arial"/>
              </a:rPr>
              <a:t>(</a:t>
            </a:r>
            <a:r>
              <a:rPr lang="ar-SA" sz="1600" b="1" dirty="0">
                <a:latin typeface="Times New Roman"/>
                <a:ea typeface="Times New Roman"/>
                <a:cs typeface="Arial"/>
              </a:rPr>
              <a:t>ذكر</a:t>
            </a:r>
            <a:r>
              <a:rPr lang="en-GB" sz="1600" b="1" dirty="0">
                <a:latin typeface="Times New Roman"/>
                <a:ea typeface="Times New Roman"/>
                <a:cs typeface="Arial"/>
              </a:rPr>
              <a:t>)? Is it A, B, C, D, E, F or something else?</a:t>
            </a:r>
            <a:endParaRPr lang="en-GB" sz="1600" b="1" dirty="0">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Remembering</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Litany</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Praising exercise</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err="1">
                <a:solidFill>
                  <a:srgbClr val="1132D9"/>
                </a:solidFill>
                <a:latin typeface="Times New Roman"/>
                <a:ea typeface="Times New Roman"/>
                <a:cs typeface="Arial"/>
              </a:rPr>
              <a:t>Dhiker</a:t>
            </a:r>
            <a:r>
              <a:rPr lang="en-GB" sz="1600" b="1" dirty="0">
                <a:solidFill>
                  <a:srgbClr val="1132D9"/>
                </a:solidFill>
                <a:latin typeface="Times New Roman"/>
                <a:ea typeface="Times New Roman"/>
                <a:cs typeface="Arial"/>
              </a:rPr>
              <a:t> or </a:t>
            </a:r>
            <a:r>
              <a:rPr lang="en-GB" sz="1600" b="1" dirty="0" err="1">
                <a:solidFill>
                  <a:srgbClr val="1132D9"/>
                </a:solidFill>
                <a:latin typeface="Times New Roman"/>
                <a:ea typeface="Times New Roman"/>
                <a:cs typeface="Arial"/>
              </a:rPr>
              <a:t>zikr</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Invocation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Supplication</a:t>
            </a:r>
            <a:endParaRPr lang="en-GB" sz="1600" b="1" dirty="0">
              <a:solidFill>
                <a:srgbClr val="1132D9"/>
              </a:solidFill>
              <a:ea typeface="Times New Roman"/>
              <a:cs typeface="Arial"/>
            </a:endParaRPr>
          </a:p>
          <a:p>
            <a:pPr marL="457200" lvl="0" indent="-457200" algn="l">
              <a:lnSpc>
                <a:spcPct val="115000"/>
              </a:lnSpc>
              <a:spcAft>
                <a:spcPts val="0"/>
              </a:spcAft>
              <a:buFont typeface="+mj-lt"/>
              <a:buAutoNum type="alphaUcPeriod"/>
            </a:pPr>
            <a:r>
              <a:rPr lang="en-GB" sz="1600" b="1" dirty="0">
                <a:solidFill>
                  <a:srgbClr val="1132D9"/>
                </a:solidFill>
                <a:latin typeface="Times New Roman"/>
                <a:ea typeface="Times New Roman"/>
                <a:cs typeface="Arial"/>
              </a:rPr>
              <a:t>Etc…</a:t>
            </a:r>
            <a:endParaRPr lang="en-GB" sz="1600" b="1" dirty="0">
              <a:solidFill>
                <a:srgbClr val="1132D9"/>
              </a:solidFill>
              <a:ea typeface="Times New Roman"/>
              <a:cs typeface="Arial"/>
            </a:endParaRPr>
          </a:p>
          <a:p>
            <a:pPr marL="0" indent="0" algn="l">
              <a:lnSpc>
                <a:spcPct val="115000"/>
              </a:lnSpc>
              <a:spcAft>
                <a:spcPts val="0"/>
              </a:spcAft>
            </a:pPr>
            <a:endParaRPr lang="en-GB" sz="1200" dirty="0">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In </a:t>
            </a:r>
            <a:r>
              <a:rPr lang="en-GB" sz="1200" b="1" dirty="0">
                <a:solidFill>
                  <a:prstClr val="black"/>
                </a:solidFill>
                <a:latin typeface="Times New Roman"/>
                <a:ea typeface="Times New Roman"/>
                <a:cs typeface="Arial"/>
              </a:rPr>
              <a:t>this most unsatisfactory of situations, there are a number of factors calculated to rescue us and keep us and help us on our way. There is, firstly, the holistic capacity of the human mind, which is able, given sufficient encouragement and confidence, to perceive a total picture from material that is impressionistic, fragmentary and at times even downright defective.</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smtClean="0">
                <a:solidFill>
                  <a:prstClr val="black"/>
                </a:solidFill>
                <a:latin typeface="Times New Roman"/>
                <a:ea typeface="Times New Roman"/>
                <a:cs typeface="Arial"/>
              </a:rPr>
              <a:t>Thus </a:t>
            </a:r>
            <a:r>
              <a:rPr lang="en-GB" sz="1200" b="1" dirty="0">
                <a:solidFill>
                  <a:prstClr val="black"/>
                </a:solidFill>
                <a:latin typeface="Times New Roman"/>
                <a:ea typeface="Times New Roman"/>
                <a:cs typeface="Arial"/>
              </a:rPr>
              <a:t>in the case of our </a:t>
            </a:r>
            <a:r>
              <a:rPr lang="en-GB" sz="1200" b="1" i="1" dirty="0" err="1">
                <a:solidFill>
                  <a:srgbClr val="FF0000"/>
                </a:solidFill>
                <a:latin typeface="Times New Roman"/>
                <a:ea typeface="Times New Roman"/>
                <a:cs typeface="Arial"/>
              </a:rPr>
              <a:t>dhikr</a:t>
            </a:r>
            <a:r>
              <a:rPr lang="en-GB" sz="1200" b="1" dirty="0">
                <a:solidFill>
                  <a:prstClr val="black"/>
                </a:solidFill>
                <a:latin typeface="Times New Roman"/>
                <a:ea typeface="Times New Roman"/>
                <a:cs typeface="Arial"/>
              </a:rPr>
              <a:t>, we can hope, by dint of contact with a variety of information about it, to come to as realistic an understanding of what it entails as is possible- short of actually experiencing it for ourselves</a:t>
            </a:r>
            <a:r>
              <a:rPr lang="en-GB" sz="1200" b="1" dirty="0" smtClean="0">
                <a:solidFill>
                  <a:prstClr val="black"/>
                </a:solidFill>
                <a:latin typeface="Times New Roman"/>
                <a:ea typeface="Times New Roman"/>
                <a:cs typeface="Arial"/>
              </a:rPr>
              <a:t>.</a:t>
            </a:r>
            <a:endParaRPr lang="en-GB" sz="1200" b="1" dirty="0">
              <a:solidFill>
                <a:prstClr val="black"/>
              </a:solidFill>
              <a:ea typeface="Times New Roman"/>
              <a:cs typeface="Arial"/>
            </a:endParaRPr>
          </a:p>
          <a:p>
            <a:pPr marL="457200" lvl="0" indent="-457200" algn="l">
              <a:lnSpc>
                <a:spcPct val="115000"/>
              </a:lnSpc>
              <a:spcAft>
                <a:spcPts val="0"/>
              </a:spcAft>
              <a:buFont typeface="Wingdings" pitchFamily="2" charset="2"/>
              <a:buChar char="q"/>
            </a:pPr>
            <a:r>
              <a:rPr lang="en-GB" sz="1200" b="1" dirty="0">
                <a:solidFill>
                  <a:prstClr val="black"/>
                </a:solidFill>
                <a:latin typeface="Times New Roman"/>
                <a:ea typeface="Times New Roman"/>
                <a:cs typeface="Arial"/>
              </a:rPr>
              <a:t>Experience of the concept itself is the second factor that can come to our rescue.  So when we have people who themselves have direct experience of the essential meaning and purpose of </a:t>
            </a:r>
            <a:r>
              <a:rPr lang="en-GB" sz="1200" b="1" i="1" dirty="0" err="1">
                <a:solidFill>
                  <a:srgbClr val="009900"/>
                </a:solidFill>
                <a:latin typeface="Times New Roman"/>
                <a:ea typeface="Times New Roman"/>
                <a:cs typeface="Arial"/>
              </a:rPr>
              <a:t>dhikr</a:t>
            </a:r>
            <a:r>
              <a:rPr lang="en-GB" sz="1200" b="1" dirty="0">
                <a:solidFill>
                  <a:srgbClr val="009900"/>
                </a:solidFill>
                <a:latin typeface="Times New Roman"/>
                <a:ea typeface="Times New Roman"/>
                <a:cs typeface="Arial"/>
              </a:rPr>
              <a:t> </a:t>
            </a:r>
            <a:r>
              <a:rPr lang="en-GB" sz="1200" b="1" dirty="0">
                <a:solidFill>
                  <a:prstClr val="black"/>
                </a:solidFill>
                <a:latin typeface="Times New Roman"/>
                <a:ea typeface="Times New Roman"/>
                <a:cs typeface="Arial"/>
              </a:rPr>
              <a:t>can really appreciate the translation of such expressions.</a:t>
            </a:r>
            <a:endParaRPr lang="en-GB" sz="1200" b="1" dirty="0">
              <a:solidFill>
                <a:prstClr val="black"/>
              </a:solidFill>
              <a:ea typeface="Times New Roman"/>
              <a:cs typeface="Arial"/>
            </a:endParaRPr>
          </a:p>
          <a:p>
            <a:pPr algn="l">
              <a:lnSpc>
                <a:spcPct val="115000"/>
              </a:lnSpc>
              <a:spcAft>
                <a:spcPts val="0"/>
              </a:spcAft>
              <a:buFont typeface="Wingdings" pitchFamily="2" charset="2"/>
              <a:buChar char="q"/>
            </a:pPr>
            <a:endParaRPr lang="en-GB" sz="1200" b="1" dirty="0">
              <a:ea typeface="Times New Roman"/>
              <a:cs typeface="Arial"/>
            </a:endParaRPr>
          </a:p>
          <a:p>
            <a:pPr algn="just">
              <a:lnSpc>
                <a:spcPct val="115000"/>
              </a:lnSpc>
              <a:spcAft>
                <a:spcPts val="0"/>
              </a:spcAft>
            </a:pPr>
            <a:r>
              <a:rPr lang="en-GB" sz="1200" dirty="0">
                <a:latin typeface="Times New Roman"/>
                <a:ea typeface="Times New Roman"/>
                <a:cs typeface="Arial"/>
              </a:rPr>
              <a:t> </a:t>
            </a:r>
            <a:endParaRPr lang="en-GB" sz="1200" dirty="0">
              <a:ea typeface="Times New Roman"/>
              <a:cs typeface="Arial"/>
            </a:endParaRPr>
          </a:p>
          <a:p>
            <a:pPr marL="0" lvl="0" indent="0" algn="l">
              <a:lnSpc>
                <a:spcPct val="115000"/>
              </a:lnSpc>
              <a:spcAft>
                <a:spcPts val="0"/>
              </a:spcAft>
            </a:pPr>
            <a:endParaRPr lang="en-GB" dirty="0"/>
          </a:p>
        </p:txBody>
      </p:sp>
    </p:spTree>
    <p:extLst>
      <p:ext uri="{BB962C8B-B14F-4D97-AF65-F5344CB8AC3E}">
        <p14:creationId xmlns="" xmlns:p14="http://schemas.microsoft.com/office/powerpoint/2010/main" val="1106745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L2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a:t>
            </a:r>
            <a:r>
              <a:rPr lang="en-GB" sz="1800" b="1" dirty="0">
                <a:solidFill>
                  <a:srgbClr val="1132D9"/>
                </a:solidFill>
                <a:latin typeface="Times New Roman"/>
                <a:ea typeface="Calibri"/>
                <a:cs typeface="Arial"/>
              </a:rPr>
              <a:t>expressions 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lvl="0" algn="l">
              <a:lnSpc>
                <a:spcPct val="115000"/>
              </a:lnSpc>
              <a:spcAft>
                <a:spcPts val="0"/>
              </a:spcAft>
              <a:buFont typeface="+mj-lt"/>
              <a:buAutoNum type="alphaUcPeriod"/>
            </a:pPr>
            <a:r>
              <a:rPr lang="en-GB" sz="2000" dirty="0">
                <a:latin typeface="Times New Roman"/>
                <a:ea typeface="Times New Roman"/>
                <a:cs typeface="Arial"/>
              </a:rPr>
              <a:t>Divine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0"/>
              </a:spcAft>
              <a:buFont typeface="+mj-lt"/>
              <a:buAutoNum type="alphaUcPeriod"/>
            </a:pPr>
            <a:r>
              <a:rPr lang="en-GB" sz="2000" dirty="0">
                <a:latin typeface="Times New Roman"/>
                <a:ea typeface="Times New Roman"/>
                <a:cs typeface="Arial"/>
              </a:rPr>
              <a:t>Platonic love </a:t>
            </a:r>
            <a:r>
              <a:rPr lang="ar-SA" sz="2000" dirty="0">
                <a:latin typeface="Times New Roman"/>
                <a:ea typeface="Times New Roman"/>
                <a:cs typeface="Arial"/>
              </a:rPr>
              <a:t>                           </a:t>
            </a:r>
            <a:endParaRPr lang="en-GB" sz="1800" dirty="0">
              <a:ea typeface="Times New Roman"/>
              <a:cs typeface="Arial"/>
            </a:endParaRPr>
          </a:p>
          <a:p>
            <a:pPr lvl="0" algn="l">
              <a:lnSpc>
                <a:spcPct val="115000"/>
              </a:lnSpc>
              <a:spcAft>
                <a:spcPts val="1000"/>
              </a:spcAft>
              <a:buFont typeface="+mj-lt"/>
              <a:buAutoNum type="alphaUcPeriod"/>
            </a:pPr>
            <a:r>
              <a:rPr lang="en-GB" sz="2000" dirty="0">
                <a:latin typeface="Times New Roman"/>
                <a:ea typeface="Times New Roman"/>
                <a:cs typeface="Arial"/>
              </a:rPr>
              <a:t>Brotherly love</a:t>
            </a:r>
            <a:r>
              <a:rPr lang="ar-SA" sz="2000" dirty="0">
                <a:latin typeface="Times New Roman"/>
                <a:ea typeface="Times New Roman"/>
                <a:cs typeface="Arial"/>
              </a:rPr>
              <a:t>                          </a:t>
            </a:r>
            <a:endParaRPr lang="en-GB" sz="1800" dirty="0">
              <a:ea typeface="Times New Roman"/>
              <a:cs typeface="Arial"/>
            </a:endParaRPr>
          </a:p>
          <a:p>
            <a:pPr marL="457200" indent="-457200" algn="l">
              <a:buFont typeface="+mj-lt"/>
              <a:buAutoNum type="alphaUcPeriod"/>
            </a:pPr>
            <a:r>
              <a:rPr lang="en-GB" sz="2000" dirty="0">
                <a:latin typeface="Times New Roman"/>
                <a:ea typeface="Times New Roman"/>
              </a:rPr>
              <a:t>Profane </a:t>
            </a:r>
            <a:r>
              <a:rPr lang="en-GB" sz="2000" dirty="0" smtClean="0">
                <a:latin typeface="Times New Roman"/>
                <a:ea typeface="Times New Roman"/>
              </a:rPr>
              <a:t>love</a:t>
            </a:r>
            <a:endParaRPr lang="en-GB" sz="2000" b="1" dirty="0" smtClean="0">
              <a:latin typeface="Times New Roman"/>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L2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400" b="1" dirty="0">
                <a:latin typeface="Times New Roman"/>
                <a:ea typeface="Calibri"/>
                <a:cs typeface="Arial"/>
              </a:rPr>
              <a:t> </a:t>
            </a:r>
            <a:r>
              <a:rPr lang="en-GB" sz="1400" dirty="0">
                <a:ea typeface="Calibri"/>
                <a:cs typeface="Arial"/>
              </a:rPr>
              <a:t/>
            </a:r>
            <a:br>
              <a:rPr lang="en-GB" sz="1400" dirty="0">
                <a:ea typeface="Calibri"/>
                <a:cs typeface="Arial"/>
              </a:rPr>
            </a:br>
            <a:r>
              <a:rPr lang="en-GB" sz="1800" b="1" dirty="0">
                <a:solidFill>
                  <a:srgbClr val="1132D9"/>
                </a:solidFill>
                <a:latin typeface="Times New Roman"/>
                <a:ea typeface="Calibri"/>
                <a:cs typeface="Arial"/>
              </a:rPr>
              <a:t>Translate the following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rtl="1">
              <a:lnSpc>
                <a:spcPct val="115000"/>
              </a:lnSpc>
              <a:spcAft>
                <a:spcPts val="1000"/>
              </a:spcAft>
            </a:pPr>
            <a:r>
              <a:rPr lang="ar-SA" sz="2400" b="1" dirty="0">
                <a:ea typeface="Times New Roman"/>
                <a:cs typeface="Arial"/>
              </a:rPr>
              <a:t>عَنْ </a:t>
            </a:r>
            <a:r>
              <a:rPr lang="ar-SA" sz="2400" b="1" dirty="0">
                <a:solidFill>
                  <a:srgbClr val="800000"/>
                </a:solidFill>
                <a:ea typeface="Times New Roman"/>
                <a:cs typeface="Arial"/>
              </a:rPr>
              <a:t>عَبْدِ اللَّهِ بْنِ عُمَرَ </a:t>
            </a:r>
            <a:r>
              <a:rPr lang="ar-SA" sz="2400" b="1" dirty="0">
                <a:ea typeface="Times New Roman"/>
                <a:cs typeface="Arial"/>
              </a:rPr>
              <a:t>، قَالَ : قَالَ </a:t>
            </a:r>
            <a:r>
              <a:rPr lang="ar-SA" sz="2400" b="1" u="sng" dirty="0">
                <a:solidFill>
                  <a:srgbClr val="0000FF"/>
                </a:solidFill>
                <a:ea typeface="Times New Roman"/>
                <a:cs typeface="Arial"/>
                <a:hlinkClick r:id="rId2" tooltip="معلومات الرواة"/>
              </a:rPr>
              <a:t>عُمَرُ بْنُ الْخَطَّابِ </a:t>
            </a:r>
            <a:r>
              <a:rPr lang="ar-SA" sz="2400" b="1" dirty="0">
                <a:ea typeface="Times New Roman"/>
                <a:cs typeface="Arial"/>
              </a:rPr>
              <a:t>: </a:t>
            </a:r>
            <a:r>
              <a:rPr lang="ar-SA" sz="2400" b="1" dirty="0">
                <a:solidFill>
                  <a:srgbClr val="008000"/>
                </a:solidFill>
                <a:ea typeface="Times New Roman"/>
                <a:cs typeface="Arial"/>
              </a:rPr>
              <a:t>" لَوْ كَانَ الصَّبْرُ وَالشُّكْرُ بَعِيرَيْنِ ، مَا بَالَيْتُ أَيُّهُمَا رَكِبْتُ " </a:t>
            </a:r>
            <a:r>
              <a:rPr lang="ar-SA" sz="4000" b="1" dirty="0">
                <a:ea typeface="Times New Roman"/>
                <a:cs typeface="Arial"/>
              </a:rPr>
              <a:t>. </a:t>
            </a:r>
            <a:endParaRPr lang="en-GB" sz="4000" dirty="0">
              <a:ea typeface="Calibri"/>
              <a:cs typeface="Arial"/>
            </a:endParaRPr>
          </a:p>
        </p:txBody>
      </p:sp>
    </p:spTree>
    <p:extLst>
      <p:ext uri="{BB962C8B-B14F-4D97-AF65-F5344CB8AC3E}">
        <p14:creationId xmlns="" xmlns:p14="http://schemas.microsoft.com/office/powerpoint/2010/main" val="2665764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Methods &amp; Approaches</a:t>
            </a:r>
          </a:p>
          <a:p>
            <a:pPr eaLnBrk="1" hangingPunct="1"/>
            <a:r>
              <a:rPr lang="en-GB" b="1" dirty="0" smtClean="0"/>
              <a:t> to  Creative Translation</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a:latin typeface="Times New Roman"/>
                <a:ea typeface="Calibri"/>
                <a:cs typeface="Arial"/>
              </a:rPr>
              <a:t> </a:t>
            </a:r>
            <a:r>
              <a:rPr lang="en-GB" sz="3200" b="1" dirty="0">
                <a:solidFill>
                  <a:srgbClr val="FF3300"/>
                </a:solidFill>
              </a:rPr>
              <a:t>Example</a:t>
            </a:r>
            <a:endParaRPr lang="en-US" sz="3200" dirty="0">
              <a:solidFill>
                <a:schemeClr val="tx1"/>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pPr>
            <a:r>
              <a:rPr lang="en-GB" sz="2000" dirty="0">
                <a:latin typeface="Times New Roman"/>
                <a:ea typeface="Times New Roman"/>
                <a:cs typeface="Arial"/>
              </a:rPr>
              <a:t>Now let’s look at the translation of the following excerpt taken from a short </a:t>
            </a:r>
            <a:r>
              <a:rPr lang="en-GB" sz="2000" dirty="0" smtClean="0">
                <a:latin typeface="Times New Roman"/>
                <a:ea typeface="Times New Roman"/>
                <a:cs typeface="Arial"/>
              </a:rPr>
              <a:t>story</a:t>
            </a:r>
          </a:p>
          <a:p>
            <a:pPr algn="just">
              <a:lnSpc>
                <a:spcPct val="115000"/>
              </a:lnSpc>
              <a:spcAft>
                <a:spcPts val="0"/>
              </a:spcAft>
            </a:pPr>
            <a:r>
              <a:rPr lang="en-GB" sz="2000" dirty="0" smtClean="0">
                <a:latin typeface="Times New Roman"/>
                <a:ea typeface="Times New Roman"/>
                <a:cs typeface="Arial"/>
              </a:rPr>
              <a:t>written </a:t>
            </a:r>
            <a:r>
              <a:rPr lang="en-GB" sz="2000" dirty="0">
                <a:latin typeface="Times New Roman"/>
                <a:ea typeface="Times New Roman"/>
                <a:cs typeface="Arial"/>
              </a:rPr>
              <a:t>by Dr Muhammad </a:t>
            </a:r>
            <a:r>
              <a:rPr lang="en-GB" sz="2000" dirty="0" err="1">
                <a:latin typeface="Times New Roman"/>
                <a:ea typeface="Times New Roman"/>
                <a:cs typeface="Arial"/>
              </a:rPr>
              <a:t>Alnaimi</a:t>
            </a:r>
            <a:r>
              <a:rPr lang="en-GB" sz="2000" dirty="0">
                <a:latin typeface="Times New Roman"/>
                <a:ea typeface="Times New Roman"/>
                <a:cs typeface="Arial"/>
              </a:rPr>
              <a:t> and see the difference between versions A </a:t>
            </a:r>
            <a:r>
              <a:rPr lang="en-GB" sz="2000" dirty="0" smtClean="0">
                <a:latin typeface="Times New Roman"/>
                <a:ea typeface="Times New Roman"/>
                <a:cs typeface="Arial"/>
              </a:rPr>
              <a:t>and B</a:t>
            </a:r>
            <a:endParaRPr lang="en-GB" sz="2800" dirty="0">
              <a:ea typeface="Times New Roman"/>
              <a:cs typeface="Arial"/>
            </a:endParaRPr>
          </a:p>
          <a:p>
            <a:pPr marR="450215" rtl="1">
              <a:lnSpc>
                <a:spcPct val="115000"/>
              </a:lnSpc>
              <a:spcAft>
                <a:spcPts val="0"/>
              </a:spcAft>
            </a:pPr>
            <a:r>
              <a:rPr lang="ar-SY" sz="2000" b="1" dirty="0" smtClean="0">
                <a:ea typeface="Times New Roman"/>
                <a:cs typeface="Times New Roman"/>
              </a:rPr>
              <a:t>         </a:t>
            </a:r>
            <a:r>
              <a:rPr lang="ar-SA" sz="1600" b="1" dirty="0" smtClean="0">
                <a:ea typeface="Times New Roman"/>
                <a:cs typeface="Times New Roman"/>
              </a:rPr>
              <a:t>كان </a:t>
            </a:r>
            <a:r>
              <a:rPr lang="ar-SA" sz="1600" b="1" dirty="0">
                <a:ea typeface="Times New Roman"/>
                <a:cs typeface="Times New Roman"/>
              </a:rPr>
              <a:t>يوماً ملتهباً كطفل نالت منه الحمى. الشارع الإسفلتي عربيد أسود ضل طريقه. أما الشجيرات على جانبي الطريق فقد كانت تلهث لأن هناك من نسي ارواءها. الغبار حناء تناثرت في المكان لتصبغ حتى ثناياه، وأغطية البوظة الورقية الذهبية والفضية والمحارم الناعمة المستخدمة تناثرت على مد البصر</a:t>
            </a:r>
            <a:r>
              <a:rPr lang="en-GB" sz="1600" b="1" dirty="0">
                <a:latin typeface="Times New Roman"/>
                <a:ea typeface="Times New Roman"/>
                <a:cs typeface="Arial"/>
              </a:rPr>
              <a:t>.</a:t>
            </a:r>
            <a:endParaRPr lang="en-GB" sz="1600" dirty="0">
              <a:ea typeface="Times New Roman"/>
              <a:cs typeface="Arial"/>
            </a:endParaRPr>
          </a:p>
          <a:p>
            <a:pPr marL="457200" lvl="0" indent="-457200" algn="just">
              <a:lnSpc>
                <a:spcPct val="115000"/>
              </a:lnSpc>
              <a:spcAft>
                <a:spcPts val="0"/>
              </a:spcAft>
              <a:buFont typeface="+mj-lt"/>
              <a:buAutoNum type="alphaUcPeriod"/>
            </a:pP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very hot afternoon as the child experienced the heat of a fever. The Street was like a drunk who had lost his way</a:t>
            </a:r>
            <a:r>
              <a:rPr lang="en-GB" sz="1600" b="1" dirty="0">
                <a:latin typeface="Times New Roman"/>
                <a:ea typeface="Times New Roman"/>
                <a:cs typeface="Arial"/>
              </a:rPr>
              <a:t>.  Trees on sides of the road were bare, thirsty and gasping as if someone had forgotten to water them. Dust covered the trees, and ice cream covers yellow and silver and used tissues scattered as far as one can see. </a:t>
            </a:r>
            <a:endParaRPr lang="en-GB" sz="1600" dirty="0">
              <a:ea typeface="Times New Roman"/>
              <a:cs typeface="Arial"/>
            </a:endParaRPr>
          </a:p>
          <a:p>
            <a:pPr algn="just">
              <a:lnSpc>
                <a:spcPct val="115000"/>
              </a:lnSpc>
              <a:spcAft>
                <a:spcPts val="0"/>
              </a:spcAft>
              <a:buFont typeface="+mj-lt"/>
              <a:buAutoNum type="alphaUcPeriod"/>
            </a:pPr>
            <a:r>
              <a:rPr lang="ar-SA" sz="1600" b="1" dirty="0">
                <a:ea typeface="Times New Roman"/>
                <a:cs typeface="Times New Roman"/>
              </a:rPr>
              <a:t> </a:t>
            </a:r>
            <a:r>
              <a:rPr lang="en-GB" sz="1600" b="1" dirty="0" smtClean="0">
                <a:solidFill>
                  <a:srgbClr val="FF0000"/>
                </a:solidFill>
                <a:latin typeface="Times New Roman"/>
                <a:ea typeface="Times New Roman"/>
                <a:cs typeface="Arial"/>
              </a:rPr>
              <a:t>It </a:t>
            </a:r>
            <a:r>
              <a:rPr lang="en-GB" sz="1600" b="1" dirty="0">
                <a:solidFill>
                  <a:srgbClr val="FF0000"/>
                </a:solidFill>
                <a:latin typeface="Times New Roman"/>
                <a:ea typeface="Times New Roman"/>
                <a:cs typeface="Arial"/>
              </a:rPr>
              <a:t>was a scorching summer afternoon. The feverish heat of the day made people stay indoors. The street was as quiet as a mouse in the locker room</a:t>
            </a:r>
            <a:r>
              <a:rPr lang="en-GB" sz="1600" b="1" dirty="0">
                <a:latin typeface="Times New Roman"/>
                <a:ea typeface="Times New Roman"/>
                <a:cs typeface="Arial"/>
              </a:rPr>
              <a:t>.  The trees on both sides of the street were as thirsty as a dog left behind in a desert panting for a sip of water.   Dust was like henna scattered all over the place and used golden and silver ice-cream wrappers and facial tissues had already littered the street for a distance as far as one can see.</a:t>
            </a:r>
            <a:endParaRPr lang="en-GB" sz="1600" dirty="0">
              <a:ea typeface="Times New Roman"/>
              <a:cs typeface="Arial"/>
            </a:endParaRPr>
          </a:p>
          <a:p>
            <a:pPr marR="450215" algn="l">
              <a:lnSpc>
                <a:spcPct val="115000"/>
              </a:lnSpc>
              <a:spcAft>
                <a:spcPts val="0"/>
              </a:spcAft>
            </a:pPr>
            <a:endParaRPr lang="en-GB" sz="2800" dirty="0">
              <a:ea typeface="Times New Roman"/>
              <a:cs typeface="Arial"/>
            </a:endParaRPr>
          </a:p>
          <a:p>
            <a:pPr algn="l">
              <a:lnSpc>
                <a:spcPct val="115000"/>
              </a:lnSpc>
              <a:spcAft>
                <a:spcPts val="0"/>
              </a:spcAft>
            </a:pPr>
            <a:r>
              <a:rPr lang="en-GB" sz="2000" b="1" dirty="0">
                <a:latin typeface="Times New Roman"/>
                <a:ea typeface="Times New Roman"/>
                <a:cs typeface="Arial"/>
              </a:rPr>
              <a:t> </a:t>
            </a:r>
            <a:endParaRPr lang="en-GB" sz="1400" dirty="0">
              <a:ea typeface="Times New Roman"/>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indent="450215" algn="l">
              <a:lnSpc>
                <a:spcPct val="115000"/>
              </a:lnSpc>
              <a:spcAft>
                <a:spcPts val="0"/>
              </a:spcAft>
            </a:pPr>
            <a:r>
              <a:rPr lang="en-GB" sz="2000" b="1" dirty="0" err="1">
                <a:latin typeface="Times New Roman"/>
                <a:ea typeface="Times New Roman"/>
                <a:cs typeface="Arial"/>
              </a:rPr>
              <a:t>Yamabe</a:t>
            </a:r>
            <a:r>
              <a:rPr lang="en-GB" sz="2000" b="1" dirty="0">
                <a:latin typeface="Times New Roman"/>
                <a:ea typeface="Times New Roman"/>
                <a:cs typeface="Arial"/>
              </a:rPr>
              <a:t> no </a:t>
            </a:r>
            <a:r>
              <a:rPr lang="en-GB" sz="2000" b="1" dirty="0" err="1">
                <a:latin typeface="Times New Roman"/>
                <a:ea typeface="Times New Roman"/>
                <a:cs typeface="Arial"/>
              </a:rPr>
              <a:t>Akahito</a:t>
            </a:r>
            <a:r>
              <a:rPr lang="en-GB" sz="2000" b="1" dirty="0">
                <a:latin typeface="Times New Roman"/>
                <a:ea typeface="Times New Roman"/>
                <a:cs typeface="Arial"/>
              </a:rPr>
              <a:t>                                                               </a:t>
            </a:r>
            <a:r>
              <a:rPr lang="ar-SA" sz="2000" b="1" dirty="0">
                <a:latin typeface="Times New Roman"/>
                <a:ea typeface="Times New Roman"/>
                <a:cs typeface="Arial"/>
              </a:rPr>
              <a:t>  </a:t>
            </a:r>
            <a:r>
              <a:rPr lang="ar-SA" sz="2000" b="1" dirty="0">
                <a:ea typeface="Times New Roman"/>
                <a:cs typeface="Arial"/>
              </a:rPr>
              <a:t> </a:t>
            </a:r>
            <a:r>
              <a:rPr lang="ar-SA" sz="2000" b="1" dirty="0">
                <a:ea typeface="Times New Roman"/>
                <a:cs typeface="Times New Roman"/>
              </a:rPr>
              <a:t>يامابي نو  آكاهيتو</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When I take the path                                                               </a:t>
            </a:r>
            <a:r>
              <a:rPr lang="ar-SA" sz="2000" b="1" dirty="0">
                <a:ea typeface="Times New Roman"/>
                <a:cs typeface="Times New Roman"/>
              </a:rPr>
              <a:t>عندما آخذ الطريق</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To </a:t>
            </a:r>
            <a:r>
              <a:rPr lang="en-GB" sz="2000" b="1" dirty="0" err="1">
                <a:latin typeface="Times New Roman"/>
                <a:ea typeface="Times New Roman"/>
                <a:cs typeface="Arial"/>
              </a:rPr>
              <a:t>Tago's</a:t>
            </a:r>
            <a:r>
              <a:rPr lang="en-GB" sz="2000" b="1" dirty="0">
                <a:latin typeface="Times New Roman"/>
                <a:ea typeface="Times New Roman"/>
                <a:cs typeface="Arial"/>
              </a:rPr>
              <a:t> coast, I see                                                     </a:t>
            </a:r>
            <a:r>
              <a:rPr lang="ar-SA" sz="2000" b="1" dirty="0">
                <a:ea typeface="Times New Roman"/>
                <a:cs typeface="Times New Roman"/>
              </a:rPr>
              <a:t>إلى شاطيء  تاغو ، أرى</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Perfect whiteness laid                                                   </a:t>
            </a:r>
            <a:r>
              <a:rPr lang="ar-SA" sz="2000" b="1" dirty="0">
                <a:ea typeface="Times New Roman"/>
                <a:cs typeface="Times New Roman"/>
              </a:rPr>
              <a:t>غطاء أبيض يوشحه الكمال</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On Mount Fuji's lofty peak                                        </a:t>
            </a:r>
            <a:r>
              <a:rPr lang="ar-SA" sz="2000" b="1" dirty="0">
                <a:ea typeface="Times New Roman"/>
                <a:cs typeface="Times New Roman"/>
              </a:rPr>
              <a:t>على قمة جبل فيوجي السامقة</a:t>
            </a:r>
            <a:r>
              <a:rPr lang="en-GB" sz="2000" b="1" dirty="0">
                <a:latin typeface="Times New Roman"/>
                <a:ea typeface="Times New Roman"/>
                <a:cs typeface="Arial"/>
              </a:rPr>
              <a:t>     </a:t>
            </a:r>
            <a:endParaRPr lang="en-GB" sz="2000" b="1" dirty="0">
              <a:ea typeface="Times New Roman"/>
              <a:cs typeface="Arial"/>
            </a:endParaRPr>
          </a:p>
          <a:p>
            <a:pPr indent="450215" algn="l">
              <a:lnSpc>
                <a:spcPct val="115000"/>
              </a:lnSpc>
              <a:spcAft>
                <a:spcPts val="0"/>
              </a:spcAft>
            </a:pPr>
            <a:r>
              <a:rPr lang="en-GB" sz="2000" b="1" dirty="0">
                <a:latin typeface="Times New Roman"/>
                <a:ea typeface="Times New Roman"/>
                <a:cs typeface="Arial"/>
              </a:rPr>
              <a:t>By the drift of falling snow.                                     </a:t>
            </a:r>
            <a:r>
              <a:rPr lang="ar-SA" sz="2000" b="1" dirty="0">
                <a:ea typeface="Times New Roman"/>
                <a:cs typeface="Times New Roman"/>
              </a:rPr>
              <a:t>صنعه الثلج المتساقط المندوف</a:t>
            </a:r>
            <a:endParaRPr lang="en-GB" sz="2000" b="1" dirty="0">
              <a:ea typeface="Times New Roman"/>
              <a:cs typeface="Arial"/>
            </a:endParaRPr>
          </a:p>
          <a:p>
            <a:pPr indent="270510">
              <a:lnSpc>
                <a:spcPct val="115000"/>
              </a:lnSpc>
              <a:spcAft>
                <a:spcPts val="0"/>
              </a:spcAft>
            </a:pPr>
            <a:r>
              <a:rPr lang="en-GB" sz="1600" dirty="0">
                <a:latin typeface="Times New Roman"/>
                <a:ea typeface="Times New Roman"/>
                <a:cs typeface="Arial"/>
              </a:rPr>
              <a:t> </a:t>
            </a:r>
            <a:endParaRPr lang="en-GB" sz="1400" dirty="0">
              <a:ea typeface="Times New Roman"/>
              <a:cs typeface="Arial"/>
            </a:endParaRPr>
          </a:p>
          <a:p>
            <a:pPr algn="l"/>
            <a:endParaRPr lang="en-US" sz="1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L3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dirty="0">
                <a:solidFill>
                  <a:srgbClr val="FF3300"/>
                </a:solidFill>
                <a:ea typeface="Calibri"/>
                <a:cs typeface="Arial"/>
              </a:rPr>
              <a:t/>
            </a:r>
            <a:br>
              <a:rPr lang="en-GB" sz="1800"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a:t>
            </a:r>
            <a:r>
              <a:rPr lang="en-GB" sz="1800" b="1" dirty="0" smtClean="0">
                <a:solidFill>
                  <a:srgbClr val="1132D9"/>
                </a:solidFill>
                <a:latin typeface="Times New Roman"/>
                <a:ea typeface="Calibri"/>
                <a:cs typeface="Arial"/>
              </a:rPr>
              <a:t>following poem </a:t>
            </a:r>
            <a:r>
              <a:rPr lang="en-GB" sz="1800" b="1" dirty="0">
                <a:solidFill>
                  <a:srgbClr val="1132D9"/>
                </a:solidFill>
                <a:latin typeface="Times New Roman"/>
                <a:ea typeface="Calibri"/>
                <a:cs typeface="Arial"/>
              </a:rPr>
              <a:t>into Arabic.  Use your own imagination!</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spcAft>
                <a:spcPts val="1000"/>
              </a:spcAft>
            </a:pPr>
            <a:r>
              <a:rPr lang="en-GB" sz="2800" dirty="0">
                <a:ea typeface="Times New Roman"/>
                <a:cs typeface="Arial"/>
              </a:rPr>
              <a:t> </a:t>
            </a:r>
            <a:r>
              <a:rPr lang="en-GB" sz="2000" b="1" dirty="0">
                <a:solidFill>
                  <a:srgbClr val="1132D9"/>
                </a:solidFill>
                <a:latin typeface="Times New Roman"/>
                <a:ea typeface="Times New Roman"/>
                <a:cs typeface="Arial"/>
              </a:rPr>
              <a:t>Fujiwara no </a:t>
            </a:r>
            <a:r>
              <a:rPr lang="en-GB" sz="2000" b="1" dirty="0" err="1">
                <a:solidFill>
                  <a:srgbClr val="1132D9"/>
                </a:solidFill>
                <a:latin typeface="Times New Roman"/>
                <a:ea typeface="Times New Roman"/>
                <a:cs typeface="Arial"/>
              </a:rPr>
              <a:t>Ietaka</a:t>
            </a:r>
            <a:endParaRPr lang="en-GB" sz="2800" b="1" dirty="0">
              <a:solidFill>
                <a:srgbClr val="1132D9"/>
              </a:solidFill>
              <a:ea typeface="Times New Roman"/>
              <a:cs typeface="Arial"/>
            </a:endParaRPr>
          </a:p>
          <a:p>
            <a:pPr algn="l">
              <a:spcAft>
                <a:spcPts val="1000"/>
              </a:spcAft>
            </a:pPr>
            <a:r>
              <a:rPr lang="en-GB" sz="2000" dirty="0">
                <a:latin typeface="Times New Roman"/>
                <a:ea typeface="Times New Roman"/>
                <a:cs typeface="Arial"/>
              </a:rPr>
              <a:t>To Nara's brook </a:t>
            </a:r>
            <a:r>
              <a:rPr lang="en-GB" sz="2000" dirty="0" smtClean="0">
                <a:latin typeface="Times New Roman"/>
                <a:ea typeface="Times New Roman"/>
                <a:cs typeface="Arial"/>
              </a:rPr>
              <a:t>comes</a:t>
            </a:r>
          </a:p>
          <a:p>
            <a:pPr algn="l">
              <a:spcAft>
                <a:spcPts val="1000"/>
              </a:spcAft>
            </a:pPr>
            <a:r>
              <a:rPr lang="en-GB" sz="2000" dirty="0" smtClean="0">
                <a:latin typeface="Times New Roman"/>
                <a:ea typeface="Times New Roman"/>
                <a:cs typeface="Arial"/>
              </a:rPr>
              <a:t>Evening</a:t>
            </a:r>
            <a:r>
              <a:rPr lang="en-GB" sz="2000" dirty="0">
                <a:latin typeface="Times New Roman"/>
                <a:ea typeface="Times New Roman"/>
                <a:cs typeface="Arial"/>
              </a:rPr>
              <a:t>, and the rustling winds</a:t>
            </a:r>
            <a:endParaRPr lang="en-GB" sz="2800" dirty="0">
              <a:ea typeface="Times New Roman"/>
              <a:cs typeface="Arial"/>
            </a:endParaRPr>
          </a:p>
          <a:p>
            <a:pPr algn="l">
              <a:spcAft>
                <a:spcPts val="1000"/>
              </a:spcAft>
            </a:pPr>
            <a:r>
              <a:rPr lang="en-GB" sz="2000" dirty="0">
                <a:latin typeface="Times New Roman"/>
                <a:ea typeface="Times New Roman"/>
                <a:cs typeface="Arial"/>
              </a:rPr>
              <a:t>Stir the oak-trees' leaves.</a:t>
            </a:r>
            <a:endParaRPr lang="en-GB" sz="2800" dirty="0">
              <a:ea typeface="Times New Roman"/>
              <a:cs typeface="Arial"/>
            </a:endParaRPr>
          </a:p>
          <a:p>
            <a:pPr algn="l">
              <a:spcAft>
                <a:spcPts val="1000"/>
              </a:spcAft>
            </a:pPr>
            <a:r>
              <a:rPr lang="en-GB" sz="2000" dirty="0">
                <a:latin typeface="Times New Roman"/>
                <a:ea typeface="Times New Roman"/>
                <a:cs typeface="Arial"/>
              </a:rPr>
              <a:t>Not a sign of summer left</a:t>
            </a:r>
            <a:endParaRPr lang="en-GB" sz="2800" dirty="0">
              <a:ea typeface="Times New Roman"/>
              <a:cs typeface="Arial"/>
            </a:endParaRPr>
          </a:p>
          <a:p>
            <a:pPr algn="l"/>
            <a:r>
              <a:rPr lang="en-GB" sz="2000" dirty="0">
                <a:latin typeface="Times New Roman"/>
                <a:ea typeface="Times New Roman"/>
              </a:rPr>
              <a:t>But the sacred bathing there. </a:t>
            </a: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L3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0" lvl="0" indent="0" algn="just" rtl="1">
              <a:lnSpc>
                <a:spcPct val="115000"/>
              </a:lnSpc>
              <a:spcAft>
                <a:spcPts val="1000"/>
              </a:spcAft>
            </a:pPr>
            <a:r>
              <a:rPr lang="ar-SY" sz="2000" b="1" dirty="0" smtClean="0">
                <a:ea typeface="Times New Roman"/>
                <a:cs typeface="Times New Roman"/>
              </a:rPr>
              <a:t>     </a:t>
            </a:r>
            <a:r>
              <a:rPr lang="ar-SA" sz="2000" b="1" dirty="0" smtClean="0">
                <a:ea typeface="Times New Roman"/>
                <a:cs typeface="Traditional Arabic" pitchFamily="2" charset="-78"/>
              </a:rPr>
              <a:t>كان </a:t>
            </a:r>
            <a:r>
              <a:rPr lang="ar-SA" sz="2000" b="1" dirty="0">
                <a:ea typeface="Times New Roman"/>
                <a:cs typeface="Traditional Arabic" pitchFamily="2" charset="-78"/>
              </a:rPr>
              <a:t>الملل قد تسرب إلى أعماق روحه فتشربته تشرب قميصه القطني لحبيبات العرق في هذه الظهيرة الثقيلة . تصفح عناوين الكتب القيمة التي لم يجد لها مكاناً يحشرها فيه سوى غرفة نومه. أشاح بوجهه بعيداً عنها. بدأ بتصفح أوجه أطفاله البالغين الذين رآهم غارقين بعوالمهـم المنيعة عليه والنائية عنه. حاول اللعب مـع ولده الذي لم يتجاوز العاشرة من عمره فوجده منهمكاً بل منهكاً في متابعة لعبة أسرت لبه أمام شاشة الكمبيوتر. انتظر فترة من الزمن يرمق ولده هذا عله ينتهي من لعبته، غير أن الأخير كان يعيد اللعبة الكرة تلو الكرة، بتصميم وإرادة أكبر في سبيل تحقيق نقاط أعلى. بدأ بمناوشة الصغير محاولا تحريضه على ترك اللعب، غير أن الجهود كلها باءت بالفشل.</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What is Literary Translation?</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FF3300"/>
                </a:solidFill>
              </a:rPr>
              <a:t>Example</a:t>
            </a:r>
            <a:endParaRPr lang="en-US" dirty="0"/>
          </a:p>
        </p:txBody>
      </p:sp>
      <p:sp>
        <p:nvSpPr>
          <p:cNvPr id="3" name="Content Placeholder 2"/>
          <p:cNvSpPr>
            <a:spLocks noGrp="1"/>
          </p:cNvSpPr>
          <p:nvPr>
            <p:ph idx="1"/>
          </p:nvPr>
        </p:nvSpPr>
        <p:spPr/>
        <p:txBody>
          <a:bodyPr/>
          <a:lstStyle/>
          <a:p>
            <a:pPr marL="457200" algn="just">
              <a:lnSpc>
                <a:spcPct val="115000"/>
              </a:lnSpc>
              <a:spcAft>
                <a:spcPts val="1000"/>
              </a:spcAft>
              <a:buFont typeface="Wingdings" pitchFamily="2" charset="2"/>
              <a:buChar char="q"/>
            </a:pPr>
            <a:r>
              <a:rPr lang="en-GB" sz="1600" dirty="0">
                <a:latin typeface="Times New Roman"/>
                <a:ea typeface="Times New Roman"/>
                <a:cs typeface="Arial"/>
              </a:rPr>
              <a:t>Let’s now look at the following excerpt taken from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book (2009:98)  </a:t>
            </a:r>
            <a:r>
              <a:rPr lang="ar-SY" sz="1600" dirty="0">
                <a:ea typeface="Times New Roman"/>
                <a:cs typeface="Times New Roman"/>
              </a:rPr>
              <a:t>"روضة المحبين ونزهة المشتاقين"</a:t>
            </a:r>
            <a:r>
              <a:rPr lang="en-GB" sz="1600" dirty="0">
                <a:latin typeface="Times New Roman"/>
                <a:ea typeface="Times New Roman"/>
                <a:cs typeface="Arial"/>
              </a:rPr>
              <a:t> and try to achieve equivalence in English, communicative purpose of the excerpt in a style that signals  that this is a translation of </a:t>
            </a:r>
            <a:r>
              <a:rPr lang="en-GB" sz="1600" dirty="0" err="1">
                <a:latin typeface="Times New Roman"/>
                <a:ea typeface="Times New Roman"/>
                <a:cs typeface="Arial"/>
              </a:rPr>
              <a:t>Ibn</a:t>
            </a:r>
            <a:r>
              <a:rPr lang="en-GB" sz="1600" dirty="0">
                <a:latin typeface="Times New Roman"/>
                <a:ea typeface="Times New Roman"/>
                <a:cs typeface="Arial"/>
              </a:rPr>
              <a:t> </a:t>
            </a:r>
            <a:r>
              <a:rPr lang="en-GB" sz="1600" dirty="0" err="1">
                <a:latin typeface="Times New Roman"/>
                <a:ea typeface="Times New Roman"/>
                <a:cs typeface="Arial"/>
              </a:rPr>
              <a:t>Qaim</a:t>
            </a:r>
            <a:r>
              <a:rPr lang="en-GB" sz="1600" dirty="0">
                <a:latin typeface="Times New Roman"/>
                <a:ea typeface="Times New Roman"/>
                <a:cs typeface="Arial"/>
              </a:rPr>
              <a:t> </a:t>
            </a:r>
            <a:r>
              <a:rPr lang="en-GB" sz="1600" dirty="0" err="1">
                <a:latin typeface="Times New Roman"/>
                <a:ea typeface="Times New Roman"/>
                <a:cs typeface="Arial"/>
              </a:rPr>
              <a:t>Aljawziah’s</a:t>
            </a:r>
            <a:r>
              <a:rPr lang="en-GB" sz="1600" dirty="0">
                <a:latin typeface="Times New Roman"/>
                <a:ea typeface="Times New Roman"/>
                <a:cs typeface="Arial"/>
              </a:rPr>
              <a:t> 8</a:t>
            </a:r>
            <a:r>
              <a:rPr lang="en-GB" sz="1600" baseline="30000" dirty="0">
                <a:latin typeface="Times New Roman"/>
                <a:ea typeface="Times New Roman"/>
                <a:cs typeface="Arial"/>
              </a:rPr>
              <a:t>th</a:t>
            </a:r>
            <a:r>
              <a:rPr lang="en-GB" sz="1600" dirty="0">
                <a:latin typeface="Times New Roman"/>
                <a:ea typeface="Times New Roman"/>
                <a:cs typeface="Arial"/>
              </a:rPr>
              <a:t>  Century of </a:t>
            </a:r>
            <a:r>
              <a:rPr lang="en-GB" sz="1600" dirty="0" err="1">
                <a:latin typeface="Times New Roman"/>
                <a:ea typeface="Times New Roman"/>
                <a:cs typeface="Arial"/>
              </a:rPr>
              <a:t>Hijri</a:t>
            </a:r>
            <a:r>
              <a:rPr lang="en-GB" sz="1600" dirty="0">
                <a:latin typeface="Times New Roman"/>
                <a:ea typeface="Times New Roman"/>
                <a:cs typeface="Arial"/>
              </a:rPr>
              <a:t> Calendar</a:t>
            </a:r>
            <a:r>
              <a:rPr lang="en-GB" sz="1600" dirty="0" smtClean="0">
                <a:latin typeface="Times New Roman"/>
                <a:ea typeface="Times New Roman"/>
                <a:cs typeface="Arial"/>
              </a:rPr>
              <a:t>:</a:t>
            </a:r>
            <a:endParaRPr lang="en-GB" sz="1600" dirty="0" smtClean="0">
              <a:ea typeface="Times New Roman"/>
              <a:cs typeface="Arial"/>
            </a:endParaRPr>
          </a:p>
          <a:p>
            <a:pPr indent="450215">
              <a:lnSpc>
                <a:spcPct val="115000"/>
              </a:lnSpc>
              <a:spcAft>
                <a:spcPts val="0"/>
              </a:spcAft>
            </a:pPr>
            <a:r>
              <a:rPr lang="ar-SY" sz="2400" dirty="0" smtClean="0">
                <a:ea typeface="Times New Roman"/>
                <a:cs typeface="Times New Roman"/>
              </a:rPr>
              <a:t>"</a:t>
            </a:r>
            <a:r>
              <a:rPr lang="ar-SY" sz="1800" b="1" dirty="0" smtClean="0">
                <a:ea typeface="Times New Roman"/>
                <a:cs typeface="Traditional Arabic" pitchFamily="2" charset="-78"/>
              </a:rPr>
              <a:t>فنقول: اختلف الناس في العشق هل هو اختياريٌّ أو اضطراريّ خارج عن مقدور البشر؟ فقالت فرقة: هو اضطراريٌّ وليس اختياريّ، قالوا: وهو بمنزلة محبة الظمآن للماء البارد، والجائع للطعام، هذا مما </a:t>
            </a:r>
            <a:r>
              <a:rPr lang="ar-SY" sz="1800" b="1" dirty="0" err="1" smtClean="0">
                <a:ea typeface="Times New Roman"/>
                <a:cs typeface="Traditional Arabic" pitchFamily="2" charset="-78"/>
              </a:rPr>
              <a:t>لايُملكُ</a:t>
            </a:r>
            <a:r>
              <a:rPr lang="ar-SY" sz="1800" b="1" dirty="0" smtClean="0">
                <a:ea typeface="Times New Roman"/>
                <a:cs typeface="Traditional Arabic" pitchFamily="2" charset="-78"/>
              </a:rPr>
              <a:t>."</a:t>
            </a:r>
            <a:endParaRPr lang="en-GB" sz="1800" b="1" dirty="0" smtClean="0">
              <a:ea typeface="Times New Roman"/>
              <a:cs typeface="Traditional Arabic" pitchFamily="2" charset="-78"/>
            </a:endParaRPr>
          </a:p>
          <a:p>
            <a:pPr indent="450215" algn="just">
              <a:lnSpc>
                <a:spcPct val="115000"/>
              </a:lnSpc>
              <a:spcAft>
                <a:spcPts val="0"/>
              </a:spcAft>
            </a:pPr>
            <a:r>
              <a:rPr lang="ar-SA" sz="1800" b="1" dirty="0" smtClean="0">
                <a:solidFill>
                  <a:srgbClr val="FF0000"/>
                </a:solidFill>
                <a:ea typeface="Times New Roman"/>
                <a:cs typeface="Traditional Arabic" pitchFamily="2" charset="-78"/>
              </a:rPr>
              <a:t> </a:t>
            </a:r>
            <a:endParaRPr lang="en-GB" sz="1800" b="1" dirty="0" smtClean="0">
              <a:ea typeface="Times New Roman"/>
              <a:cs typeface="Traditional Arabic" pitchFamily="2" charset="-78"/>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say: “</a:t>
            </a:r>
            <a:r>
              <a:rPr lang="en-GB" sz="1600" b="1" dirty="0" smtClean="0">
                <a:solidFill>
                  <a:srgbClr val="FF0000"/>
                </a:solidFill>
                <a:latin typeface="Times New Roman"/>
                <a:ea typeface="Times New Roman"/>
                <a:cs typeface="Arial"/>
              </a:rPr>
              <a:t>people disagree about falling in love; is it optional or compulsory and beyond of one’s control?</a:t>
            </a:r>
            <a:r>
              <a:rPr lang="en-GB" sz="1600" dirty="0" smtClean="0">
                <a:latin typeface="Times New Roman"/>
                <a:ea typeface="Times New Roman"/>
                <a:cs typeface="Arial"/>
              </a:rPr>
              <a:t> A group of people say that it is necessary and not optional, they go on and say: It is like the love of the thirsty for cold water, and the hungry for food, this is something that cannot be possessed."</a:t>
            </a:r>
            <a:endParaRPr lang="en-GB" sz="2000" dirty="0" smtClean="0">
              <a:ea typeface="Times New Roman"/>
              <a:cs typeface="Arial"/>
            </a:endParaRPr>
          </a:p>
          <a:p>
            <a:pPr lvl="0" algn="just">
              <a:lnSpc>
                <a:spcPct val="115000"/>
              </a:lnSpc>
              <a:spcAft>
                <a:spcPts val="0"/>
              </a:spcAft>
              <a:buFont typeface="+mj-lt"/>
              <a:buAutoNum type="alphaUcPeriod"/>
            </a:pPr>
            <a:r>
              <a:rPr lang="en-GB" sz="1600" dirty="0" smtClean="0">
                <a:latin typeface="Times New Roman"/>
                <a:ea typeface="Times New Roman"/>
                <a:cs typeface="Arial"/>
              </a:rPr>
              <a:t>We </a:t>
            </a:r>
            <a:r>
              <a:rPr lang="en-GB" sz="1600" dirty="0">
                <a:latin typeface="Times New Roman"/>
                <a:ea typeface="Times New Roman"/>
                <a:cs typeface="Arial"/>
              </a:rPr>
              <a:t>say: </a:t>
            </a:r>
            <a:r>
              <a:rPr lang="en-GB" sz="1600" b="1" dirty="0">
                <a:solidFill>
                  <a:srgbClr val="FF0000"/>
                </a:solidFill>
                <a:latin typeface="Times New Roman"/>
                <a:ea typeface="Times New Roman"/>
                <a:cs typeface="Arial"/>
              </a:rPr>
              <a:t>“People seem to have different views of the concept of ‘falling in love’; is it something optional or necessary beyond one’s control</a:t>
            </a:r>
            <a:r>
              <a:rPr lang="en-GB" sz="1600" dirty="0">
                <a:latin typeface="Times New Roman"/>
                <a:ea typeface="Times New Roman"/>
                <a:cs typeface="Arial"/>
              </a:rPr>
              <a:t>? A group of people said: “it is something necessary not optional; falling in love is like the need of a thirsty person for cold water and a hungry person for food, and this something cannot be possessed. </a:t>
            </a:r>
            <a:endParaRPr lang="en-GB" sz="2000" dirty="0">
              <a:ea typeface="Times New Roman"/>
              <a:cs typeface="Arial"/>
            </a:endParaRPr>
          </a:p>
          <a:p>
            <a:pPr algn="just">
              <a:lnSpc>
                <a:spcPct val="115000"/>
              </a:lnSpc>
              <a:spcAft>
                <a:spcPts val="0"/>
              </a:spcAft>
            </a:pPr>
            <a:r>
              <a:rPr lang="en-GB" sz="2400" dirty="0">
                <a:solidFill>
                  <a:srgbClr val="FF0000"/>
                </a:solidFill>
                <a:latin typeface="Times New Roman"/>
                <a:ea typeface="Times New Roman"/>
                <a:cs typeface="Arial"/>
              </a:rPr>
              <a:t> </a:t>
            </a:r>
            <a:endParaRPr lang="en-GB" sz="2000" dirty="0">
              <a:ea typeface="Times New Roman"/>
              <a:cs typeface="Arial"/>
            </a:endParaRPr>
          </a:p>
          <a:p>
            <a:pPr indent="450215" algn="l">
              <a:lnSpc>
                <a:spcPct val="115000"/>
              </a:lnSpc>
              <a:spcAft>
                <a:spcPts val="0"/>
              </a:spcAft>
            </a:pPr>
            <a:endParaRPr lang="en-US" sz="1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L4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speech by Shylock taken from ‘Merchant of Venice by Shakespeare into Arabic.  </a:t>
            </a:r>
            <a:r>
              <a:rPr lang="en-GB" sz="1800" dirty="0">
                <a:solidFill>
                  <a:srgbClr val="1132D9"/>
                </a:solidFill>
                <a:ea typeface="Calibri"/>
                <a:cs typeface="Arial"/>
              </a:rPr>
              <a:t/>
            </a:r>
            <a:br>
              <a:rPr lang="en-GB" sz="1800" dirty="0">
                <a:solidFill>
                  <a:srgbClr val="1132D9"/>
                </a:solidFill>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lnSpc>
                <a:spcPct val="115000"/>
              </a:lnSpc>
              <a:spcAft>
                <a:spcPts val="1000"/>
              </a:spcAft>
            </a:pPr>
            <a:r>
              <a:rPr lang="en-GB" sz="1800" b="1" dirty="0">
                <a:solidFill>
                  <a:srgbClr val="000000"/>
                </a:solidFill>
                <a:latin typeface="Times New Roman"/>
                <a:ea typeface="Times New Roman"/>
                <a:cs typeface="Arial"/>
              </a:rPr>
              <a:t>SHYLOCK</a:t>
            </a:r>
            <a:br>
              <a:rPr lang="en-GB" sz="1800" b="1"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I will not hear thee speak: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my bond; and therefore speak no more.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not be made a soft and dull-eyed fool,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shake the head, relent, and sigh, and yield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To Christian intercessors. Follow not; </a:t>
            </a:r>
            <a:br>
              <a:rPr lang="en-GB" sz="2000" dirty="0">
                <a:solidFill>
                  <a:srgbClr val="000000"/>
                </a:solidFill>
                <a:latin typeface="Times New Roman"/>
                <a:ea typeface="Times New Roman"/>
                <a:cs typeface="Arial"/>
              </a:rPr>
            </a:br>
            <a:r>
              <a:rPr lang="en-GB" sz="2000" dirty="0">
                <a:solidFill>
                  <a:srgbClr val="000000"/>
                </a:solidFill>
                <a:latin typeface="Times New Roman"/>
                <a:ea typeface="Times New Roman"/>
                <a:cs typeface="Arial"/>
              </a:rPr>
              <a:t>I'll have no speaking: I will have my bond. </a:t>
            </a:r>
            <a:br>
              <a:rPr lang="en-GB" sz="2000" dirty="0">
                <a:solidFill>
                  <a:srgbClr val="000000"/>
                </a:solidFill>
                <a:latin typeface="Times New Roman"/>
                <a:ea typeface="Times New Roman"/>
                <a:cs typeface="Arial"/>
              </a:rPr>
            </a:br>
            <a:endParaRPr lang="en-GB" sz="2800" dirty="0">
              <a:ea typeface="Times New Roman"/>
              <a:cs typeface="Arial"/>
            </a:endParaRPr>
          </a:p>
          <a:p>
            <a:pPr algn="l">
              <a:spcAft>
                <a:spcPts val="1000"/>
              </a:spcAft>
            </a:pP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L4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a:t>
            </a:r>
            <a:r>
              <a:rPr lang="en-GB" sz="1800" b="1" dirty="0">
                <a:solidFill>
                  <a:srgbClr val="1132D9"/>
                </a:solidFill>
                <a:latin typeface="Times New Roman"/>
                <a:ea typeface="Calibri"/>
                <a:cs typeface="Arial"/>
              </a:rPr>
              <a:t>the following </a:t>
            </a:r>
            <a:r>
              <a:rPr lang="en-GB" sz="1800" b="1" dirty="0" smtClean="0">
                <a:solidFill>
                  <a:srgbClr val="1132D9"/>
                </a:solidFill>
                <a:latin typeface="Times New Roman"/>
                <a:ea typeface="Calibri"/>
                <a:cs typeface="Arial"/>
              </a:rPr>
              <a:t>excerpt from a short story into </a:t>
            </a:r>
            <a:r>
              <a:rPr lang="en-GB" sz="1800" b="1" dirty="0">
                <a:solidFill>
                  <a:srgbClr val="1132D9"/>
                </a:solidFill>
                <a:latin typeface="Times New Roman"/>
                <a:ea typeface="Calibri"/>
                <a:cs typeface="Arial"/>
              </a:rPr>
              <a:t>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a:t>
            </a:r>
            <a:r>
              <a:rPr lang="en-GB" sz="1800" b="1" dirty="0" smtClean="0">
                <a:solidFill>
                  <a:srgbClr val="1132D9"/>
                </a:solidFill>
                <a:latin typeface="Times New Roman"/>
                <a:ea typeface="Calibri"/>
                <a:cs typeface="Arial"/>
              </a:rPr>
              <a:t>your </a:t>
            </a:r>
            <a:r>
              <a:rPr lang="en-GB" sz="1800" b="1" dirty="0">
                <a:solidFill>
                  <a:srgbClr val="1132D9"/>
                </a:solidFill>
                <a:latin typeface="Times New Roman"/>
                <a:ea typeface="Calibri"/>
                <a:cs typeface="Arial"/>
              </a:rPr>
              <a:t>creative ability in </a:t>
            </a:r>
            <a:r>
              <a:rPr lang="en-GB" sz="1800" b="1" dirty="0" smtClean="0">
                <a:solidFill>
                  <a:srgbClr val="1132D9"/>
                </a:solidFill>
                <a:latin typeface="Times New Roman"/>
                <a:ea typeface="Calibri"/>
                <a:cs typeface="Arial"/>
              </a:rPr>
              <a:t>your translation</a:t>
            </a:r>
            <a:r>
              <a:rPr lang="en-GB" sz="1800" b="1" dirty="0">
                <a:solidFill>
                  <a:srgbClr val="1132D9"/>
                </a:solidFill>
                <a:latin typeface="Times New Roman"/>
                <a:ea typeface="Calibri"/>
                <a:cs typeface="Arial"/>
              </a:rPr>
              <a:t>.</a:t>
            </a:r>
            <a:r>
              <a:rPr lang="en-GB" sz="1800" b="1" dirty="0">
                <a:solidFill>
                  <a:srgbClr val="1132D9"/>
                </a:solidFill>
                <a:ea typeface="Calibri"/>
                <a:cs typeface="Arial"/>
              </a:rPr>
              <a:t/>
            </a:r>
            <a:br>
              <a:rPr lang="en-GB" sz="1800" b="1" dirty="0">
                <a:solidFill>
                  <a:srgbClr val="1132D9"/>
                </a:solidFill>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indent="457200" algn="just" rtl="1">
              <a:lnSpc>
                <a:spcPct val="115000"/>
              </a:lnSpc>
              <a:spcAft>
                <a:spcPts val="1000"/>
              </a:spcAft>
            </a:pPr>
            <a:r>
              <a:rPr lang="ar-SY" sz="2000" b="1" dirty="0" smtClean="0">
                <a:ea typeface="Times New Roman"/>
                <a:cs typeface="Times New Roman"/>
              </a:rPr>
              <a:t>     </a:t>
            </a:r>
            <a:r>
              <a:rPr lang="ar-SY" sz="2000" b="1" dirty="0">
                <a:latin typeface="CG Times"/>
                <a:ea typeface="Times New Roman"/>
                <a:cs typeface="Traditional Arabic"/>
              </a:rPr>
              <a:t>كان جو غرفة الضيوف بارداً ومنعشاً يهدهـد جفونه ويغريه بقيلولة ممتعه، لكن الملل لبس لبوس القرف ولف شباكه حول روحه القلقة المتيقظة. فكر في قص شعره الذي طال في بعض الأماكن من رأسه وهرَّ من أماكن أخرى. سرّح شعره بأصابع يده اليمنى القصيرة وتذكر كم كانت زوجته تكرر على مسامعه في مناسبات عدة أن شعره بدا وكأنه سلة قش ليلة عرسه</a:t>
            </a:r>
            <a:r>
              <a:rPr lang="en-GB" sz="2000" b="1" dirty="0">
                <a:latin typeface="CG Times"/>
                <a:ea typeface="Times New Roman"/>
                <a:cs typeface="Traditional Arabic"/>
              </a:rPr>
              <a:t>.</a:t>
            </a:r>
            <a:endParaRPr lang="en-GB" sz="2000" dirty="0">
              <a:ea typeface="Times New Roman"/>
              <a:cs typeface="Arial"/>
            </a:endParaRPr>
          </a:p>
          <a:p>
            <a:pPr marL="0" lvl="0" indent="0" algn="just" rtl="1">
              <a:lnSpc>
                <a:spcPct val="115000"/>
              </a:lnSpc>
              <a:spcAft>
                <a:spcPts val="1000"/>
              </a:spcAft>
            </a:pP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5</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Quran</a:t>
            </a: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L5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Calibri"/>
                <a:cs typeface="Arial"/>
              </a:rPr>
              <a:t>Translate the following </a:t>
            </a:r>
            <a:r>
              <a:rPr lang="en-GB" sz="1800" b="1" dirty="0" err="1">
                <a:solidFill>
                  <a:srgbClr val="1132D9"/>
                </a:solidFill>
                <a:latin typeface="Times New Roman"/>
                <a:ea typeface="Calibri"/>
                <a:cs typeface="Arial"/>
              </a:rPr>
              <a:t>Hadeeth</a:t>
            </a:r>
            <a:r>
              <a:rPr lang="en-GB" sz="1800" b="1" dirty="0">
                <a:solidFill>
                  <a:srgbClr val="1132D9"/>
                </a:solidFill>
                <a:latin typeface="Times New Roman"/>
                <a:ea typeface="Calibri"/>
                <a:cs typeface="Arial"/>
              </a:rPr>
              <a: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your  translation.</a:t>
            </a:r>
            <a:br>
              <a:rPr lang="en-GB" sz="1800" b="1" dirty="0">
                <a:solidFill>
                  <a:srgbClr val="1132D9"/>
                </a:solidFill>
                <a:latin typeface="Times New Roman"/>
                <a:ea typeface="Calibri"/>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en-GB" sz="2000" dirty="0" smtClean="0">
                <a:latin typeface="CG Times"/>
                <a:ea typeface="Times New Roman"/>
                <a:cs typeface="Traditional Arabic"/>
              </a:rPr>
              <a:t>   </a:t>
            </a:r>
            <a:r>
              <a:rPr lang="ar-SA" sz="2000" dirty="0" smtClean="0">
                <a:latin typeface="CG Times"/>
                <a:ea typeface="Times New Roman"/>
                <a:cs typeface="Traditional Arabic"/>
              </a:rPr>
              <a:t>عَنْ </a:t>
            </a:r>
            <a:r>
              <a:rPr lang="ar-SA" sz="2000" dirty="0">
                <a:latin typeface="CG Times"/>
                <a:ea typeface="Times New Roman"/>
                <a:cs typeface="Traditional Arabic"/>
              </a:rPr>
              <a:t>أَبِي هُرَيْرَةَ قَالَ: قَالَ رَسُولُ اللهِ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 "مَنْ كَانَ يُؤْمِنُ بِاللهِ وَاليَوْمِ الآخِرِ فَلا يُؤْذِ جَارَهُ، وَمَنْ كَانَ يُؤْمِنُ بِاللهِ وَاليَوْمِ الآخِرِ فَلْيُكْرِمْ ضَيْفَهُ،</a:t>
            </a:r>
            <a:r>
              <a:rPr lang="ar-SA" sz="2000" dirty="0">
                <a:ea typeface="Times New Roman"/>
                <a:cs typeface="CG Times"/>
              </a:rPr>
              <a:t> </a:t>
            </a:r>
            <a:r>
              <a:rPr lang="ar-SA" sz="2000" dirty="0">
                <a:latin typeface="CG Times"/>
                <a:ea typeface="Times New Roman"/>
                <a:cs typeface="Traditional Arabic"/>
              </a:rPr>
              <a:t>و</a:t>
            </a:r>
            <a:r>
              <a:rPr lang="ar-SY" sz="2000" dirty="0">
                <a:latin typeface="CG Times"/>
                <a:ea typeface="Times New Roman"/>
                <a:cs typeface="Traditional Arabic"/>
              </a:rPr>
              <a:t>َ</a:t>
            </a:r>
            <a:r>
              <a:rPr lang="ar-SA" sz="2000" dirty="0">
                <a:latin typeface="CG Times"/>
                <a:ea typeface="Times New Roman"/>
                <a:cs typeface="Traditional Arabic"/>
              </a:rPr>
              <a:t>مَنْ كَانَ يُؤْمِنُ بِاللهِ وَاليَوْمِ الآخِرِ فَلْيَقُلْ خَيْرَاً أَوْ لِيَصْمُتْ". </a:t>
            </a:r>
            <a:r>
              <a:rPr lang="en-GB" sz="2000" dirty="0" smtClean="0">
                <a:latin typeface="CG Times"/>
                <a:ea typeface="Times New Roman"/>
                <a:cs typeface="Traditional Arabic"/>
              </a:rPr>
              <a:t> </a:t>
            </a:r>
            <a:r>
              <a:rPr lang="ar-SA" sz="2000" dirty="0" smtClean="0">
                <a:latin typeface="CG Times"/>
                <a:ea typeface="Times New Roman"/>
                <a:cs typeface="Traditional Arabic"/>
              </a:rPr>
              <a:t>(</a:t>
            </a:r>
            <a:r>
              <a:rPr lang="ar-SA" sz="2000" dirty="0">
                <a:latin typeface="CG Times"/>
                <a:ea typeface="Times New Roman"/>
                <a:cs typeface="Traditional Arabic"/>
              </a:rPr>
              <a:t>رَوَاهُ الشَّيْخَان)</a:t>
            </a:r>
            <a:endParaRPr lang="en-GB" sz="2000" b="1" dirty="0">
              <a:ea typeface="Calibri"/>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L5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justLow" rtl="1">
              <a:lnSpc>
                <a:spcPct val="115000"/>
              </a:lnSpc>
              <a:spcAft>
                <a:spcPts val="0"/>
              </a:spcAft>
            </a:pPr>
            <a:r>
              <a:rPr lang="ar-SA" sz="2000" dirty="0">
                <a:latin typeface="CG Times"/>
                <a:ea typeface="Times New Roman"/>
                <a:cs typeface="Traditional Arabic"/>
              </a:rPr>
              <a:t>عَنْ أَنَسٍ، عَنِ النَّبِيِّ </a:t>
            </a:r>
            <a:r>
              <a:rPr lang="en-GB" sz="2000" dirty="0">
                <a:latin typeface="CG Times"/>
                <a:ea typeface="Times New Roman"/>
                <a:cs typeface="Traditional Arabic"/>
                <a:sym typeface="AGA Arabesque"/>
              </a:rPr>
              <a:t></a:t>
            </a:r>
            <a:r>
              <a:rPr lang="ar-SA" sz="2000" dirty="0">
                <a:latin typeface="CG Times"/>
                <a:ea typeface="Times New Roman"/>
                <a:cs typeface="Traditional Arabic"/>
              </a:rPr>
              <a:t> قَالَ: "لاَ يُؤْمِنُ أَحَدُكُمْ حَتَّى يُحِبَّ لأَِخِيْهِ مَا يُحِبُّ لِنَفْسِهِ</a:t>
            </a:r>
            <a:r>
              <a:rPr lang="ar-SA" sz="2000" dirty="0" smtClean="0">
                <a:latin typeface="CG Times"/>
                <a:ea typeface="Times New Roman"/>
                <a:cs typeface="Traditional Arabic"/>
              </a:rPr>
              <a:t>".   </a:t>
            </a:r>
            <a:r>
              <a:rPr lang="ar-SA" sz="2000" dirty="0">
                <a:latin typeface="CG Times"/>
                <a:ea typeface="Times New Roman"/>
                <a:cs typeface="Traditional Arabic"/>
              </a:rPr>
              <a:t>(رَوَاهُ الشَّيْخَان)</a:t>
            </a:r>
            <a:r>
              <a:rPr lang="ar-SA" sz="1800" dirty="0">
                <a:latin typeface="CG Times"/>
                <a:ea typeface="Times New Roman"/>
                <a:cs typeface="Traditional Arabic"/>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6</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a:t>
            </a:r>
            <a:r>
              <a:rPr lang="en-GB" b="1" dirty="0" err="1" smtClean="0"/>
              <a:t>Hadeeth</a:t>
            </a: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a:t>
            </a:r>
            <a:r>
              <a:rPr lang="ar-SY" sz="1800" b="1" u="sng" dirty="0" smtClean="0">
                <a:solidFill>
                  <a:srgbClr val="FF3300"/>
                </a:solidFill>
                <a:latin typeface="Times New Roman"/>
                <a:ea typeface="Calibri"/>
                <a:cs typeface="Arial"/>
              </a:rPr>
              <a:t>6</a:t>
            </a:r>
            <a:r>
              <a:rPr lang="en-GB" sz="1800" b="1" u="sng" dirty="0" smtClean="0">
                <a:solidFill>
                  <a:srgbClr val="FF3300"/>
                </a:solidFill>
                <a:latin typeface="Times New Roman"/>
                <a:ea typeface="Calibri"/>
                <a:cs typeface="Arial"/>
              </a:rPr>
              <a:t>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err="1">
                <a:solidFill>
                  <a:srgbClr val="1132D9"/>
                </a:solidFill>
                <a:latin typeface="Times New Roman"/>
                <a:ea typeface="Times New Roman"/>
                <a:cs typeface="Arial"/>
              </a:rPr>
              <a:t>Hadeeth</a:t>
            </a:r>
            <a:r>
              <a:rPr lang="en-GB" sz="1800" b="1" dirty="0">
                <a:solidFill>
                  <a:srgbClr val="1132D9"/>
                </a:solidFill>
                <a:latin typeface="Times New Roman"/>
                <a:ea typeface="Times New Roman"/>
                <a:cs typeface="Arial"/>
              </a:rPr>
              <a:t> into English</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a:t>
            </a:r>
            <a:r>
              <a:rPr lang="en-GB" sz="1800" b="1" dirty="0" smtClean="0">
                <a:solidFill>
                  <a:srgbClr val="1132D9"/>
                </a:solidFill>
                <a:latin typeface="Times New Roman"/>
                <a:ea typeface="Times New Roman"/>
                <a:cs typeface="Arial"/>
              </a:rPr>
              <a:t>your </a:t>
            </a:r>
            <a:r>
              <a:rPr lang="en-GB" sz="1800" b="1" dirty="0">
                <a:solidFill>
                  <a:srgbClr val="1132D9"/>
                </a:solidFill>
                <a:latin typeface="Times New Roman"/>
                <a:ea typeface="Times New Roman"/>
                <a:cs typeface="Arial"/>
              </a:rPr>
              <a:t>creative ability in </a:t>
            </a:r>
            <a:r>
              <a:rPr lang="en-GB" sz="1800" b="1" dirty="0" smtClean="0">
                <a:solidFill>
                  <a:srgbClr val="1132D9"/>
                </a:solidFill>
                <a:latin typeface="Times New Roman"/>
                <a:ea typeface="Times New Roman"/>
                <a:cs typeface="Arial"/>
              </a:rPr>
              <a:t>your translation</a:t>
            </a:r>
            <a:r>
              <a:rPr lang="en-GB" sz="1800" b="1" dirty="0">
                <a:solidFill>
                  <a:srgbClr val="1132D9"/>
                </a:solidFill>
                <a:latin typeface="Times New Roman"/>
                <a:ea typeface="Times New Roman"/>
                <a:cs typeface="Arial"/>
              </a:rPr>
              <a:t>.</a:t>
            </a: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rtl="1">
              <a:spcAft>
                <a:spcPts val="1000"/>
              </a:spcAft>
            </a:pPr>
            <a:r>
              <a:rPr lang="ar-SY" sz="2000" b="1" dirty="0" smtClean="0">
                <a:latin typeface="CG Times"/>
                <a:ea typeface="Times New Roman"/>
                <a:cs typeface="Traditional Arabic"/>
              </a:rPr>
              <a:t> </a:t>
            </a:r>
          </a:p>
          <a:p>
            <a:pPr rtl="1">
              <a:spcAft>
                <a:spcPts val="1000"/>
              </a:spcAft>
            </a:pPr>
            <a:r>
              <a:rPr lang="ar-SY" sz="2000" b="1" dirty="0" smtClean="0">
                <a:latin typeface="CG Times"/>
                <a:ea typeface="Times New Roman"/>
                <a:cs typeface="Traditional Arabic"/>
              </a:rPr>
              <a:t> </a:t>
            </a:r>
            <a:r>
              <a:rPr lang="ar-SA" sz="2000" b="1" dirty="0" smtClean="0">
                <a:latin typeface="CG Times"/>
                <a:ea typeface="Times New Roman"/>
                <a:cs typeface="Traditional Arabic"/>
              </a:rPr>
              <a:t>عَنْ عُثْمَانَ، عَنِ النَّبِيِّ </a:t>
            </a:r>
            <a:r>
              <a:rPr lang="en-GB" sz="2000" b="1" dirty="0" smtClean="0">
                <a:latin typeface="CG Times"/>
                <a:ea typeface="Times New Roman"/>
                <a:cs typeface="Traditional Arabic"/>
                <a:sym typeface="AGA Arabesque"/>
              </a:rPr>
              <a:t></a:t>
            </a:r>
            <a:r>
              <a:rPr lang="ar-SA" sz="2000" b="1" dirty="0" smtClean="0">
                <a:latin typeface="CG Times"/>
                <a:ea typeface="Times New Roman"/>
                <a:cs typeface="Traditional Arabic"/>
              </a:rPr>
              <a:t> قَالَ: "إِنَّ أَفِضَلَكُمْ مَنْ تَعَلَّمَ القُرْآنَ وَعَلَّمَهُ". (رَوَاهُ البُخَاري)</a:t>
            </a:r>
            <a:endParaRPr lang="ar-SY" sz="2000" b="1" dirty="0" smtClean="0">
              <a:latin typeface="CG Times"/>
              <a:ea typeface="Times New Roman"/>
              <a:cs typeface="Traditional Arabic"/>
            </a:endParaRPr>
          </a:p>
          <a:p>
            <a:pPr rtl="1">
              <a:spcAft>
                <a:spcPts val="1000"/>
              </a:spcAft>
            </a:pPr>
            <a:endParaRPr lang="en-GB" sz="2000" b="1" dirty="0">
              <a:ea typeface="Calibri"/>
              <a:cs typeface="Arial"/>
            </a:endParaRPr>
          </a:p>
        </p:txBody>
      </p:sp>
    </p:spTree>
    <p:extLst>
      <p:ext uri="{BB962C8B-B14F-4D97-AF65-F5344CB8AC3E}">
        <p14:creationId xmlns="" xmlns:p14="http://schemas.microsoft.com/office/powerpoint/2010/main" val="3992937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L6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115000"/>
              </a:lnSpc>
              <a:spcAft>
                <a:spcPts val="1000"/>
              </a:spcAft>
            </a:pPr>
            <a:r>
              <a:rPr lang="ar-SY" sz="2000" b="1" dirty="0" smtClean="0">
                <a:ea typeface="Times New Roman"/>
                <a:cs typeface="Times New Roman"/>
              </a:rPr>
              <a:t>  </a:t>
            </a:r>
            <a:r>
              <a:rPr lang="en-GB" sz="2000" b="1" dirty="0" smtClean="0">
                <a:ea typeface="Times New Roman"/>
                <a:cs typeface="Times New Roman"/>
              </a:rPr>
              <a:t>    </a:t>
            </a:r>
            <a:r>
              <a:rPr lang="ar-SA" sz="2000" b="1" dirty="0" smtClean="0">
                <a:latin typeface="CG Times"/>
                <a:ea typeface="Times New Roman"/>
                <a:cs typeface="Traditional Arabic"/>
              </a:rPr>
              <a:t>عَنْ </a:t>
            </a:r>
            <a:r>
              <a:rPr lang="ar-SA" sz="2000" b="1" dirty="0">
                <a:latin typeface="CG Times"/>
                <a:ea typeface="Times New Roman"/>
                <a:cs typeface="Traditional Arabic"/>
              </a:rPr>
              <a:t>ابْنِ عُمَرَ قَالَ: قَالَ رَسُولُ اللهِ </a:t>
            </a:r>
            <a:r>
              <a:rPr lang="en-GB" sz="2000" b="1" dirty="0">
                <a:latin typeface="CG Times"/>
                <a:ea typeface="Times New Roman"/>
                <a:cs typeface="Traditional Arabic"/>
                <a:sym typeface="AGA Arabesque"/>
              </a:rPr>
              <a:t></a:t>
            </a:r>
            <a:r>
              <a:rPr lang="ar-SA" sz="2000" b="1" dirty="0">
                <a:latin typeface="CG Times"/>
                <a:ea typeface="Times New Roman"/>
                <a:cs typeface="Traditional Arabic"/>
              </a:rPr>
              <a:t>: "بُنِيَ الإِسْلامُ عَلَى خَمْسٍ: شَهَادَة أَنْ لا إِلَهَ إِلاّ اللهُ و</a:t>
            </a:r>
            <a:r>
              <a:rPr lang="ar-SY" sz="2000" b="1" dirty="0">
                <a:latin typeface="CG Times"/>
                <a:ea typeface="Times New Roman"/>
                <a:cs typeface="Traditional Arabic"/>
              </a:rPr>
              <a:t>َ</a:t>
            </a:r>
            <a:r>
              <a:rPr lang="ar-SA" sz="2000" b="1" dirty="0">
                <a:latin typeface="CG Times"/>
                <a:ea typeface="Times New Roman"/>
                <a:cs typeface="Traditional Arabic"/>
              </a:rPr>
              <a:t>أَنَّ مُحَمَّـدَاً رَسُولُ اللهِ وَإِقَامِ الصَّلاةِ وَإِيْتَاءِ الزَّكَاةِ، وَالحَجِّ، وَصَوْمِ رَمَضَانَ". </a:t>
            </a:r>
            <a:r>
              <a:rPr lang="ar-SA" sz="2000" dirty="0">
                <a:latin typeface="CG Times"/>
                <a:ea typeface="Times New Roman"/>
                <a:cs typeface="Traditional Arabic"/>
              </a:rPr>
              <a:t>                           (ر</a:t>
            </a:r>
            <a:r>
              <a:rPr lang="ar-SY" sz="2000" dirty="0">
                <a:latin typeface="CG Times"/>
                <a:ea typeface="Times New Roman"/>
                <a:cs typeface="Traditional Arabic"/>
              </a:rPr>
              <a:t>َ</a:t>
            </a:r>
            <a:r>
              <a:rPr lang="ar-SA" sz="2000" dirty="0">
                <a:latin typeface="CG Times"/>
                <a:ea typeface="Times New Roman"/>
                <a:cs typeface="Traditional Arabic"/>
              </a:rPr>
              <a:t>وَاهُ الشَّيْخَان)</a:t>
            </a: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7</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Orations</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FF0000"/>
                </a:solidFill>
              </a:rPr>
              <a:t> Example</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marL="450215" algn="l">
              <a:lnSpc>
                <a:spcPct val="115000"/>
              </a:lnSpc>
              <a:spcAft>
                <a:spcPts val="0"/>
              </a:spcAft>
            </a:pPr>
            <a:r>
              <a:rPr lang="en-GB" sz="1800" b="1" dirty="0">
                <a:latin typeface="Times New Roman"/>
                <a:ea typeface="Calibri"/>
                <a:cs typeface="Arial"/>
              </a:rPr>
              <a:t>Now how would you translate the following into English?  Is it A, B, C, or D?</a:t>
            </a:r>
            <a:endParaRPr lang="en-GB" sz="1800" b="1" dirty="0">
              <a:ea typeface="Times New Roman"/>
              <a:cs typeface="Arial"/>
            </a:endParaRPr>
          </a:p>
          <a:p>
            <a:pPr marL="450215" algn="ctr">
              <a:lnSpc>
                <a:spcPct val="115000"/>
              </a:lnSpc>
              <a:spcAft>
                <a:spcPts val="0"/>
              </a:spcAft>
            </a:pPr>
            <a:r>
              <a:rPr lang="ar-SY" sz="1400" dirty="0">
                <a:ea typeface="Calibri"/>
                <a:cs typeface="Times New Roman"/>
              </a:rPr>
              <a:t> </a:t>
            </a:r>
            <a:r>
              <a:rPr lang="ar-SY" sz="1050" dirty="0" smtClean="0">
                <a:ea typeface="Times New Roman"/>
                <a:cs typeface="Times New Roman"/>
              </a:rPr>
              <a:t> </a:t>
            </a:r>
            <a:r>
              <a:rPr lang="ar-SA" sz="1200" b="1" dirty="0">
                <a:latin typeface="Times New Roman"/>
                <a:ea typeface="Times New Roman"/>
                <a:cs typeface="Traditional Arabic"/>
              </a:rPr>
              <a:t>" </a:t>
            </a:r>
            <a:r>
              <a:rPr lang="ar-SA" sz="1600" b="1" dirty="0">
                <a:solidFill>
                  <a:srgbClr val="1132D9"/>
                </a:solidFill>
                <a:latin typeface="Times New Roman"/>
                <a:ea typeface="Times New Roman"/>
                <a:cs typeface="Traditional Arabic"/>
              </a:rPr>
              <a:t>إنَّك تُقْدِمُ على أرض المكر والخديعة والخيانة</a:t>
            </a:r>
            <a:r>
              <a:rPr lang="ar-SA" sz="1200" b="1" dirty="0">
                <a:latin typeface="Times New Roman"/>
                <a:ea typeface="Times New Roman"/>
                <a:cs typeface="Traditional Arabic"/>
              </a:rPr>
              <a:t>"</a:t>
            </a:r>
            <a:endParaRPr lang="en-GB" sz="12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coming to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going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heading towards the land of guile, deceit and treachery.</a:t>
            </a:r>
            <a:endParaRPr lang="en-GB" sz="1600" dirty="0">
              <a:ea typeface="Times New Roman"/>
              <a:cs typeface="Arial"/>
            </a:endParaRPr>
          </a:p>
          <a:p>
            <a:pPr lvl="0" algn="l">
              <a:lnSpc>
                <a:spcPct val="115000"/>
              </a:lnSpc>
              <a:spcAft>
                <a:spcPts val="0"/>
              </a:spcAft>
              <a:buFont typeface="+mj-lt"/>
              <a:buAutoNum type="alphaUcPeriod"/>
            </a:pPr>
            <a:r>
              <a:rPr lang="en-GB" sz="1600" dirty="0">
                <a:latin typeface="Times New Roman"/>
                <a:ea typeface="Calibri"/>
                <a:cs typeface="Arial"/>
              </a:rPr>
              <a:t>You are bound for the land of guile, deceit and treachery.</a:t>
            </a:r>
            <a:endParaRPr lang="en-GB" sz="1600" dirty="0">
              <a:ea typeface="Times New Roman"/>
              <a:cs typeface="Arial"/>
            </a:endParaRPr>
          </a:p>
          <a:p>
            <a:pPr marL="914400" marR="810260" indent="-28575" algn="l" rtl="1">
              <a:lnSpc>
                <a:spcPct val="115000"/>
              </a:lnSpc>
              <a:spcAft>
                <a:spcPts val="0"/>
              </a:spcAft>
            </a:pPr>
            <a:r>
              <a:rPr lang="en-GB" sz="1200" b="1" dirty="0">
                <a:latin typeface="Times New Roman"/>
                <a:ea typeface="Times New Roman"/>
                <a:cs typeface="Traditional Arabic"/>
              </a:rPr>
              <a:t> </a:t>
            </a:r>
            <a:endParaRPr lang="en-GB" sz="12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t>
            </a:r>
            <a:r>
              <a:rPr lang="en-GB" sz="2800" b="1" dirty="0">
                <a:solidFill>
                  <a:srgbClr val="FF0000"/>
                </a:solidFill>
              </a:rPr>
              <a:t>Example </a:t>
            </a:r>
            <a:r>
              <a:rPr lang="en-GB" sz="2800" b="1" dirty="0" smtClean="0">
                <a:solidFill>
                  <a:srgbClr val="1132D9"/>
                </a:solidFill>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marL="678815" indent="-571500" algn="just">
              <a:spcAft>
                <a:spcPts val="1000"/>
              </a:spcAft>
              <a:buFont typeface="Wingdings" pitchFamily="2" charset="2"/>
              <a:buChar char="q"/>
            </a:pPr>
            <a:r>
              <a:rPr lang="en-GB" sz="1600" b="1" dirty="0">
                <a:solidFill>
                  <a:srgbClr val="1132D9"/>
                </a:solidFill>
                <a:latin typeface="Times New Roman"/>
                <a:ea typeface="Calibri"/>
              </a:rPr>
              <a:t>Let’s now look at the following excerpt taken from an English religious sermon and try to translate it into Arabic</a:t>
            </a:r>
            <a:r>
              <a:rPr lang="en-GB" sz="1600" b="1" dirty="0">
                <a:solidFill>
                  <a:srgbClr val="1132D9"/>
                </a:solidFill>
                <a:latin typeface="Times New Roman"/>
              </a:rPr>
              <a:t>:</a:t>
            </a:r>
            <a:endParaRPr lang="en-GB" sz="1600" b="1" dirty="0">
              <a:solidFill>
                <a:srgbClr val="1132D9"/>
              </a:solidFill>
            </a:endParaRPr>
          </a:p>
          <a:p>
            <a:pPr marL="467360" marR="885825" indent="0" algn="just">
              <a:lnSpc>
                <a:spcPct val="115000"/>
              </a:lnSpc>
              <a:spcAft>
                <a:spcPts val="0"/>
              </a:spcAft>
            </a:pPr>
            <a:r>
              <a:rPr lang="en-GB" sz="1400" dirty="0" smtClean="0">
                <a:latin typeface="Times New Roman"/>
                <a:ea typeface="Times New Roman"/>
                <a:cs typeface="Arial"/>
              </a:rPr>
              <a:t>“Life </a:t>
            </a:r>
            <a:r>
              <a:rPr lang="en-GB" sz="1400" dirty="0">
                <a:latin typeface="Times New Roman"/>
                <a:ea typeface="Times New Roman"/>
                <a:cs typeface="Arial"/>
              </a:rPr>
              <a:t>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1400" dirty="0" err="1">
                <a:latin typeface="Times New Roman"/>
                <a:ea typeface="Times New Roman"/>
                <a:cs typeface="Arial"/>
              </a:rPr>
              <a:t>p.b.b.u.h</a:t>
            </a:r>
            <a:r>
              <a:rPr lang="en-GB" sz="14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1400" dirty="0" smtClean="0">
                <a:latin typeface="Times New Roman"/>
                <a:ea typeface="Times New Roman"/>
                <a:cs typeface="Arial"/>
              </a:rPr>
              <a:t>.”</a:t>
            </a:r>
          </a:p>
          <a:p>
            <a:pPr marL="450215"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F or something else?</a:t>
            </a:r>
            <a:endParaRPr lang="en-GB" sz="1400" b="1" dirty="0">
              <a:solidFill>
                <a:srgbClr val="1132D9"/>
              </a:solidFill>
              <a:ea typeface="Times New Roman"/>
              <a:cs typeface="Arial"/>
            </a:endParaRPr>
          </a:p>
          <a:p>
            <a:pPr marL="450215" algn="ctr">
              <a:lnSpc>
                <a:spcPct val="115000"/>
              </a:lnSpc>
              <a:spcAft>
                <a:spcPts val="0"/>
              </a:spcAft>
            </a:pPr>
            <a:r>
              <a:rPr lang="en-GB" sz="1400" b="1" dirty="0">
                <a:latin typeface="Times New Roman"/>
                <a:ea typeface="Calibri"/>
                <a:cs typeface="Arial"/>
              </a:rPr>
              <a:t> </a:t>
            </a:r>
            <a:r>
              <a:rPr lang="en-GB" sz="1400" b="1" dirty="0" smtClean="0">
                <a:latin typeface="Times New Roman"/>
                <a:ea typeface="Times New Roman"/>
                <a:cs typeface="Arial"/>
              </a:rPr>
              <a:t> </a:t>
            </a:r>
            <a:r>
              <a:rPr lang="en-GB" sz="1400" b="1" dirty="0">
                <a:latin typeface="Times New Roman"/>
                <a:ea typeface="Times New Roman"/>
                <a:cs typeface="Arial"/>
              </a:rPr>
              <a:t>Life is a warfare: a warfare between two standards: the Standard of right and the Standard of wrong</a:t>
            </a:r>
            <a:r>
              <a:rPr lang="en-GB" sz="1400" b="1" dirty="0" smtClean="0">
                <a:latin typeface="Times New Roman"/>
                <a:ea typeface="Calibri"/>
                <a:cs typeface="Arial"/>
              </a:rPr>
              <a:t>.</a:t>
            </a:r>
            <a:r>
              <a:rPr lang="en-GB" sz="1600" dirty="0">
                <a:latin typeface="Times New Roman"/>
                <a:ea typeface="Calibri"/>
                <a:cs typeface="Arial"/>
              </a:rPr>
              <a:t> </a:t>
            </a:r>
            <a:endParaRPr lang="en-GB" sz="1400" dirty="0" smtClean="0">
              <a:ea typeface="Times New Roman"/>
              <a:cs typeface="Arial"/>
            </a:endParaRPr>
          </a:p>
          <a:p>
            <a:pPr lvl="0" algn="l">
              <a:spcAft>
                <a:spcPts val="0"/>
              </a:spcAft>
              <a:buFont typeface="+mj-lt"/>
              <a:buAutoNum type="alphaUcPeriod"/>
            </a:pPr>
            <a:r>
              <a:rPr lang="ar-SY" sz="1600" dirty="0" smtClean="0">
                <a:ea typeface="Calibri"/>
                <a:cs typeface="Times New Roman"/>
              </a:rPr>
              <a:t>الحياة حرب بين الصح والخطأ</a:t>
            </a:r>
            <a:endParaRPr lang="en-GB" sz="1600" dirty="0" smtClean="0"/>
          </a:p>
          <a:p>
            <a:pPr lvl="0" algn="l">
              <a:spcAft>
                <a:spcPts val="0"/>
              </a:spcAft>
              <a:buFont typeface="+mj-lt"/>
              <a:buAutoNum type="alphaUcPeriod"/>
            </a:pPr>
            <a:r>
              <a:rPr lang="ar-SA" sz="1600" dirty="0" smtClean="0">
                <a:ea typeface="Calibri"/>
                <a:cs typeface="Times New Roman"/>
              </a:rPr>
              <a:t>الحياة </a:t>
            </a:r>
            <a:r>
              <a:rPr lang="ar-SA" sz="1600" dirty="0">
                <a:ea typeface="Calibri"/>
                <a:cs typeface="Times New Roman"/>
              </a:rPr>
              <a:t>حرب بين الصواب والغلط</a:t>
            </a:r>
            <a:endParaRPr lang="en-GB" sz="1600" dirty="0"/>
          </a:p>
          <a:p>
            <a:pPr lvl="0" algn="l">
              <a:spcAft>
                <a:spcPts val="0"/>
              </a:spcAft>
              <a:buFont typeface="+mj-lt"/>
              <a:buAutoNum type="alphaUcPeriod"/>
            </a:pPr>
            <a:r>
              <a:rPr lang="ar-SY" sz="1600" dirty="0">
                <a:ea typeface="Calibri"/>
                <a:cs typeface="Times New Roman"/>
              </a:rPr>
              <a:t>الحياة معركة بين الحق والباطل</a:t>
            </a:r>
            <a:endParaRPr lang="en-GB" sz="1600" dirty="0"/>
          </a:p>
          <a:p>
            <a:pPr lvl="0" algn="l">
              <a:spcAft>
                <a:spcPts val="0"/>
              </a:spcAft>
              <a:buFont typeface="+mj-lt"/>
              <a:buAutoNum type="alphaUcPeriod"/>
            </a:pPr>
            <a:r>
              <a:rPr lang="en-GB" sz="1600" dirty="0">
                <a:latin typeface="Times New Roman"/>
                <a:ea typeface="Calibri"/>
              </a:rPr>
              <a:t> </a:t>
            </a:r>
            <a:r>
              <a:rPr lang="ar-SY" sz="1600" dirty="0">
                <a:latin typeface="Times New Roman"/>
                <a:ea typeface="Calibri"/>
              </a:rPr>
              <a:t>الحياة مع معركة بين الخير والشر</a:t>
            </a:r>
            <a:endParaRPr lang="en-GB" sz="1600" dirty="0"/>
          </a:p>
          <a:p>
            <a:pPr marL="457200" algn="l">
              <a:lnSpc>
                <a:spcPct val="115000"/>
              </a:lnSpc>
              <a:spcAft>
                <a:spcPts val="1000"/>
              </a:spcAft>
            </a:pPr>
            <a:r>
              <a:rPr lang="en-GB" sz="1600" dirty="0">
                <a:solidFill>
                  <a:srgbClr val="FF0000"/>
                </a:solidFill>
                <a:latin typeface="Times New Roman"/>
                <a:ea typeface="Times New Roman"/>
                <a:cs typeface="Arial"/>
              </a:rPr>
              <a:t> </a:t>
            </a:r>
            <a:endParaRPr lang="en-GB" sz="1400" dirty="0">
              <a:ea typeface="Times New Roman"/>
              <a:cs typeface="Arial"/>
            </a:endParaRPr>
          </a:p>
          <a:p>
            <a:pPr marL="467360" marR="885825" indent="0" algn="just">
              <a:lnSpc>
                <a:spcPct val="115000"/>
              </a:lnSpc>
              <a:spcAft>
                <a:spcPts val="0"/>
              </a:spcAft>
            </a:pPr>
            <a:endParaRPr lang="en-GB" sz="1600" dirty="0">
              <a:ea typeface="Times New Roman"/>
              <a:cs typeface="Arial"/>
            </a:endParaRPr>
          </a:p>
          <a:p>
            <a:pPr marL="272415" marR="630555" indent="0" algn="l">
              <a:lnSpc>
                <a:spcPct val="115000"/>
              </a:lnSpc>
              <a:spcAft>
                <a:spcPts val="0"/>
              </a:spcAft>
            </a:pPr>
            <a:r>
              <a:rPr lang="en-GB" sz="1600" dirty="0">
                <a:latin typeface="Times New Roman"/>
                <a:ea typeface="Times New Roman"/>
                <a:cs typeface="Arial"/>
              </a:rPr>
              <a:t> </a:t>
            </a:r>
            <a:r>
              <a:rPr lang="en-GB" sz="1600" dirty="0">
                <a:latin typeface="Times New Roman"/>
                <a:ea typeface="Calibri"/>
                <a:cs typeface="Arial"/>
              </a:rPr>
              <a:t> </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L7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oratory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ar-SY" sz="2000" b="1" dirty="0" smtClean="0">
                <a:latin typeface="CG Times"/>
                <a:ea typeface="Times New Roman"/>
                <a:cs typeface="Traditional Arabic"/>
              </a:rPr>
              <a:t> </a:t>
            </a:r>
            <a:r>
              <a:rPr lang="en-GB" sz="3600" dirty="0">
                <a:latin typeface="Traditional Arabic"/>
                <a:ea typeface="Times New Roman"/>
                <a:cs typeface="Arial"/>
              </a:rPr>
              <a:t> </a:t>
            </a:r>
            <a:r>
              <a:rPr lang="en-GB" sz="2000" dirty="0">
                <a:latin typeface="Times New Roman"/>
                <a:ea typeface="Times New Roman"/>
                <a:cs typeface="Arial"/>
              </a:rPr>
              <a:t>Life is a warfare: a warfare between two standards: the Standard of right and the Standard of wrong. It is a warfare wide as the world; it rages in every nation, every city, in the heart of every man. Satan desires all men to come under his Standard, and to this end lures them with riches, honours, power, all that ministers to the lust and pride of man. God on the contrary, invites all to fight under His Standard: the standard of Islam and His Messenger Muhammad (</a:t>
            </a:r>
            <a:r>
              <a:rPr lang="en-GB" sz="2000" dirty="0" err="1">
                <a:latin typeface="Times New Roman"/>
                <a:ea typeface="Times New Roman"/>
                <a:cs typeface="Arial"/>
              </a:rPr>
              <a:t>p.b.b.u.h</a:t>
            </a:r>
            <a:r>
              <a:rPr lang="en-GB" sz="2000" dirty="0">
                <a:latin typeface="Times New Roman"/>
                <a:ea typeface="Times New Roman"/>
                <a:cs typeface="Arial"/>
              </a:rPr>
              <a:t>), which is certain of ultimate victory against Satan and his army. Now comes the imperious cry of command: Choose! God or Satan? Choose! Sanctity or Sin? Choose! Heaven or Hell? And in the choice you make, is summed up the life of every man</a:t>
            </a:r>
            <a:r>
              <a:rPr lang="en-GB" sz="2000" dirty="0" smtClean="0">
                <a:latin typeface="Times New Roman"/>
                <a:ea typeface="Times New Roman"/>
                <a:cs typeface="Arial"/>
              </a:rPr>
              <a:t>.</a:t>
            </a:r>
            <a:endParaRPr lang="en-GB" sz="2800" dirty="0">
              <a:ea typeface="Times New Roman"/>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L7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marL="21590" marR="90170" algn="justLow" rtl="1">
              <a:lnSpc>
                <a:spcPct val="115000"/>
              </a:lnSpc>
              <a:spcAft>
                <a:spcPts val="1000"/>
              </a:spcAft>
            </a:pPr>
            <a:r>
              <a:rPr lang="ar-SA" sz="1600" b="1" dirty="0">
                <a:latin typeface="Times New Roman"/>
                <a:ea typeface="Times New Roman"/>
                <a:cs typeface="Traditional Arabic"/>
              </a:rPr>
              <a:t>أما بعد أيها الناس ، فإن لكم على نسائكم حقا ، ولهن عليكم حقا ، لكم عليهن أن لا يوطئن فرشكم أحدا تكرهونه ، وعليهن أن لا يأتين بفاحشة مبينة ، فإن فعلن فإن الله قد أذن لكم أن تهجروهن في المضاجع وتضربوهن ضربا غير مبرح ، فإن انتهين فلهن رزقهن وكسوتهن بالمعروف واستوصوا بالنساء خيرا . فإنهن عندكم عوان لا يملكن لأنفسهن شيئا ، وإنكم إنما أخذتموهن بأمانة الله ، واستحللتم فروجهن بكلمات الله .</a:t>
            </a:r>
            <a:endParaRPr lang="en-GB" sz="1600" dirty="0">
              <a:ea typeface="Times New Roman"/>
              <a:cs typeface="Arial"/>
            </a:endParaRPr>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8</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Poetry</a:t>
            </a: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
            </a:r>
            <a:br>
              <a:rPr lang="en-GB" sz="2800" b="1" dirty="0" smtClean="0">
                <a:solidFill>
                  <a:srgbClr val="1132D9"/>
                </a:solidFill>
              </a:rPr>
            </a:br>
            <a:r>
              <a:rPr lang="en-GB" sz="2800" b="1" dirty="0" smtClean="0">
                <a:solidFill>
                  <a:srgbClr val="1132D9"/>
                </a:solidFill>
              </a:rPr>
              <a:t>Continued</a:t>
            </a:r>
            <a:r>
              <a:rPr lang="en-GB" sz="2400" dirty="0">
                <a:ea typeface="Times New Roman"/>
                <a:cs typeface="Arial"/>
              </a:rPr>
              <a:t/>
            </a:r>
            <a:br>
              <a:rPr lang="en-GB" sz="2400" dirty="0">
                <a:ea typeface="Times New Roman"/>
                <a:cs typeface="Arial"/>
              </a:rPr>
            </a:br>
            <a:r>
              <a:rPr lang="en-GB" sz="2800" b="1" dirty="0">
                <a:solidFill>
                  <a:srgbClr val="1132D9"/>
                </a:solidFill>
              </a:rPr>
              <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lnSpc>
                <a:spcPct val="115000"/>
              </a:lnSpc>
              <a:spcAft>
                <a:spcPts val="0"/>
              </a:spcAft>
              <a:buFont typeface="Wingdings" pitchFamily="2" charset="2"/>
              <a:buChar char="q"/>
            </a:pPr>
            <a:r>
              <a:rPr lang="en-GB" sz="1400" b="1" dirty="0">
                <a:latin typeface="Times New Roman"/>
                <a:ea typeface="Times New Roman"/>
                <a:cs typeface="Arial"/>
              </a:rPr>
              <a:t>Another way of dealing with the supposed difficulty of poetic translation is to move away from the original, producing instead imitations or new versions</a:t>
            </a:r>
            <a:r>
              <a:rPr lang="en-GB" sz="1400" dirty="0">
                <a:latin typeface="Times New Roman"/>
                <a:ea typeface="Times New Roman"/>
                <a:cs typeface="Arial"/>
              </a:rPr>
              <a:t>. But Hamburger (1989:51) sees such deviation from the original as an “</a:t>
            </a:r>
            <a:r>
              <a:rPr lang="en-GB" sz="1400" b="1" dirty="0">
                <a:solidFill>
                  <a:srgbClr val="FF0000"/>
                </a:solidFill>
                <a:latin typeface="Times New Roman"/>
                <a:ea typeface="Times New Roman"/>
                <a:cs typeface="Arial"/>
              </a:rPr>
              <a:t>admission of defeat</a:t>
            </a:r>
            <a:r>
              <a:rPr lang="en-GB" sz="1400" dirty="0">
                <a:latin typeface="Times New Roman"/>
                <a:ea typeface="Times New Roman"/>
                <a:cs typeface="Arial"/>
              </a:rPr>
              <a:t>” . Look at the following example to see how the Arabic translator has moved away from the original</a:t>
            </a:r>
            <a:r>
              <a:rPr lang="en-GB" sz="1400" dirty="0" smtClean="0">
                <a:latin typeface="Times New Roman"/>
                <a:ea typeface="Times New Roman"/>
                <a:cs typeface="Arial"/>
              </a:rPr>
              <a:t>:</a:t>
            </a:r>
          </a:p>
          <a:p>
            <a:pPr marL="0" indent="0" algn="l">
              <a:lnSpc>
                <a:spcPct val="115000"/>
              </a:lnSpc>
              <a:spcAft>
                <a:spcPts val="0"/>
              </a:spcAft>
            </a:pPr>
            <a:r>
              <a:rPr lang="en-GB" sz="1400" dirty="0">
                <a:latin typeface="Times New Roman"/>
                <a:ea typeface="Times New Roman"/>
                <a:cs typeface="Arial"/>
              </a:rPr>
              <a:t> </a:t>
            </a:r>
            <a:r>
              <a:rPr lang="en-GB" sz="1400" dirty="0" smtClean="0">
                <a:latin typeface="Times New Roman"/>
                <a:ea typeface="Times New Roman"/>
                <a:cs typeface="Arial"/>
              </a:rPr>
              <a:t>  </a:t>
            </a:r>
            <a:r>
              <a:rPr lang="en-GB" sz="1200" dirty="0" smtClean="0">
                <a:ea typeface="Times New Roman"/>
                <a:cs typeface="Arial"/>
              </a:rPr>
              <a:t> </a:t>
            </a:r>
            <a:r>
              <a:rPr lang="en-GB" sz="1400" b="1" dirty="0" smtClean="0">
                <a:solidFill>
                  <a:srgbClr val="1132D9"/>
                </a:solidFill>
                <a:latin typeface="Times New Roman"/>
                <a:ea typeface="Times New Roman"/>
                <a:cs typeface="Arial"/>
              </a:rPr>
              <a:t>When he smells the scent of the rose, he wants to see it,</a:t>
            </a:r>
            <a:endParaRPr lang="en-GB" sz="1200" b="1" dirty="0" smtClean="0">
              <a:solidFill>
                <a:srgbClr val="1132D9"/>
              </a:solidFill>
              <a:ea typeface="Times New Roman"/>
              <a:cs typeface="Arial"/>
            </a:endParaRPr>
          </a:p>
          <a:p>
            <a:pPr marL="540385" algn="l">
              <a:lnSpc>
                <a:spcPct val="115000"/>
              </a:lnSpc>
              <a:spcAft>
                <a:spcPts val="0"/>
              </a:spcAft>
            </a:pPr>
            <a:r>
              <a:rPr lang="en-GB" sz="1400" b="1" dirty="0" smtClean="0">
                <a:solidFill>
                  <a:srgbClr val="1132D9"/>
                </a:solidFill>
                <a:latin typeface="Times New Roman"/>
                <a:ea typeface="Times New Roman"/>
                <a:cs typeface="Arial"/>
              </a:rPr>
              <a:t>When </a:t>
            </a:r>
            <a:r>
              <a:rPr lang="en-GB" sz="1400" b="1" dirty="0">
                <a:solidFill>
                  <a:srgbClr val="1132D9"/>
                </a:solidFill>
                <a:latin typeface="Times New Roman"/>
                <a:ea typeface="Times New Roman"/>
                <a:cs typeface="Arial"/>
              </a:rPr>
              <a:t>he sees the face of the rose, he wants to pluck it.</a:t>
            </a:r>
            <a:endParaRPr lang="en-GB" sz="1200" b="1" dirty="0">
              <a:solidFill>
                <a:srgbClr val="1132D9"/>
              </a:solidFill>
              <a:ea typeface="Times New Roman"/>
              <a:cs typeface="Arial"/>
            </a:endParaRPr>
          </a:p>
          <a:p>
            <a:pPr marL="540385" algn="l">
              <a:lnSpc>
                <a:spcPct val="115000"/>
              </a:lnSpc>
              <a:spcAft>
                <a:spcPts val="0"/>
              </a:spcAft>
            </a:pPr>
            <a:r>
              <a:rPr lang="en-GB" sz="1400" dirty="0">
                <a:latin typeface="Times New Roman"/>
                <a:ea typeface="Times New Roman"/>
                <a:cs typeface="Arial"/>
              </a:rPr>
              <a:t> </a:t>
            </a:r>
            <a:endParaRPr lang="en-GB" sz="1200" dirty="0">
              <a:ea typeface="Times New Roman"/>
              <a:cs typeface="Arial"/>
            </a:endParaRPr>
          </a:p>
          <a:p>
            <a:pPr marL="540385" algn="l">
              <a:lnSpc>
                <a:spcPct val="115000"/>
              </a:lnSpc>
              <a:spcAft>
                <a:spcPts val="0"/>
              </a:spcAft>
            </a:pPr>
            <a:r>
              <a:rPr lang="ar-SA" sz="1400" b="1" dirty="0">
                <a:ea typeface="Times New Roman"/>
                <a:cs typeface="Times New Roman"/>
              </a:rPr>
              <a:t>إن شمَ ريحَ الوردِ في أغصانها </a:t>
            </a:r>
            <a:r>
              <a:rPr lang="ar-SY" sz="1400" b="1" dirty="0" smtClean="0">
                <a:ea typeface="Times New Roman"/>
                <a:cs typeface="Times New Roman"/>
              </a:rPr>
              <a:t>  </a:t>
            </a:r>
            <a:r>
              <a:rPr lang="ar-SA" sz="1400" b="1" dirty="0" smtClean="0">
                <a:ea typeface="Times New Roman"/>
                <a:cs typeface="Times New Roman"/>
              </a:rPr>
              <a:t>                                </a:t>
            </a:r>
            <a:r>
              <a:rPr lang="ar-SA" sz="1400" b="1" dirty="0">
                <a:ea typeface="Times New Roman"/>
                <a:cs typeface="Times New Roman"/>
              </a:rPr>
              <a:t>مُناه في ألوانها وبَهاه</a:t>
            </a:r>
            <a:r>
              <a:rPr lang="ar-SY" sz="1400" b="1" dirty="0">
                <a:ea typeface="Times New Roman"/>
                <a:cs typeface="Times New Roman"/>
              </a:rPr>
              <a:t>َ</a:t>
            </a:r>
            <a:r>
              <a:rPr lang="ar-SA" sz="1400" b="1" dirty="0">
                <a:ea typeface="Times New Roman"/>
                <a:cs typeface="Times New Roman"/>
              </a:rPr>
              <a:t>ا</a:t>
            </a:r>
            <a:r>
              <a:rPr lang="en-GB" sz="1400" b="1" dirty="0">
                <a:latin typeface="Times New Roman"/>
                <a:ea typeface="Times New Roman"/>
                <a:cs typeface="Arial"/>
              </a:rPr>
              <a:t>  </a:t>
            </a:r>
            <a:endParaRPr lang="en-GB" sz="1400" b="1" dirty="0">
              <a:ea typeface="Times New Roman"/>
              <a:cs typeface="Arial"/>
            </a:endParaRPr>
          </a:p>
          <a:p>
            <a:pPr marL="540385" algn="l">
              <a:lnSpc>
                <a:spcPct val="115000"/>
              </a:lnSpc>
              <a:spcAft>
                <a:spcPts val="0"/>
              </a:spcAft>
            </a:pPr>
            <a:r>
              <a:rPr lang="ar-SA" sz="1400" b="1" dirty="0">
                <a:ea typeface="Times New Roman"/>
                <a:cs typeface="Times New Roman"/>
              </a:rPr>
              <a:t>  وبدوْتِ في ثَوب الجمالِ                       </a:t>
            </a:r>
            <a:r>
              <a:rPr lang="ar-SY" sz="1400" b="1" dirty="0">
                <a:ea typeface="Times New Roman"/>
                <a:cs typeface="Times New Roman"/>
              </a:rPr>
              <a:t>فك</a:t>
            </a:r>
            <a:r>
              <a:rPr lang="ar-SA" sz="1400" b="1" dirty="0">
                <a:ea typeface="Times New Roman"/>
                <a:cs typeface="Times New Roman"/>
              </a:rPr>
              <a:t>نْتِ بين </a:t>
            </a:r>
            <a:r>
              <a:rPr lang="ar-SY" sz="1400" b="1" dirty="0">
                <a:ea typeface="Times New Roman"/>
                <a:cs typeface="Times New Roman"/>
              </a:rPr>
              <a:t>الأ</a:t>
            </a:r>
            <a:r>
              <a:rPr lang="ar-SA" sz="1400" b="1" dirty="0">
                <a:ea typeface="Times New Roman"/>
                <a:cs typeface="Times New Roman"/>
              </a:rPr>
              <a:t>صابع، رباه ما أحلاها! </a:t>
            </a:r>
            <a:endParaRPr lang="en-GB" sz="1400" b="1" dirty="0">
              <a:ea typeface="Times New Roman"/>
              <a:cs typeface="Arial"/>
            </a:endParaRPr>
          </a:p>
          <a:p>
            <a:pPr algn="l">
              <a:lnSpc>
                <a:spcPct val="115000"/>
              </a:lnSpc>
              <a:spcAft>
                <a:spcPts val="0"/>
              </a:spcAft>
            </a:pPr>
            <a:r>
              <a:rPr lang="ar-SA" sz="1400" dirty="0">
                <a:ea typeface="Times New Roman"/>
                <a:cs typeface="Times New Roman"/>
              </a:rPr>
              <a:t> </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عندما يشم رائحة الوردة يريد أن يراها             عندما يرى وجه الوردة يريد أن يقطفها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إن شمها استحلى رؤيتها                             وإن رأها استحلى قطافها</a:t>
            </a:r>
            <a:endParaRPr lang="en-GB" sz="1200" dirty="0">
              <a:ea typeface="Times New Roman"/>
              <a:cs typeface="Arial"/>
            </a:endParaRPr>
          </a:p>
          <a:p>
            <a:pPr lvl="0" algn="l">
              <a:lnSpc>
                <a:spcPct val="115000"/>
              </a:lnSpc>
              <a:spcAft>
                <a:spcPts val="0"/>
              </a:spcAft>
              <a:buFont typeface="+mj-lt"/>
              <a:buAutoNum type="alphaUcPeriod"/>
            </a:pPr>
            <a:r>
              <a:rPr lang="ar-SA" sz="1400" dirty="0">
                <a:ea typeface="Times New Roman"/>
                <a:cs typeface="Times New Roman"/>
              </a:rPr>
              <a:t>عبيرها استهواه، فطلب رؤياها                                      ولما رأها، أرادها</a:t>
            </a:r>
            <a:endParaRPr lang="en-GB" sz="1200" dirty="0">
              <a:ea typeface="Times New Roman"/>
              <a:cs typeface="Arial"/>
            </a:endParaRPr>
          </a:p>
          <a:p>
            <a:pPr lvl="0" algn="l">
              <a:lnSpc>
                <a:spcPct val="115000"/>
              </a:lnSpc>
              <a:spcAft>
                <a:spcPts val="0"/>
              </a:spcAft>
              <a:buFont typeface="+mj-lt"/>
              <a:buAutoNum type="alphaUcPeriod"/>
            </a:pPr>
            <a:r>
              <a:rPr lang="ar-SA" sz="1200" b="1" dirty="0">
                <a:solidFill>
                  <a:srgbClr val="FF0000"/>
                </a:solidFill>
                <a:ea typeface="Times New Roman"/>
                <a:cs typeface="Times New Roman"/>
              </a:rPr>
              <a:t>إن شم ريح الورد في أغصانها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A" sz="1200" b="1" dirty="0">
                <a:solidFill>
                  <a:srgbClr val="FF0000"/>
                </a:solidFill>
                <a:ea typeface="Times New Roman"/>
                <a:cs typeface="Times New Roman"/>
              </a:rPr>
              <a:t>مُناه في ألوانها وبَهاها   </a:t>
            </a:r>
            <a:endParaRPr lang="en-GB" sz="1200" b="1" dirty="0">
              <a:solidFill>
                <a:srgbClr val="FF0000"/>
              </a:solidFill>
              <a:ea typeface="Times New Roman"/>
              <a:cs typeface="Arial"/>
            </a:endParaRPr>
          </a:p>
          <a:p>
            <a:pPr marL="228600" algn="l">
              <a:lnSpc>
                <a:spcPct val="115000"/>
              </a:lnSpc>
              <a:spcAft>
                <a:spcPts val="0"/>
              </a:spcAft>
            </a:pPr>
            <a:r>
              <a:rPr lang="ar-SA" sz="1200" b="1" dirty="0">
                <a:solidFill>
                  <a:srgbClr val="FF0000"/>
                </a:solidFill>
                <a:ea typeface="Times New Roman"/>
                <a:cs typeface="Times New Roman"/>
              </a:rPr>
              <a:t>  وبدوْتِ في ثَوب الجمالِ                        </a:t>
            </a:r>
            <a:r>
              <a:rPr lang="ar-SY" sz="1200" b="1" dirty="0" smtClean="0">
                <a:solidFill>
                  <a:srgbClr val="FF0000"/>
                </a:solidFill>
                <a:ea typeface="Times New Roman"/>
                <a:cs typeface="Times New Roman"/>
              </a:rPr>
              <a:t>        </a:t>
            </a:r>
            <a:r>
              <a:rPr lang="ar-SA" sz="1200" b="1" dirty="0" smtClean="0">
                <a:solidFill>
                  <a:srgbClr val="FF0000"/>
                </a:solidFill>
                <a:ea typeface="Times New Roman"/>
                <a:cs typeface="Times New Roman"/>
              </a:rPr>
              <a:t>   </a:t>
            </a:r>
            <a:r>
              <a:rPr lang="ar-SY" sz="1200" b="1" dirty="0">
                <a:solidFill>
                  <a:srgbClr val="FF0000"/>
                </a:solidFill>
                <a:ea typeface="Times New Roman"/>
                <a:cs typeface="Times New Roman"/>
              </a:rPr>
              <a:t>فك</a:t>
            </a:r>
            <a:r>
              <a:rPr lang="ar-SA" sz="1200" b="1" dirty="0">
                <a:solidFill>
                  <a:srgbClr val="FF0000"/>
                </a:solidFill>
                <a:ea typeface="Times New Roman"/>
                <a:cs typeface="Times New Roman"/>
              </a:rPr>
              <a:t>نْتِ بين </a:t>
            </a:r>
            <a:r>
              <a:rPr lang="ar-SY" sz="1200" b="1" dirty="0">
                <a:solidFill>
                  <a:srgbClr val="FF0000"/>
                </a:solidFill>
                <a:ea typeface="Times New Roman"/>
                <a:cs typeface="Times New Roman"/>
              </a:rPr>
              <a:t>الأ</a:t>
            </a:r>
            <a:r>
              <a:rPr lang="ar-SA" sz="1200" b="1" dirty="0">
                <a:solidFill>
                  <a:srgbClr val="FF0000"/>
                </a:solidFill>
                <a:ea typeface="Times New Roman"/>
                <a:cs typeface="Times New Roman"/>
              </a:rPr>
              <a:t>صابع، رباه ما أحلاها!        </a:t>
            </a:r>
            <a:endParaRPr lang="en-GB" sz="1200" b="1" dirty="0">
              <a:solidFill>
                <a:srgbClr val="FF0000"/>
              </a:solidFill>
              <a:ea typeface="Times New Roman"/>
              <a:cs typeface="Arial"/>
            </a:endParaRPr>
          </a:p>
          <a:p>
            <a:pPr>
              <a:lnSpc>
                <a:spcPct val="115000"/>
              </a:lnSpc>
              <a:spcAft>
                <a:spcPts val="0"/>
              </a:spcAft>
            </a:pPr>
            <a:r>
              <a:rPr lang="ar-SA" sz="1400" dirty="0">
                <a:ea typeface="Times New Roman"/>
                <a:cs typeface="Times New Roman"/>
              </a:rPr>
              <a:t> </a:t>
            </a:r>
            <a:endParaRPr lang="en-GB" sz="1200" dirty="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L8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Poem into 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algn="l"/>
            <a:r>
              <a:rPr lang="en-GB" sz="1200" b="1" dirty="0">
                <a:solidFill>
                  <a:srgbClr val="1132D9"/>
                </a:solidFill>
                <a:cs typeface="+mj-cs"/>
              </a:rPr>
              <a:t>ALONE WITH MY LOVE</a:t>
            </a:r>
            <a:endParaRPr lang="en-GB" sz="1200" dirty="0">
              <a:solidFill>
                <a:srgbClr val="1132D9"/>
              </a:solidFill>
              <a:cs typeface="+mj-cs"/>
            </a:endParaRPr>
          </a:p>
          <a:p>
            <a:pPr algn="l"/>
            <a:r>
              <a:rPr lang="en-GB" sz="1200" b="1" dirty="0">
                <a:cs typeface="+mj-cs"/>
              </a:rPr>
              <a:t>Alone, my love, with you alone;</a:t>
            </a:r>
          </a:p>
          <a:p>
            <a:pPr algn="l"/>
            <a:r>
              <a:rPr lang="en-GB" sz="1200" b="1" dirty="0">
                <a:cs typeface="+mj-cs"/>
              </a:rPr>
              <a:t>In the boat of love, we sing and dance</a:t>
            </a:r>
          </a:p>
          <a:p>
            <a:pPr algn="l"/>
            <a:r>
              <a:rPr lang="en-GB" sz="1200" b="1" dirty="0">
                <a:cs typeface="+mj-cs"/>
              </a:rPr>
              <a:t>Like the lonely man in the ocean alone</a:t>
            </a:r>
          </a:p>
          <a:p>
            <a:pPr algn="l"/>
            <a:r>
              <a:rPr lang="en-GB" sz="1200" b="1" dirty="0">
                <a:cs typeface="+mj-cs"/>
              </a:rPr>
              <a:t>When he befriended a bird of chance.</a:t>
            </a:r>
          </a:p>
          <a:p>
            <a:pPr algn="l"/>
            <a:r>
              <a:rPr lang="en-GB" sz="1200" b="1" dirty="0">
                <a:cs typeface="+mj-cs"/>
              </a:rPr>
              <a:t>*	*	*	*	</a:t>
            </a:r>
          </a:p>
          <a:p>
            <a:pPr algn="l"/>
            <a:r>
              <a:rPr lang="en-GB" sz="1200" b="1" dirty="0">
                <a:cs typeface="+mj-cs"/>
              </a:rPr>
              <a:t>Alone in a forest, we laugh and run;</a:t>
            </a:r>
          </a:p>
          <a:p>
            <a:pPr algn="l"/>
            <a:r>
              <a:rPr lang="en-GB" sz="1200" b="1" dirty="0">
                <a:cs typeface="+mj-cs"/>
              </a:rPr>
              <a:t>When the buds of May sway and say</a:t>
            </a:r>
          </a:p>
          <a:p>
            <a:pPr algn="l"/>
            <a:r>
              <a:rPr lang="en-GB" sz="1200" b="1" dirty="0">
                <a:cs typeface="+mj-cs"/>
              </a:rPr>
              <a:t>O Lovers, be happy in the sun</a:t>
            </a:r>
          </a:p>
          <a:p>
            <a:pPr algn="l"/>
            <a:r>
              <a:rPr lang="en-GB" sz="1200" b="1" dirty="0">
                <a:cs typeface="+mj-cs"/>
              </a:rPr>
              <a:t>In merry days and from people away</a:t>
            </a:r>
          </a:p>
          <a:p>
            <a:pPr algn="l"/>
            <a:r>
              <a:rPr lang="en-GB" sz="1200" b="1" dirty="0">
                <a:cs typeface="+mj-cs"/>
              </a:rPr>
              <a:t>*	*	*	*	</a:t>
            </a:r>
          </a:p>
          <a:p>
            <a:pPr algn="l"/>
            <a:r>
              <a:rPr lang="en-GB" sz="1200" b="1" dirty="0">
                <a:cs typeface="+mj-cs"/>
              </a:rPr>
              <a:t>Above, alone on the moon we live;</a:t>
            </a:r>
          </a:p>
          <a:p>
            <a:pPr algn="l"/>
            <a:r>
              <a:rPr lang="en-GB" sz="1200" b="1" dirty="0">
                <a:cs typeface="+mj-cs"/>
              </a:rPr>
              <a:t>No hate, no envy, no vice but love.</a:t>
            </a:r>
          </a:p>
          <a:p>
            <a:pPr algn="l"/>
            <a:r>
              <a:rPr lang="en-GB" sz="1200" b="1" dirty="0">
                <a:cs typeface="+mj-cs"/>
              </a:rPr>
              <a:t>The light to the world then we give;</a:t>
            </a:r>
          </a:p>
          <a:p>
            <a:pPr algn="l"/>
            <a:r>
              <a:rPr lang="en-GB" sz="1200" b="1" dirty="0">
                <a:cs typeface="+mj-cs"/>
              </a:rPr>
              <a:t>There, a happy life shall we prove.</a:t>
            </a:r>
          </a:p>
          <a:p>
            <a:pPr algn="l"/>
            <a:r>
              <a:rPr lang="en-GB" sz="1200" b="1" dirty="0">
                <a:cs typeface="+mj-cs"/>
              </a:rPr>
              <a:t>*	*	*	</a:t>
            </a:r>
            <a:r>
              <a:rPr lang="en-GB" sz="1200" b="1" dirty="0" smtClean="0">
                <a:cs typeface="+mj-cs"/>
              </a:rPr>
              <a:t>*</a:t>
            </a:r>
            <a:endParaRPr lang="en-GB" sz="1200" b="1" dirty="0">
              <a:cs typeface="+mj-cs"/>
            </a:endParaRPr>
          </a:p>
          <a:p>
            <a:pPr algn="l"/>
            <a:r>
              <a:rPr lang="en-GB" sz="1200" b="1" dirty="0">
                <a:cs typeface="+mj-cs"/>
              </a:rPr>
              <a:t>Only with you a chance I stand</a:t>
            </a:r>
          </a:p>
          <a:p>
            <a:pPr algn="l"/>
            <a:r>
              <a:rPr lang="en-GB" sz="1200" b="1" dirty="0">
                <a:cs typeface="+mj-cs"/>
              </a:rPr>
              <a:t>In sea, in heaven and on land.</a:t>
            </a:r>
          </a:p>
          <a:p>
            <a:pPr algn="l"/>
            <a:r>
              <a:rPr lang="en-GB" sz="1200" dirty="0">
                <a:cs typeface="+mj-cs"/>
              </a:rPr>
              <a:t>*	*	*	</a:t>
            </a:r>
            <a:r>
              <a:rPr lang="en-GB" sz="1200" dirty="0" smtClean="0">
                <a:cs typeface="+mj-cs"/>
              </a:rPr>
              <a:t>*</a:t>
            </a:r>
            <a:endParaRPr lang="en-GB" sz="1200" dirty="0">
              <a:cs typeface="+mj-cs"/>
            </a:endParaRPr>
          </a:p>
          <a:p>
            <a:pPr algn="l"/>
            <a:r>
              <a:rPr lang="en-GB" sz="1200" b="1" dirty="0">
                <a:solidFill>
                  <a:srgbClr val="1132D9"/>
                </a:solidFill>
                <a:cs typeface="+mj-cs"/>
              </a:rPr>
              <a:t>A.M. Halimah 1991</a:t>
            </a:r>
            <a:endParaRPr lang="en-GB" sz="1200" b="1" dirty="0" smtClean="0">
              <a:solidFill>
                <a:srgbClr val="1132D9"/>
              </a:solidFill>
              <a:latin typeface="CG Times"/>
              <a:ea typeface="Times New Roman"/>
              <a:cs typeface="+mj-cs"/>
            </a:endParaRPr>
          </a:p>
          <a:p>
            <a:pPr algn="l">
              <a:spcAft>
                <a:spcPts val="1000"/>
              </a:spcAft>
            </a:pPr>
            <a:endParaRPr lang="en-GB" sz="12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 xmlns:p14="http://schemas.microsoft.com/office/powerpoint/2010/main" val="3992937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L8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r>
              <a:rPr lang="ar-SY" sz="2000" b="1" dirty="0"/>
              <a:t>وأكل كُسيرة في جنب بيتي                    أحبُّ إلي من أكل الرغيف</a:t>
            </a:r>
            <a:endParaRPr lang="en-GB" sz="2000" dirty="0"/>
          </a:p>
          <a:p>
            <a:pPr rtl="1"/>
            <a:r>
              <a:rPr lang="ar-SY" sz="2000" b="1" dirty="0"/>
              <a:t>ولبْسُ عباءة وتقرّ عيني                        أحب إليَّ من لبس الشفوف</a:t>
            </a:r>
            <a:endParaRPr lang="en-GB" sz="2000" dirty="0"/>
          </a:p>
          <a:p>
            <a:pPr rtl="1">
              <a:lnSpc>
                <a:spcPct val="115000"/>
              </a:lnSpc>
              <a:spcAft>
                <a:spcPts val="1000"/>
              </a:spcAft>
            </a:pP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9</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Short Stories</a:t>
            </a: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FF0000"/>
                </a:solidFill>
              </a:rPr>
              <a:t>Example</a:t>
            </a:r>
            <a:r>
              <a:rPr lang="en-GB" sz="2800" dirty="0">
                <a:ea typeface="Times New Roman"/>
                <a:cs typeface="Arial"/>
              </a:rPr>
              <a:t/>
            </a:r>
            <a:br>
              <a:rPr lang="en-GB" sz="2800" dirty="0">
                <a:ea typeface="Times New Roman"/>
                <a:cs typeface="Arial"/>
              </a:rPr>
            </a:br>
            <a:endParaRPr lang="en-GB" sz="3200" b="1" dirty="0">
              <a:solidFill>
                <a:srgbClr val="FF0000"/>
              </a:solidFill>
            </a:endParaRPr>
          </a:p>
        </p:txBody>
      </p:sp>
      <p:sp>
        <p:nvSpPr>
          <p:cNvPr id="3" name="Content Placeholder 2"/>
          <p:cNvSpPr>
            <a:spLocks noGrp="1"/>
          </p:cNvSpPr>
          <p:nvPr>
            <p:ph idx="1"/>
          </p:nvPr>
        </p:nvSpPr>
        <p:spPr>
          <a:xfrm>
            <a:off x="495300" y="1447800"/>
            <a:ext cx="8915400" cy="4876800"/>
          </a:xfrm>
        </p:spPr>
        <p:txBody>
          <a:bodyPr/>
          <a:lstStyle/>
          <a:p>
            <a:pPr marL="285750" indent="-171450" algn="l">
              <a:lnSpc>
                <a:spcPct val="115000"/>
              </a:lnSpc>
              <a:spcAft>
                <a:spcPts val="1000"/>
              </a:spcAft>
              <a:buFont typeface="Wingdings" pitchFamily="2" charset="2"/>
              <a:buChar char="§"/>
              <a:tabLst>
                <a:tab pos="5581015" algn="l"/>
              </a:tabLst>
            </a:pPr>
            <a:r>
              <a:rPr lang="en-GB" sz="1200" b="1" dirty="0">
                <a:solidFill>
                  <a:srgbClr val="1132D9"/>
                </a:solidFill>
                <a:ea typeface="Times New Roman"/>
                <a:cs typeface="Arial"/>
              </a:rPr>
              <a:t>Now how would you translate the following excerpt taken from a short story called “The Little Snowman” and written by an eight year old child called Mustafa A Halimah (2012): </a:t>
            </a:r>
            <a:endParaRPr lang="en-GB" sz="1200" b="1" dirty="0" smtClean="0">
              <a:solidFill>
                <a:srgbClr val="1132D9"/>
              </a:solidFill>
              <a:ea typeface="Times New Roman"/>
              <a:cs typeface="Arial"/>
            </a:endParaRPr>
          </a:p>
          <a:p>
            <a:pPr marL="514350" lvl="1" indent="0" algn="l">
              <a:lnSpc>
                <a:spcPct val="115000"/>
              </a:lnSpc>
              <a:spcAft>
                <a:spcPts val="1000"/>
              </a:spcAft>
              <a:tabLst>
                <a:tab pos="5581015" algn="l"/>
              </a:tabLst>
            </a:pPr>
            <a:r>
              <a:rPr lang="en-GB" sz="1400" b="1" dirty="0" smtClean="0">
                <a:ea typeface="Times New Roman"/>
                <a:cs typeface="Arial"/>
              </a:rPr>
              <a:t>“Once upon a time in the far lands of Mount Everest, there lived a poor woodcutter named Fred. He lived all alone in a wooden house with no pipes and electricity. He loved making snowmen in the winter although he was not very good.”</a:t>
            </a:r>
          </a:p>
          <a:p>
            <a:pPr marL="450215" algn="l">
              <a:lnSpc>
                <a:spcPct val="115000"/>
              </a:lnSpc>
              <a:spcAft>
                <a:spcPts val="0"/>
              </a:spcAft>
            </a:pPr>
            <a:r>
              <a:rPr lang="en-GB" sz="1600" b="1" dirty="0" smtClean="0">
                <a:solidFill>
                  <a:srgbClr val="FF0000"/>
                </a:solidFill>
                <a:latin typeface="Times New Roman"/>
                <a:ea typeface="Times New Roman"/>
                <a:cs typeface="Arial"/>
              </a:rPr>
              <a:t>So would you translate the above as A, B, C, D, or something else?  </a:t>
            </a:r>
            <a:endParaRPr lang="en-GB" sz="1600" b="1" dirty="0" smtClean="0">
              <a:solidFill>
                <a:srgbClr val="FF0000"/>
              </a:solidFill>
              <a:ea typeface="Times New Roman"/>
              <a:cs typeface="Arial"/>
            </a:endParaRPr>
          </a:p>
          <a:p>
            <a:pPr marL="914400" marR="450215" lvl="1" indent="-514350" algn="r" rtl="1">
              <a:lnSpc>
                <a:spcPct val="115000"/>
              </a:lnSpc>
              <a:spcAft>
                <a:spcPts val="1000"/>
              </a:spcAft>
              <a:buFont typeface="+mj-lt"/>
              <a:buAutoNum type="alphaUcPeriod"/>
              <a:tabLst>
                <a:tab pos="615315" algn="r"/>
              </a:tabLst>
            </a:pPr>
            <a:r>
              <a:rPr lang="en-GB" sz="1400" dirty="0" smtClean="0">
                <a:ea typeface="Times New Roman"/>
                <a:cs typeface="Times New Roman"/>
              </a:rPr>
              <a:t> </a:t>
            </a:r>
            <a:r>
              <a:rPr lang="ar-SY" sz="1400" dirty="0" smtClean="0">
                <a:ea typeface="Times New Roman"/>
                <a:cs typeface="Times New Roman"/>
              </a:rPr>
              <a:t>في أحد الأيام على جبل </a:t>
            </a:r>
            <a:r>
              <a:rPr lang="ar-SY" sz="1400" dirty="0" err="1" smtClean="0">
                <a:ea typeface="Times New Roman"/>
                <a:cs typeface="Times New Roman"/>
              </a:rPr>
              <a:t>افرست</a:t>
            </a:r>
            <a:r>
              <a:rPr lang="ar-SY" sz="1400" dirty="0" smtClean="0">
                <a:ea typeface="Times New Roman"/>
                <a:cs typeface="Times New Roman"/>
              </a:rPr>
              <a:t> عاش قطّاع خشب اسمه فرد. عاش لوحده في بيت من خشب بدون أنابيب وكهرباء. أحب صناعة رجل الثلج في فصل الشتاء بالرغم لم يكن جيد جداً.</a:t>
            </a:r>
            <a:endParaRPr lang="en-GB" sz="1400" dirty="0" smtClean="0">
              <a:ea typeface="Times New Roman"/>
              <a:cs typeface="Times New Roman"/>
            </a:endParaRPr>
          </a:p>
          <a:p>
            <a:pPr marL="735965" marR="450215" lvl="1" indent="-228600" algn="r" rtl="1">
              <a:lnSpc>
                <a:spcPct val="115000"/>
              </a:lnSpc>
              <a:spcAft>
                <a:spcPts val="1000"/>
              </a:spcAft>
              <a:buFont typeface="+mj-lt"/>
              <a:buAutoNum type="alphaUcPeriod"/>
              <a:tabLst>
                <a:tab pos="615315" algn="r"/>
              </a:tabLst>
            </a:pPr>
            <a:r>
              <a:rPr lang="ar-SY" sz="1400" dirty="0" smtClean="0">
                <a:ea typeface="Times New Roman"/>
                <a:cs typeface="Times New Roman"/>
              </a:rPr>
              <a:t>في </a:t>
            </a:r>
            <a:r>
              <a:rPr lang="ar-SY" sz="1400" dirty="0">
                <a:ea typeface="Times New Roman"/>
                <a:cs typeface="Times New Roman"/>
              </a:rPr>
              <a:t>قديم الزمان في أراضي جبل افرست كان يعيش </a:t>
            </a:r>
            <a:r>
              <a:rPr lang="ar-SY" sz="1400" dirty="0" smtClean="0">
                <a:ea typeface="Times New Roman"/>
                <a:cs typeface="Times New Roman"/>
              </a:rPr>
              <a:t>قطّاع </a:t>
            </a:r>
            <a:r>
              <a:rPr lang="ar-SY" sz="1400" dirty="0">
                <a:ea typeface="Times New Roman"/>
                <a:cs typeface="Times New Roman"/>
              </a:rPr>
              <a:t>خشب اسمه فريد.  عاش لوحده في بيت خشبي لا يوجد فيه كهرباء.  كان </a:t>
            </a:r>
            <a:r>
              <a:rPr lang="ar-SY" sz="1400" dirty="0" smtClean="0">
                <a:ea typeface="Times New Roman"/>
                <a:cs typeface="Times New Roman"/>
              </a:rPr>
              <a:t>  يحب  صناعة </a:t>
            </a:r>
            <a:r>
              <a:rPr lang="ar-SY" sz="1400" dirty="0">
                <a:ea typeface="Times New Roman"/>
                <a:cs typeface="Times New Roman"/>
              </a:rPr>
              <a:t>رجل الثلج في فصل الشتاء بالرغم انه لم يكن جيداً في صناعته.</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Y" sz="1400" dirty="0">
                <a:ea typeface="Times New Roman"/>
                <a:cs typeface="Times New Roman"/>
              </a:rPr>
              <a:t>في قديم الزمان في الأراضي البعيدة من جبل افرست. هناك عاش </a:t>
            </a:r>
            <a:r>
              <a:rPr lang="ar-SY" sz="1400" dirty="0" smtClean="0">
                <a:ea typeface="Times New Roman"/>
                <a:cs typeface="Times New Roman"/>
              </a:rPr>
              <a:t>قطّاع </a:t>
            </a:r>
            <a:r>
              <a:rPr lang="ar-SY" sz="1400" dirty="0">
                <a:ea typeface="Times New Roman"/>
                <a:cs typeface="Times New Roman"/>
              </a:rPr>
              <a:t>خشب فقير اسمه فريد. عاش لوحده في بيت خشبي بدون أنابيب وكهرباء. كان يحب أن يصنع رجال الثلج في الشتاء و لم يكن جيداً في ذلك.</a:t>
            </a:r>
            <a:endParaRPr lang="en-GB" sz="1400" dirty="0">
              <a:ea typeface="Times New Roman"/>
              <a:cs typeface="Arial"/>
            </a:endParaRPr>
          </a:p>
          <a:p>
            <a:pPr marL="628650" marR="450215" lvl="1" indent="-228600" algn="r" rtl="1">
              <a:lnSpc>
                <a:spcPct val="115000"/>
              </a:lnSpc>
              <a:spcAft>
                <a:spcPts val="1000"/>
              </a:spcAft>
              <a:buFont typeface="+mj-lt"/>
              <a:buAutoNum type="alphaUcPeriod"/>
              <a:tabLst>
                <a:tab pos="615315" algn="r"/>
              </a:tabLst>
            </a:pPr>
            <a:r>
              <a:rPr lang="ar-SA" sz="1400" dirty="0" smtClean="0">
                <a:ea typeface="Times New Roman"/>
                <a:cs typeface="Times New Roman"/>
              </a:rPr>
              <a:t> </a:t>
            </a:r>
            <a:r>
              <a:rPr lang="ar-SA" sz="1400" dirty="0">
                <a:ea typeface="Times New Roman"/>
                <a:cs typeface="Times New Roman"/>
              </a:rPr>
              <a:t>يحكى أن </a:t>
            </a:r>
            <a:r>
              <a:rPr lang="ar-SA" sz="1400" dirty="0" smtClean="0">
                <a:ea typeface="Times New Roman"/>
                <a:cs typeface="Times New Roman"/>
              </a:rPr>
              <a:t>حط</a:t>
            </a:r>
            <a:r>
              <a:rPr lang="ar-SY" sz="1400" dirty="0" smtClean="0">
                <a:ea typeface="Times New Roman"/>
                <a:cs typeface="Times New Roman"/>
              </a:rPr>
              <a:t>ّ</a:t>
            </a:r>
            <a:r>
              <a:rPr lang="ar-SA" sz="1400" dirty="0" smtClean="0">
                <a:ea typeface="Times New Roman"/>
                <a:cs typeface="Times New Roman"/>
              </a:rPr>
              <a:t>اباً  </a:t>
            </a:r>
            <a:r>
              <a:rPr lang="ar-SA" sz="1400" dirty="0">
                <a:ea typeface="Times New Roman"/>
                <a:cs typeface="Times New Roman"/>
              </a:rPr>
              <a:t>فقيراً اسمه فريد عاش وحيداً  في كوخ خشبي بدون ماء أو كهرباء في أرض بعيدة على جبل إفرست.  أحب صنع رجال الثلج في فصل الشتاء مع أنه لم يكن ماهراً بذلك.</a:t>
            </a:r>
            <a:endParaRPr lang="en-GB" sz="1400" dirty="0">
              <a:ea typeface="Times New Roman"/>
              <a:cs typeface="Arial"/>
            </a:endParaRPr>
          </a:p>
          <a:p>
            <a:pPr marL="857250" lvl="1" indent="-342900" algn="l">
              <a:lnSpc>
                <a:spcPct val="115000"/>
              </a:lnSpc>
              <a:spcAft>
                <a:spcPts val="1000"/>
              </a:spcAft>
              <a:buFont typeface="+mj-lt"/>
              <a:buAutoNum type="alphaUcPeriod"/>
              <a:tabLst>
                <a:tab pos="5581015" algn="l"/>
              </a:tabLst>
            </a:pPr>
            <a:endParaRPr lang="en-GB" sz="1200" dirty="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smtClean="0">
              <a:ea typeface="Times New Roman"/>
              <a:cs typeface="Arial"/>
            </a:endParaRPr>
          </a:p>
          <a:p>
            <a:pPr indent="-228600" algn="l">
              <a:lnSpc>
                <a:spcPct val="115000"/>
              </a:lnSpc>
              <a:spcAft>
                <a:spcPts val="1000"/>
              </a:spcAft>
              <a:buFont typeface="+mj-lt"/>
              <a:buAutoNum type="alphaUcPeriod"/>
              <a:tabLst>
                <a:tab pos="5581015" algn="l"/>
              </a:tabLst>
            </a:pPr>
            <a:endParaRPr lang="en-GB" sz="1200" dirty="0">
              <a:ea typeface="Times New Roman"/>
              <a:cs typeface="Arial"/>
            </a:endParaRPr>
          </a:p>
        </p:txBody>
      </p:sp>
    </p:spTree>
    <p:extLst>
      <p:ext uri="{BB962C8B-B14F-4D97-AF65-F5344CB8AC3E}">
        <p14:creationId xmlns="" xmlns:p14="http://schemas.microsoft.com/office/powerpoint/2010/main" val="1532369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lvl="1" rtl="1">
              <a:buFont typeface="Wingdings" pitchFamily="2" charset="2"/>
              <a:buChar char="§"/>
            </a:pPr>
            <a:r>
              <a:rPr lang="ar-SY" sz="1400" b="1" dirty="0">
                <a:cs typeface="Traditional Arabic" pitchFamily="2" charset="-78"/>
              </a:rPr>
              <a:t>"فكر في طقوس الحلاقة الممتعة المتبعة في بلده، من سماع حكايات الحلاق، والغوص ببحر المرايا اللامتناهي, وتتالي تلك الحكايات، وترديد عبارات </a:t>
            </a:r>
            <a:r>
              <a:rPr lang="ar-SY" sz="1400" b="1" dirty="0" smtClean="0">
                <a:cs typeface="Traditional Arabic" pitchFamily="2" charset="-78"/>
              </a:rPr>
              <a:t>لاحترام </a:t>
            </a:r>
            <a:r>
              <a:rPr lang="ar-SY" sz="1400" b="1" dirty="0">
                <a:cs typeface="Traditional Arabic" pitchFamily="2" charset="-78"/>
              </a:rPr>
              <a:t>والتقدير المختلفة للزبائن، ورشفات كؤوس الشاي الرقيقة المذهبة الحواف، وقراءة المجلات القديمة المبعثرة على طاولة متمايلة تتوسط المكان، وعذوبة اللحظة التي يحين فيها دور الزبون في الحلاقة. بعد التأمل في كل ذلك قرر الخروج من البيت وهو يرمق ساعته بنظرة سريعة. </a:t>
            </a:r>
            <a:r>
              <a:rPr lang="en-GB" sz="1400" b="1" dirty="0" smtClean="0">
                <a:cs typeface="Traditional Arabic" pitchFamily="2" charset="-78"/>
              </a:rPr>
              <a:t>“</a:t>
            </a:r>
            <a:r>
              <a:rPr lang="ar-SY" sz="1400" b="1" dirty="0" smtClean="0">
                <a:cs typeface="Traditional Arabic" pitchFamily="2" charset="-78"/>
              </a:rPr>
              <a:t>كانت </a:t>
            </a:r>
            <a:r>
              <a:rPr lang="ar-SY" sz="1400" b="1" dirty="0">
                <a:cs typeface="Traditional Arabic" pitchFamily="2" charset="-78"/>
              </a:rPr>
              <a:t>عقاربها تشير إلى الثالثة والنصف </a:t>
            </a:r>
            <a:r>
              <a:rPr lang="ar-SY" sz="1400" b="1" dirty="0" smtClean="0">
                <a:cs typeface="Traditional Arabic" pitchFamily="2" charset="-78"/>
              </a:rPr>
              <a:t>ظهراً.</a:t>
            </a:r>
          </a:p>
          <a:p>
            <a:pPr lvl="0" algn="l">
              <a:buFont typeface="+mj-lt"/>
              <a:buAutoNum type="alphaUcPeriod"/>
            </a:pPr>
            <a:r>
              <a:rPr lang="en-GB" sz="1400" b="1" dirty="0"/>
              <a:t>Then he remembered the interesting ritual followed by barber shops in his country like listening to tales which are told by the barbers who respectfully repeated stories they had heard from other customers, as those who were present sip of some tea glasses which are decorated with gold edges. </a:t>
            </a:r>
            <a:r>
              <a:rPr lang="en-GB" sz="1400" dirty="0"/>
              <a:t>And reading some old magazines which are put on a round table in the middle of the room. What a fantastic feeling it is when the next customer's turn comes! After thinking about all these wonderful memories, he decided to go to the barber shop as he looked quickly at his watch that indicated that the time was 3:30 pm. </a:t>
            </a:r>
          </a:p>
          <a:p>
            <a:pPr lvl="0" algn="l">
              <a:buFont typeface="+mj-lt"/>
              <a:buAutoNum type="alphaUcPeriod"/>
            </a:pPr>
            <a:r>
              <a:rPr lang="en-GB" sz="1400" b="1" dirty="0" smtClean="0">
                <a:solidFill>
                  <a:srgbClr val="FF0000"/>
                </a:solidFill>
              </a:rPr>
              <a:t>He </a:t>
            </a:r>
            <a:r>
              <a:rPr lang="en-GB" sz="1400" b="1" dirty="0">
                <a:solidFill>
                  <a:srgbClr val="FF0000"/>
                </a:solidFill>
              </a:rPr>
              <a:t>then thought of the interesting barbering rituals in his country, like hearing the barber’s stories  and repeating those respect and appreciation  phrases to the costumers, drinking sips of tea from those fine golden edged tea-cups, reading the outdated magazines scattered on that unstable table on the middle of the place, and what an excitement when your turn comes up</a:t>
            </a:r>
            <a:r>
              <a:rPr lang="en-GB" sz="1400" dirty="0"/>
              <a:t>!. After having all those flash backs he decided that he’s leaving the house to the barber’s shop while the clock was ticking at half past three. </a:t>
            </a:r>
          </a:p>
          <a:p>
            <a:pPr lvl="0" algn="l">
              <a:buFont typeface="+mj-lt"/>
              <a:buAutoNum type="alphaUcPeriod"/>
            </a:pPr>
            <a:r>
              <a:rPr lang="en-GB" sz="1400" b="1" dirty="0" smtClean="0">
                <a:solidFill>
                  <a:srgbClr val="1132D9"/>
                </a:solidFill>
              </a:rPr>
              <a:t>Suddenly</a:t>
            </a:r>
            <a:r>
              <a:rPr lang="en-GB" sz="1400" b="1" dirty="0">
                <a:solidFill>
                  <a:srgbClr val="1132D9"/>
                </a:solidFill>
              </a:rPr>
              <a:t>, he remembered about the fascinating rituals done by barbers in their barber shops all over his country</a:t>
            </a:r>
            <a:r>
              <a:rPr lang="en-GB" sz="1400" dirty="0"/>
              <a:t>, </a:t>
            </a:r>
            <a:r>
              <a:rPr lang="en-GB" sz="1400" b="1" dirty="0">
                <a:solidFill>
                  <a:srgbClr val="1132D9"/>
                </a:solidFill>
              </a:rPr>
              <a:t>especially like telling stories for their customers who respectfully repeated them but in their own words</a:t>
            </a:r>
            <a:r>
              <a:rPr lang="en-GB" sz="1400" dirty="0"/>
              <a:t>.  The customers would sip some rich tea in glasses with golden edges, while reading posh magazines which are always on a table in the centre of the shop.  It was a lovely thought about when the next customer’s turn finally comes!  After thinking about theses amazing thoughts, he decided that the best thing to do was to visit the barber’s shop.  He then set off after looking at his watch that read 3:30pm.</a:t>
            </a:r>
          </a:p>
          <a:p>
            <a:pPr marL="228600" indent="-228600" algn="l">
              <a:buFont typeface="+mj-lt"/>
              <a:buAutoNum type="alphaUcPeriod"/>
            </a:pPr>
            <a:r>
              <a:rPr lang="en-GB" sz="1400" dirty="0"/>
              <a:t> </a:t>
            </a:r>
          </a:p>
          <a:p>
            <a:pPr algn="l">
              <a:buFont typeface="+mj-lt"/>
              <a:buAutoNum type="alphaUcPeriod"/>
            </a:pPr>
            <a:endParaRPr lang="en-GB" sz="1400" dirty="0"/>
          </a:p>
        </p:txBody>
      </p:sp>
    </p:spTree>
    <p:extLst>
      <p:ext uri="{BB962C8B-B14F-4D97-AF65-F5344CB8AC3E}">
        <p14:creationId xmlns="" xmlns:p14="http://schemas.microsoft.com/office/powerpoint/2010/main" val="2920472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L9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short story into </a:t>
            </a:r>
            <a:r>
              <a:rPr lang="en-GB" sz="1800" b="1" dirty="0" smtClean="0">
                <a:solidFill>
                  <a:srgbClr val="1132D9"/>
                </a:solidFill>
                <a:latin typeface="Times New Roman"/>
                <a:ea typeface="Times New Roman"/>
                <a:cs typeface="Arial"/>
              </a:rPr>
              <a:t>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marR="795655" algn="ctr">
              <a:lnSpc>
                <a:spcPct val="115000"/>
              </a:lnSpc>
              <a:spcAft>
                <a:spcPts val="1000"/>
              </a:spcAft>
            </a:pPr>
            <a:r>
              <a:rPr lang="en-GB" sz="1200" b="1" i="1" u="sng" dirty="0">
                <a:latin typeface="Times New Roman"/>
                <a:ea typeface="Calibri"/>
                <a:cs typeface="Arial"/>
              </a:rPr>
              <a:t>The Little </a:t>
            </a:r>
            <a:r>
              <a:rPr lang="en-GB" sz="1200" b="1" i="1" u="sng" dirty="0" smtClean="0">
                <a:latin typeface="Times New Roman"/>
                <a:ea typeface="Calibri"/>
                <a:cs typeface="Arial"/>
              </a:rPr>
              <a:t>Snowman</a:t>
            </a:r>
          </a:p>
          <a:p>
            <a:pPr marR="795655" algn="just">
              <a:lnSpc>
                <a:spcPct val="115000"/>
              </a:lnSpc>
              <a:spcAft>
                <a:spcPts val="1000"/>
              </a:spcAft>
            </a:pPr>
            <a:r>
              <a:rPr lang="en-GB" sz="1000" dirty="0" smtClean="0">
                <a:latin typeface="Times New Roman"/>
                <a:ea typeface="Calibri"/>
                <a:cs typeface="Arial"/>
              </a:rPr>
              <a:t>	</a:t>
            </a:r>
            <a:r>
              <a:rPr lang="en-GB" sz="900" dirty="0" smtClean="0">
                <a:latin typeface="Times New Roman"/>
                <a:ea typeface="Calibri"/>
                <a:cs typeface="Arial"/>
              </a:rPr>
              <a:t>Once upon a time in the far lands of Mount Everest, there lived a poor woodcutter named Fred. He lived all alone in a wooden house with no pipes and electricity. He loved making snowmen in the winter although he was not very good.</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One day, Fred made a little snowman. He named it Tomba. It was a dear little snowman with a hat and a scarf. It also had some cute buttons and beautiful eyes. But then, a terrible thing happened. Tomba’s body fell off! The woodcutter picked up Tomba’s body and chucked him up across the mountain. </a:t>
            </a:r>
            <a:endParaRPr lang="en-GB" sz="900" dirty="0" smtClean="0">
              <a:ea typeface="Times New Roman"/>
              <a:cs typeface="Arial"/>
            </a:endParaRPr>
          </a:p>
          <a:p>
            <a:pPr marR="165735" algn="just">
              <a:lnSpc>
                <a:spcPct val="115000"/>
              </a:lnSpc>
              <a:spcAft>
                <a:spcPts val="1000"/>
              </a:spcAft>
            </a:pPr>
            <a:r>
              <a:rPr lang="en-GB" sz="900" dirty="0" smtClean="0">
                <a:latin typeface="Times New Roman"/>
                <a:ea typeface="Calibri"/>
                <a:cs typeface="Arial"/>
              </a:rPr>
              <a:t>	The </a:t>
            </a:r>
            <a:r>
              <a:rPr lang="en-GB" sz="900" dirty="0">
                <a:latin typeface="Times New Roman"/>
                <a:ea typeface="Calibri"/>
                <a:cs typeface="Arial"/>
              </a:rPr>
              <a:t>next day, Fred woke up by a startling knock on his door then a cough. He leapt to his feet. Slowly, he opened the door. A tiny person stepped in. Surprisingly, it was Tomba! But Tomba s body was not to be seen. “Good morning sir,” he sniffed. “But not to me. As you can see, some gentleman picked up my gorgeous body and threw it across the snow! Do you know who did it?” Fred shuffled his feet nervously. He had a bad feeling that Tomba would think it was him. </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But you are the only man living on this mountain,” Tomba went on. “So it must be you!” “I’m very sorry that I threw away your gorgeous body but now I am busy” Fred roared. Tomba snivelled cowardly. “Please can you help me find them?”  “What do you think I am?  Crazy!” Fred thundered. “Oh, I thought you would do it for one hundred wishes.” Tomba squeaked.</a:t>
            </a:r>
            <a:endParaRPr lang="en-GB" sz="900" dirty="0">
              <a:ea typeface="Times New Roman"/>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a:t>
            </a:r>
            <a:r>
              <a:rPr lang="en-GB" sz="900" dirty="0">
                <a:latin typeface="Times New Roman"/>
                <a:ea typeface="Calibri"/>
                <a:cs typeface="Arial"/>
              </a:rPr>
              <a:t>Well …ok.” Fred answered wickedly. He was planning that he helps this snowman, get his hundred wishes and Kill the snowman! They set off down the mountain. It was a long, long, long way down.</a:t>
            </a:r>
            <a:endParaRPr lang="en-GB" sz="900" dirty="0">
              <a:ea typeface="Times New Roman"/>
              <a:cs typeface="Arial"/>
            </a:endParaRPr>
          </a:p>
          <a:p>
            <a:pPr marR="165735" algn="just">
              <a:lnSpc>
                <a:spcPct val="115000"/>
              </a:lnSpc>
              <a:spcAft>
                <a:spcPts val="1000"/>
              </a:spcAft>
            </a:pPr>
            <a:r>
              <a:rPr lang="en-GB" sz="900" dirty="0" smtClean="0">
                <a:latin typeface="Times New Roman"/>
                <a:ea typeface="Calibri"/>
                <a:cs typeface="Arial"/>
              </a:rPr>
              <a:t>	Suddenly</a:t>
            </a:r>
            <a:r>
              <a:rPr lang="en-GB" sz="900" dirty="0">
                <a:latin typeface="Times New Roman"/>
                <a:ea typeface="Calibri"/>
                <a:cs typeface="Arial"/>
              </a:rPr>
              <a:t>, an eagle flew past Fred and Tomba and began to squawk. “RUMBLE, BOOM, BOOM! The mountain bellowed. Then it started to shake. It was an avalanche! The snow pushed Fred, [who was holding Tomba’s head] to his feet and blew him down the mountain. Finally, the avalanche stopped. Fred looked down. There was the bottom of the mountain. “Mount Everest is high!” puffed Tomba who was blowing madly like a rhino. </a:t>
            </a:r>
            <a:endParaRPr lang="en-GB" sz="900" dirty="0" smtClean="0">
              <a:latin typeface="Times New Roman"/>
              <a:ea typeface="Calibri"/>
              <a:cs typeface="Arial"/>
            </a:endParaRPr>
          </a:p>
          <a:p>
            <a:pPr marR="165735" algn="just">
              <a:lnSpc>
                <a:spcPct val="115000"/>
              </a:lnSpc>
              <a:spcAft>
                <a:spcPts val="1000"/>
              </a:spcAft>
            </a:pPr>
            <a:r>
              <a:rPr lang="en-GB" sz="900" dirty="0">
                <a:latin typeface="Times New Roman"/>
                <a:ea typeface="Calibri"/>
                <a:cs typeface="Arial"/>
              </a:rPr>
              <a:t> </a:t>
            </a:r>
            <a:r>
              <a:rPr lang="en-GB" sz="900" dirty="0" smtClean="0">
                <a:latin typeface="Times New Roman"/>
                <a:ea typeface="Calibri"/>
                <a:cs typeface="Arial"/>
              </a:rPr>
              <a:t>	Then </a:t>
            </a:r>
            <a:r>
              <a:rPr lang="en-GB" sz="900" dirty="0">
                <a:latin typeface="Times New Roman"/>
                <a:ea typeface="Calibri"/>
                <a:cs typeface="Arial"/>
              </a:rPr>
              <a:t>Fred looked more carefully. He saw a pair of buttons, then a scarf and a lump of snow. Tomba’s body was found! “Here’s your body, Tomba.” said Fred grimly. Tomba bounced happily around him as he attached them on him. “Can I have my one hundred wishes now please?” snarled Fred viciously. “Well, no!” said Tomba, laughing like a maniac. Fred lunged at him but Tomba was too quick. He had disappeared in a puff of smoke. “That magic snowman,” grumbled Fred, struggling to get back up the mountain. It certainly wasn’t his best day!</a:t>
            </a:r>
            <a:endParaRPr lang="en-GB" sz="900" dirty="0">
              <a:ea typeface="Times New Roman"/>
              <a:cs typeface="Arial"/>
            </a:endParaRPr>
          </a:p>
          <a:p>
            <a:pPr marR="165735" algn="just">
              <a:lnSpc>
                <a:spcPct val="115000"/>
              </a:lnSpc>
              <a:spcAft>
                <a:spcPts val="1000"/>
              </a:spcAft>
            </a:pPr>
            <a:r>
              <a:rPr lang="en-GB" sz="900" dirty="0" smtClean="0">
                <a:solidFill>
                  <a:srgbClr val="002060"/>
                </a:solidFill>
                <a:latin typeface="Times New Roman"/>
                <a:ea typeface="Calibri"/>
                <a:cs typeface="Arial"/>
              </a:rPr>
              <a:t>	THE END!          </a:t>
            </a:r>
            <a:r>
              <a:rPr lang="en-GB" sz="900" b="1" i="1" dirty="0" smtClean="0">
                <a:solidFill>
                  <a:srgbClr val="002060"/>
                </a:solidFill>
                <a:latin typeface="Times New Roman"/>
                <a:ea typeface="Calibri"/>
                <a:cs typeface="Arial"/>
              </a:rPr>
              <a:t>Mustafa </a:t>
            </a:r>
            <a:r>
              <a:rPr lang="en-GB" sz="900" b="1" i="1" dirty="0">
                <a:solidFill>
                  <a:srgbClr val="002060"/>
                </a:solidFill>
                <a:latin typeface="Times New Roman"/>
                <a:ea typeface="Calibri"/>
                <a:cs typeface="Arial"/>
              </a:rPr>
              <a:t>A Halimah (2012)</a:t>
            </a:r>
            <a:endParaRPr lang="en-GB" sz="900" dirty="0">
              <a:ea typeface="Times New Roman"/>
              <a:cs typeface="Arial"/>
            </a:endParaRPr>
          </a:p>
          <a:p>
            <a:pPr algn="l">
              <a:spcAft>
                <a:spcPts val="1000"/>
              </a:spcAft>
            </a:pPr>
            <a:endParaRPr lang="en-GB" sz="900" b="1" dirty="0">
              <a:latin typeface="CG Times"/>
              <a:ea typeface="Times New Roman"/>
              <a:cs typeface="+mj-cs"/>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 xmlns:p14="http://schemas.microsoft.com/office/powerpoint/2010/main" val="3992937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L9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algn="ctr" rtl="1">
              <a:lnSpc>
                <a:spcPct val="200000"/>
              </a:lnSpc>
              <a:spcAft>
                <a:spcPts val="1000"/>
              </a:spcAft>
            </a:pPr>
            <a:r>
              <a:rPr lang="ar-SY" sz="2000" b="1" dirty="0" smtClean="0">
                <a:ea typeface="Times New Roman"/>
                <a:cs typeface="Times New Roman"/>
              </a:rPr>
              <a:t>   </a:t>
            </a:r>
            <a:r>
              <a:rPr lang="ar-SY" sz="1200" b="1" dirty="0">
                <a:ea typeface="Times New Roman"/>
                <a:cs typeface="Traditional Arabic" pitchFamily="2" charset="-78"/>
              </a:rPr>
              <a:t>(</a:t>
            </a:r>
            <a:r>
              <a:rPr lang="ar-SY" sz="1200" b="1" dirty="0">
                <a:solidFill>
                  <a:srgbClr val="1132D9"/>
                </a:solidFill>
                <a:ea typeface="Times New Roman"/>
                <a:cs typeface="Traditional Arabic" pitchFamily="2" charset="-78"/>
              </a:rPr>
              <a:t>قِصَّةُ أَصْحَابِ الْغَارِ الثَّلاثَةِ)</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عَنِ </a:t>
            </a:r>
            <a:r>
              <a:rPr lang="ar-SY" sz="1200" b="1" dirty="0">
                <a:ea typeface="Times New Roman"/>
                <a:cs typeface="Traditional Arabic" pitchFamily="2" charset="-78"/>
              </a:rPr>
              <a:t>ابْنِ عُمَرَ، عَنِ النَّبِيِّ ، قَالَ: "خَرَجَ ثَلاثَةٌ يَمْشُوْنَ فَأَصَابَهُمُ الْمَطَرُ، فَدَخَلُوا فِي غَاْرٍ فِي جَبَلٍ، فَانْحَطَّتْ عَلَيْهِمْ صَخْرَةٌ، قَالَ: فَقَالَ بَعْضُهُمْ لِبَعْضٍ: ادْعُوا اللهَ بِأَفْضَلِ عَمَلٍ عَمِلْتُمُوْهُ. فَقَالَ أَحَدُهُمْ: اللَّهُمَّ إِنِّيْ كَانَ لِيْ أَبَوَانِ شَيْخَانِ كَبِيْرَانِ، فَكُنْتُ أَخْرُجُ فَأَرْعَى، ثُمَّ أَجِيءُ فَأَحْلُبُ فَأَجِيءُ بِالْحِلابِ، فَآتِي بِهِ أَبَوَيَّ فَيَشْرَبَانِ، ثُمَّ أَسْقِيْ الصِّبْيَةَ وَأَهْلِيْ وَامْرَأَتِي، فَاحْتَبَسْتُ لَيْلَةً، فَجِئْتُ فَإِذَا هُمَا نَاْئِمَانِ، قَالَ : فَكَرِهْتُ أَنْ أوقِظَهُمَا، وَالصِّبْيَةُ يَتَضَاغَوْنَ عِنْدَ رِجْلَيَّ، فَلَمْ يَزَلْ ذَلِكَ دَأْبِي وَدَأْبَهُمَا حَتىَّ طَلَعَ الْفَجْرُ، اللَّهُمَّ إِنْ كُنْتَ تَعْلَمُ أَنِّيْ فَعَلْتُ ذَلِكَ ابْتِغَاْءَ وَجْهِكَ، فَافْرُجْ عَنَّا فُرْجَةً نَرَى مِنْهَا السَّمَاْءَ، قَالَ: فَفُرِجَ عَنْهُم. </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كُنْتُ أُحِبُّ امْرَأَةً مِنْ بَنَاْتِ عَمِّيْ كَأَشَدِّ مَا يُحِبُّ الرَّجُلُ النِّسَاءَ، فَقَاْلَتْ: لا تَنَاْلُ ذَلِكَ مِنْهَا حَتَّى تُعْطِيَهَا مَائَةَ دِيْنَارٍ، فَسَعَيْتُ فِيْهَا حَتَّى جَمَعْتُهَا، فَلَمَّا قَعَدْتُ بَيْنَ رِجْلَيْهَا قَالَتْ: اتَّقِ اللهَ وَلا تَفُضَّ الْخَاتَمَ إِلاَّ بِحَقِّهِ، فَقُمْتُ وَتَرَكْتُهَا، فَإِنْ كُنْتَ تَعْلَمُ أَنِّيْ فَعَلْتُ ذَلِكَ ابْتِغَاْءَ وَجْهِكَ، فَاْفرُجْ عَنَّا فُرْجَةً، قَالَ: فَفَرَجَ عَنْهُمُ الثُّلُثَيْنِ.</a:t>
            </a:r>
          </a:p>
          <a:p>
            <a:pPr algn="justLow" rtl="1">
              <a:lnSpc>
                <a:spcPct val="200000"/>
              </a:lnSpc>
              <a:spcAft>
                <a:spcPts val="1000"/>
              </a:spcAft>
            </a:pPr>
            <a:r>
              <a:rPr lang="ar-SY" sz="1200" b="1" dirty="0">
                <a:ea typeface="Times New Roman"/>
                <a:cs typeface="Traditional Arabic" pitchFamily="2" charset="-78"/>
              </a:rPr>
              <a:t>  </a:t>
            </a:r>
            <a:r>
              <a:rPr lang="ar-SY" sz="1200" b="1" dirty="0" smtClean="0">
                <a:ea typeface="Times New Roman"/>
                <a:cs typeface="Traditional Arabic" pitchFamily="2" charset="-78"/>
              </a:rPr>
              <a:t>               </a:t>
            </a:r>
            <a:r>
              <a:rPr lang="ar-SY" sz="1200" b="1" dirty="0">
                <a:ea typeface="Times New Roman"/>
                <a:cs typeface="Traditional Arabic" pitchFamily="2" charset="-78"/>
              </a:rPr>
              <a:t>وَقَالَ الآخَرُ: اللَّهُمَّ إِنْ كُنْتَ تَعْلَمُ أَنِّيْ اسْتَأْجَرْتُ أَجِيْرَاً بِفَرَقٍ مِنْ ذُرَةٍ فَأَعْطَيْتُهُ، وَأَبَى ذَاكَ أَنْ يَأْخُذَ، فَعَمَدْتُ إِلَى ذَلِكَ الفَرَقِ فَزَرَعْتُهُ، حَتَّى اشْتَرَيْتُ مِنْهُ بَقَرَاً وَرَاْعِيْهَا، ثُمَّ جَاءَ فَقَالَ: يَا عَبْدَ اللهِ أَعْطِِنِيْ حَقِّيْ، فَقُلْتُ: انْطَلِقْ إِلَى تِلْكَ الْبَقَرِ وَرَاعِيْهَا فَإِنَّهَا لَكَ، فَقَالَ: أَتَسْتَهْزِئُ بِي؟ فَقُلْتُ: مَا أَسْتَهْزِئُ بِكَ وَلَكِنَّهَا لَكَ، اللَّهُمَّ إِنْ كُنْتَ تَعْلَمُ أَنِّيْ فَعَلْتُ ذَلِكَ ابْتِغَاْءَ وَجْهِكَ فَافْرُجْ عَنَّا، فَكُشِفَ عَنْهُمْ".                          (رَوَاهُ الشَّيْخَان)</a:t>
            </a:r>
          </a:p>
          <a:p>
            <a:pPr algn="justLow"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10</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a:t>
            </a:r>
            <a:r>
              <a:rPr lang="en-GB" b="1" smtClean="0"/>
              <a:t>of Drama</a:t>
            </a:r>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Continued</a:t>
            </a: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marL="114300" indent="0" algn="l">
              <a:lnSpc>
                <a:spcPct val="115000"/>
              </a:lnSpc>
              <a:spcAft>
                <a:spcPts val="1000"/>
              </a:spcAft>
            </a:pPr>
            <a:r>
              <a:rPr lang="en-GB" sz="1400" dirty="0"/>
              <a:t>Let’s immerse ourselves in the following scene of a play written by Shakespeare in the 16</a:t>
            </a:r>
            <a:r>
              <a:rPr lang="en-GB" sz="1400" baseline="30000" dirty="0"/>
              <a:t>th</a:t>
            </a:r>
            <a:r>
              <a:rPr lang="en-GB" sz="1400" dirty="0"/>
              <a:t> Century called Merchant of Venice, Act3, Scene3 and try appreciate some if not all the drama features mentioned above and try to translate it into Arabic as a homework for </a:t>
            </a:r>
            <a:r>
              <a:rPr lang="en-GB" sz="1400" dirty="0" smtClean="0"/>
              <a:t>you  (see Practical A below):</a:t>
            </a:r>
          </a:p>
          <a:p>
            <a:pPr algn="l"/>
            <a:r>
              <a:rPr lang="en-GB" sz="1400" b="1" dirty="0" smtClean="0"/>
              <a:t> </a:t>
            </a:r>
            <a:r>
              <a:rPr lang="en-GB" sz="1050" b="1" dirty="0" smtClean="0"/>
              <a:t>Act 3, Scene 3</a:t>
            </a:r>
            <a:endParaRPr lang="en-GB" sz="1050" dirty="0" smtClean="0"/>
          </a:p>
          <a:p>
            <a:pPr algn="l"/>
            <a:r>
              <a:rPr lang="en-GB" sz="1050" b="1" dirty="0" smtClean="0"/>
              <a:t>SCENE </a:t>
            </a:r>
            <a:r>
              <a:rPr lang="en-GB" sz="1050" b="1" dirty="0"/>
              <a:t>III. Venice. A Street.  Page </a:t>
            </a:r>
            <a:r>
              <a:rPr lang="en-GB" sz="1050" b="1" dirty="0" smtClean="0"/>
              <a:t>404</a:t>
            </a:r>
          </a:p>
          <a:p>
            <a:pPr algn="l"/>
            <a:r>
              <a:rPr lang="en-GB" sz="1050" b="1" dirty="0" smtClean="0"/>
              <a:t>Enter </a:t>
            </a:r>
            <a:r>
              <a:rPr lang="en-GB" sz="1050" b="1" dirty="0"/>
              <a:t>SHYLOCK, SALARINO, ANTONIO, and Gaoler</a:t>
            </a:r>
            <a:r>
              <a:rPr lang="en-GB" sz="1400" b="1" dirty="0"/>
              <a:t> </a:t>
            </a:r>
            <a:br>
              <a:rPr lang="en-GB" sz="1400" b="1" dirty="0"/>
            </a:br>
            <a:r>
              <a:rPr lang="en-GB" sz="1200" b="1" dirty="0" smtClean="0">
                <a:solidFill>
                  <a:srgbClr val="1132D9"/>
                </a:solidFill>
              </a:rPr>
              <a:t>SHYLOCK</a:t>
            </a:r>
            <a:r>
              <a:rPr lang="en-GB" sz="1200" dirty="0" smtClean="0">
                <a:solidFill>
                  <a:srgbClr val="1132D9"/>
                </a:solidFill>
              </a:rPr>
              <a:t> </a:t>
            </a:r>
            <a:r>
              <a:rPr lang="en-GB" sz="1200" dirty="0"/>
              <a:t/>
            </a:r>
            <a:br>
              <a:rPr lang="en-GB" sz="1200" dirty="0"/>
            </a:br>
            <a:r>
              <a:rPr lang="en-GB" sz="1200" dirty="0"/>
              <a:t>Gaoler, look to him: tell not me of mercy; </a:t>
            </a:r>
            <a:br>
              <a:rPr lang="en-GB" sz="1200" dirty="0"/>
            </a:br>
            <a:r>
              <a:rPr lang="en-GB" sz="1200" dirty="0"/>
              <a:t>This is the fool that lent out money gratis:- </a:t>
            </a:r>
            <a:br>
              <a:rPr lang="en-GB" sz="1200" dirty="0"/>
            </a:br>
            <a:r>
              <a:rPr lang="en-GB" sz="1200" dirty="0"/>
              <a:t>Gaoler, look to him. </a:t>
            </a:r>
            <a:br>
              <a:rPr lang="en-GB" sz="1200" dirty="0"/>
            </a:br>
            <a:r>
              <a:rPr lang="en-GB" sz="1200" b="1" dirty="0">
                <a:solidFill>
                  <a:srgbClr val="1132D9"/>
                </a:solidFill>
              </a:rPr>
              <a:t>ANTONIO </a:t>
            </a:r>
            <a:r>
              <a:rPr lang="en-GB" sz="1200" b="1" dirty="0"/>
              <a:t/>
            </a:r>
            <a:br>
              <a:rPr lang="en-GB" sz="1200" b="1" dirty="0"/>
            </a:br>
            <a:r>
              <a:rPr lang="en-GB" sz="1200" dirty="0"/>
              <a:t>Hear me yet, good Shylock.</a:t>
            </a:r>
          </a:p>
          <a:p>
            <a:pPr lvl="0" algn="r">
              <a:lnSpc>
                <a:spcPct val="115000"/>
              </a:lnSpc>
              <a:spcAft>
                <a:spcPts val="0"/>
              </a:spcAft>
              <a:buFont typeface="+mj-lt"/>
              <a:buAutoNum type="alphaUcPeriod"/>
            </a:pPr>
            <a:r>
              <a:rPr lang="ar-SY" sz="1200" b="1" dirty="0" smtClean="0">
                <a:solidFill>
                  <a:srgbClr val="000000"/>
                </a:solidFill>
                <a:ea typeface="Times New Roman"/>
                <a:cs typeface="Times New Roman"/>
              </a:rPr>
              <a:t>المرابي</a:t>
            </a:r>
            <a:r>
              <a:rPr lang="ar-SY" sz="1200" dirty="0" smtClean="0">
                <a:solidFill>
                  <a:srgbClr val="000000"/>
                </a:solidFill>
                <a:ea typeface="Times New Roman"/>
                <a:cs typeface="Times New Roman"/>
              </a:rPr>
              <a:t>:  </a:t>
            </a:r>
            <a:r>
              <a:rPr lang="ar-SA" sz="1200" dirty="0" smtClean="0">
                <a:solidFill>
                  <a:srgbClr val="000000"/>
                </a:solidFill>
                <a:ea typeface="Times New Roman"/>
                <a:cs typeface="Times New Roman"/>
              </a:rPr>
              <a:t>السجان، ونتطلع إلى وسلم: يقول ليس لي من رحمة؛ وهذا هو الأحمق الذي أقرض من دون مقابل المال: - السجان، والنظر إليه. </a:t>
            </a:r>
            <a:r>
              <a:rPr lang="ar-SA" sz="1200" b="1" dirty="0" smtClean="0">
                <a:solidFill>
                  <a:srgbClr val="000000"/>
                </a:solidFill>
                <a:ea typeface="Times New Roman"/>
                <a:cs typeface="Times New Roman"/>
              </a:rPr>
              <a:t>انطونيو </a:t>
            </a:r>
            <a:r>
              <a:rPr lang="ar-SA" sz="1200" dirty="0" smtClean="0">
                <a:solidFill>
                  <a:srgbClr val="000000"/>
                </a:solidFill>
                <a:ea typeface="Times New Roman"/>
                <a:cs typeface="Times New Roman"/>
              </a:rPr>
              <a:t>تسمعني حتى الآن، والمرابي جيد</a:t>
            </a:r>
            <a:r>
              <a:rPr lang="en-GB" sz="1200" dirty="0" smtClean="0">
                <a:solidFill>
                  <a:srgbClr val="000000"/>
                </a:solidFill>
                <a:latin typeface="Times New Roman"/>
                <a:ea typeface="Times New Roman"/>
                <a:cs typeface="Arial"/>
              </a:rPr>
              <a:t>.</a:t>
            </a:r>
            <a:endParaRPr lang="en-GB" sz="1200" dirty="0" smtClean="0">
              <a:ea typeface="Times New Roman"/>
              <a:cs typeface="Arial"/>
            </a:endParaRPr>
          </a:p>
          <a:p>
            <a:pPr lvl="0" algn="r">
              <a:lnSpc>
                <a:spcPct val="115000"/>
              </a:lnSpc>
              <a:spcAft>
                <a:spcPts val="1000"/>
              </a:spcAft>
              <a:buFont typeface="+mj-lt"/>
              <a:buAutoNum type="alphaUcPeriod"/>
            </a:pP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أيها السجان ، انظر إليه، لا تسألني الرحمة.  هذا هو الأحمق الذي اقترض المال بدون فوائد.  أيها السجان انظر إليه </a:t>
            </a:r>
            <a:endParaRPr lang="en-GB" sz="1200" dirty="0" smtClean="0">
              <a:ea typeface="Times New Roman"/>
              <a:cs typeface="Arial"/>
            </a:endParaRPr>
          </a:p>
          <a:p>
            <a:pPr marL="0" indent="0" algn="r">
              <a:lnSpc>
                <a:spcPct val="115000"/>
              </a:lnSpc>
              <a:spcAft>
                <a:spcPts val="1000"/>
              </a:spcAft>
            </a:pPr>
            <a:r>
              <a:rPr lang="ar-SY" sz="1200" b="1" dirty="0" smtClean="0">
                <a:solidFill>
                  <a:srgbClr val="000000"/>
                </a:solidFill>
                <a:ea typeface="Times New Roman"/>
                <a:cs typeface="Times New Roman"/>
              </a:rPr>
              <a:t>نطونيو</a:t>
            </a:r>
            <a:r>
              <a:rPr lang="ar-SY" sz="1200" dirty="0" smtClean="0">
                <a:solidFill>
                  <a:srgbClr val="000000"/>
                </a:solidFill>
                <a:ea typeface="Times New Roman"/>
                <a:cs typeface="Times New Roman"/>
              </a:rPr>
              <a:t>:  اسمعني يا شايلوك الطيب</a:t>
            </a:r>
            <a:endParaRPr lang="en-GB" sz="1200" dirty="0" smtClean="0">
              <a:ea typeface="Times New Roman"/>
              <a:cs typeface="Arial"/>
            </a:endParaRPr>
          </a:p>
          <a:p>
            <a:pPr marL="0" lvl="0" indent="0" algn="r">
              <a:lnSpc>
                <a:spcPct val="115000"/>
              </a:lnSpc>
              <a:spcAft>
                <a:spcPts val="0"/>
              </a:spcAft>
            </a:pPr>
            <a:r>
              <a:rPr lang="en-GB" sz="1200" b="1" dirty="0" smtClean="0">
                <a:solidFill>
                  <a:srgbClr val="000000"/>
                </a:solidFill>
                <a:ea typeface="Times New Roman"/>
                <a:cs typeface="Times New Roman"/>
              </a:rPr>
              <a:t>C</a:t>
            </a:r>
            <a:r>
              <a:rPr lang="ar-SA" sz="1200" b="1" dirty="0" smtClean="0">
                <a:solidFill>
                  <a:srgbClr val="000000"/>
                </a:solidFill>
                <a:ea typeface="Times New Roman"/>
                <a:cs typeface="Times New Roman"/>
              </a:rPr>
              <a:t>شايلوك:</a:t>
            </a:r>
            <a:r>
              <a:rPr lang="ar-SA" sz="1200" dirty="0" smtClean="0">
                <a:solidFill>
                  <a:srgbClr val="000000"/>
                </a:solidFill>
                <a:ea typeface="Times New Roman"/>
                <a:cs typeface="Times New Roman"/>
              </a:rPr>
              <a:t> انظر اليه أيها السجان ولا تطلب مني أن  أرحمه، هذا الذي أقترض المال بدون مقابل.  يا سجان انظر اليه.. </a:t>
            </a:r>
            <a:r>
              <a:rPr lang="ar-SA" sz="1200" b="1" dirty="0" smtClean="0">
                <a:solidFill>
                  <a:srgbClr val="000000"/>
                </a:solidFill>
                <a:ea typeface="Times New Roman"/>
                <a:cs typeface="Times New Roman"/>
              </a:rPr>
              <a:t>أنطونيو:</a:t>
            </a:r>
            <a:r>
              <a:rPr lang="ar-SA" sz="1200" dirty="0" smtClean="0">
                <a:solidFill>
                  <a:srgbClr val="000000"/>
                </a:solidFill>
                <a:ea typeface="Times New Roman"/>
                <a:cs typeface="Times New Roman"/>
              </a:rPr>
              <a:t> على رسلك يا شايلوك الطيب.</a:t>
            </a:r>
            <a:endParaRPr lang="en-GB" sz="1200" dirty="0" smtClean="0">
              <a:ea typeface="Times New Roman"/>
              <a:cs typeface="Arial"/>
            </a:endParaRPr>
          </a:p>
          <a:p>
            <a:pPr marL="0" indent="0" algn="r"/>
            <a:r>
              <a:rPr lang="en-GB" sz="1200" b="1" dirty="0" smtClean="0">
                <a:solidFill>
                  <a:srgbClr val="000000"/>
                </a:solidFill>
                <a:ea typeface="Times New Roman"/>
                <a:cs typeface="Times New Roman"/>
              </a:rPr>
              <a:t> D. </a:t>
            </a:r>
            <a:r>
              <a:rPr lang="ar-SY" sz="1200" b="1" dirty="0" smtClean="0">
                <a:solidFill>
                  <a:srgbClr val="000000"/>
                </a:solidFill>
                <a:ea typeface="Times New Roman"/>
                <a:cs typeface="Times New Roman"/>
              </a:rPr>
              <a:t>شايلوك</a:t>
            </a:r>
            <a:r>
              <a:rPr lang="ar-SY" sz="1200" dirty="0" smtClean="0">
                <a:solidFill>
                  <a:srgbClr val="000000"/>
                </a:solidFill>
                <a:ea typeface="Times New Roman"/>
                <a:cs typeface="Times New Roman"/>
              </a:rPr>
              <a:t>: يا سجان انظر اليه، لن أرحمه فهذا الذي استدان المال بدون مقابل. انظر.   </a:t>
            </a:r>
            <a:r>
              <a:rPr lang="ar-SY" sz="1200" b="1" dirty="0" smtClean="0">
                <a:solidFill>
                  <a:srgbClr val="000000"/>
                </a:solidFill>
                <a:ea typeface="Times New Roman"/>
                <a:cs typeface="Times New Roman"/>
              </a:rPr>
              <a:t>أنطونيو</a:t>
            </a:r>
            <a:r>
              <a:rPr lang="ar-SY" sz="1200" dirty="0" smtClean="0">
                <a:solidFill>
                  <a:srgbClr val="000000"/>
                </a:solidFill>
                <a:ea typeface="Times New Roman"/>
                <a:cs typeface="Times New Roman"/>
              </a:rPr>
              <a:t>: لم تسمعني بعد يا عزيزي شايلوك</a:t>
            </a:r>
            <a:endParaRPr lang="en-GB" sz="1200" b="1" dirty="0">
              <a:ea typeface="Calibri"/>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600" b="1" dirty="0"/>
              <a:t>Now when translating a song, as a form of musical drama, for example,  the translator needs to approach the task as a written text, for page and for stage and even for vocal translation as well</a:t>
            </a:r>
            <a:r>
              <a:rPr lang="en-GB" sz="1600" b="1" dirty="0" smtClean="0"/>
              <a:t>.</a:t>
            </a:r>
            <a:endParaRPr lang="en-GB" sz="1600" b="1" dirty="0"/>
          </a:p>
          <a:p>
            <a:pPr algn="l">
              <a:buFont typeface="Wingdings" pitchFamily="2" charset="2"/>
              <a:buChar char="q"/>
            </a:pPr>
            <a:r>
              <a:rPr lang="en-GB" sz="1600" dirty="0"/>
              <a:t>So how would you translate the following Arabic song into English?  Would you translate the </a:t>
            </a:r>
            <a:r>
              <a:rPr lang="en-GB" sz="1600" dirty="0" smtClean="0"/>
              <a:t>first part of the song </a:t>
            </a:r>
            <a:r>
              <a:rPr lang="en-GB" sz="1600" dirty="0"/>
              <a:t>below as A, B, C, D, or something else?  </a:t>
            </a:r>
          </a:p>
          <a:p>
            <a:pPr rtl="1"/>
            <a:r>
              <a:rPr lang="ar-SY" sz="2800" dirty="0">
                <a:solidFill>
                  <a:srgbClr val="1132D9"/>
                </a:solidFill>
                <a:latin typeface="Arial Unicode MS" pitchFamily="34" charset="-128"/>
                <a:ea typeface="Arial Unicode MS" pitchFamily="34" charset="-128"/>
                <a:cs typeface="Arial Unicode MS" pitchFamily="34" charset="-128"/>
              </a:rPr>
              <a:t>غسِّل وشَّك يا قمر بالصــابونة وبالحجر</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 وينك يا قمر .... </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solidFill>
                  <a:srgbClr val="1132D9"/>
                </a:solidFill>
                <a:latin typeface="Arial Unicode MS" pitchFamily="34" charset="-128"/>
                <a:ea typeface="Arial Unicode MS" pitchFamily="34" charset="-128"/>
                <a:cs typeface="Arial Unicode MS" pitchFamily="34" charset="-128"/>
              </a:rPr>
              <a:t>غسل وشي</a:t>
            </a:r>
            <a:endParaRPr lang="en-GB" sz="2800" dirty="0">
              <a:solidFill>
                <a:srgbClr val="1132D9"/>
              </a:solidFill>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مشِّط شعرك يا قمر بالمشط الحلو انكسر    </a:t>
            </a:r>
            <a:endParaRPr lang="en-GB" sz="2800" dirty="0">
              <a:latin typeface="Arial Unicode MS" pitchFamily="34" charset="-128"/>
              <a:ea typeface="Arial Unicode MS" pitchFamily="34" charset="-128"/>
              <a:cs typeface="Arial Unicode MS" pitchFamily="34" charset="-128"/>
            </a:endParaRPr>
          </a:p>
          <a:p>
            <a:pPr rtl="1"/>
            <a:r>
              <a:rPr lang="ar-SY" sz="2800" dirty="0">
                <a:latin typeface="Arial Unicode MS" pitchFamily="34" charset="-128"/>
                <a:ea typeface="Arial Unicode MS" pitchFamily="34" charset="-128"/>
                <a:cs typeface="Arial Unicode MS" pitchFamily="34" charset="-128"/>
              </a:rPr>
              <a:t>وينك يا قمر ..... </a:t>
            </a:r>
            <a:endParaRPr lang="en-GB" sz="2800" dirty="0">
              <a:latin typeface="Arial Unicode MS" pitchFamily="34" charset="-128"/>
              <a:ea typeface="Arial Unicode MS" pitchFamily="34" charset="-128"/>
              <a:cs typeface="Arial Unicode MS" pitchFamily="34" charset="-128"/>
            </a:endParaRPr>
          </a:p>
          <a:p>
            <a:r>
              <a:rPr lang="ar-SY" sz="2800" dirty="0">
                <a:latin typeface="Arial Unicode MS" pitchFamily="34" charset="-128"/>
                <a:ea typeface="Arial Unicode MS" pitchFamily="34" charset="-128"/>
                <a:cs typeface="Arial Unicode MS" pitchFamily="34" charset="-128"/>
              </a:rPr>
              <a:t>مشط شعري</a:t>
            </a:r>
            <a:endParaRPr lang="en-GB" sz="2800" dirty="0">
              <a:latin typeface="Arial Unicode MS" pitchFamily="34" charset="-128"/>
              <a:ea typeface="Arial Unicode MS" pitchFamily="34" charset="-128"/>
              <a:cs typeface="Arial Unicode MS" pitchFamily="34" charset="-128"/>
            </a:endParaRPr>
          </a:p>
        </p:txBody>
      </p:sp>
    </p:spTree>
    <p:extLst>
      <p:ext uri="{BB962C8B-B14F-4D97-AF65-F5344CB8AC3E}">
        <p14:creationId xmlns="" xmlns:p14="http://schemas.microsoft.com/office/powerpoint/2010/main" val="2920472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err="1" smtClean="0">
                <a:solidFill>
                  <a:srgbClr val="1132D9"/>
                </a:solidFill>
              </a:rPr>
              <a:t>Contined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lvl="0" algn="l">
              <a:spcAft>
                <a:spcPts val="0"/>
              </a:spcAft>
              <a:buFont typeface="+mj-lt"/>
              <a:buAutoNum type="alphaUcPeriod"/>
              <a:tabLst>
                <a:tab pos="180340" algn="l"/>
                <a:tab pos="630555" algn="l"/>
              </a:tabLst>
            </a:pPr>
            <a:r>
              <a:rPr lang="en-GB" sz="1400" b="1" dirty="0">
                <a:latin typeface="Times New Roman" pitchFamily="18" charset="0"/>
                <a:cs typeface="Times New Roman" pitchFamily="18" charset="0"/>
              </a:rPr>
              <a:t>Wash your face, moon, with some soap and stone</a:t>
            </a:r>
          </a:p>
          <a:p>
            <a:pPr indent="0" algn="l">
              <a:spcAft>
                <a:spcPts val="0"/>
              </a:spcAft>
              <a:tabLst>
                <a:tab pos="630555" algn="l"/>
              </a:tabLst>
            </a:pPr>
            <a:r>
              <a:rPr lang="en-GB" sz="1400" dirty="0" smtClean="0">
                <a:latin typeface="Times New Roman" pitchFamily="18" charset="0"/>
                <a:cs typeface="Times New Roman" pitchFamily="18" charset="0"/>
              </a:rPr>
              <a:t>Where </a:t>
            </a:r>
            <a:r>
              <a:rPr lang="en-GB" sz="1400" dirty="0">
                <a:latin typeface="Times New Roman" pitchFamily="18" charset="0"/>
                <a:cs typeface="Times New Roman" pitchFamily="18" charset="0"/>
              </a:rPr>
              <a:t>are you </a:t>
            </a:r>
            <a:r>
              <a:rPr lang="en-GB" sz="1400" dirty="0" smtClean="0">
                <a:latin typeface="Times New Roman" pitchFamily="18" charset="0"/>
                <a:cs typeface="Times New Roman" pitchFamily="18" charset="0"/>
              </a:rPr>
              <a:t>moon?</a:t>
            </a:r>
          </a:p>
          <a:p>
            <a:pPr indent="0" algn="l">
              <a:spcAft>
                <a:spcPts val="0"/>
              </a:spcAft>
              <a:tabLst>
                <a:tab pos="630555" algn="l"/>
              </a:tabLst>
            </a:pPr>
            <a:r>
              <a:rPr lang="en-GB" sz="1400" dirty="0" smtClean="0">
                <a:latin typeface="Times New Roman" pitchFamily="18" charset="0"/>
                <a:cs typeface="Times New Roman" pitchFamily="18" charset="0"/>
              </a:rPr>
              <a:t>I’m </a:t>
            </a:r>
            <a:r>
              <a:rPr lang="en-GB" sz="1400" dirty="0">
                <a:latin typeface="Times New Roman" pitchFamily="18" charset="0"/>
                <a:cs typeface="Times New Roman" pitchFamily="18" charset="0"/>
              </a:rPr>
              <a:t>washing my </a:t>
            </a:r>
            <a:r>
              <a:rPr lang="en-GB" sz="1400" dirty="0" smtClean="0">
                <a:latin typeface="Times New Roman" pitchFamily="18" charset="0"/>
                <a:cs typeface="Times New Roman" pitchFamily="18" charset="0"/>
              </a:rPr>
              <a:t>face!</a:t>
            </a:r>
          </a:p>
          <a:p>
            <a:pPr marL="0" lvl="0" indent="0" algn="l">
              <a:spcAft>
                <a:spcPts val="0"/>
              </a:spcAft>
              <a:tabLst>
                <a:tab pos="180340" algn="l"/>
                <a:tab pos="630555" algn="l"/>
              </a:tabLst>
            </a:pPr>
            <a:r>
              <a:rPr lang="en-GB" sz="1400" dirty="0" smtClean="0">
                <a:latin typeface="Times New Roman" pitchFamily="18" charset="0"/>
                <a:cs typeface="Times New Roman" pitchFamily="18" charset="0"/>
              </a:rPr>
              <a:t>B</a:t>
            </a:r>
            <a:r>
              <a:rPr lang="en-GB" sz="1400" dirty="0" smtClean="0">
                <a:solidFill>
                  <a:srgbClr val="1132D9"/>
                </a:solidFill>
                <a:latin typeface="Times New Roman" pitchFamily="18" charset="0"/>
                <a:cs typeface="Times New Roman" pitchFamily="18" charset="0"/>
              </a:rPr>
              <a:t>.    </a:t>
            </a:r>
            <a:r>
              <a:rPr lang="en-GB" sz="1400" b="1" dirty="0" smtClean="0">
                <a:solidFill>
                  <a:srgbClr val="1132D9"/>
                </a:solidFill>
                <a:latin typeface="Times New Roman" pitchFamily="18" charset="0"/>
                <a:cs typeface="Times New Roman" pitchFamily="18" charset="0"/>
              </a:rPr>
              <a:t>Have you washed your beautiful face my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Have </a:t>
            </a:r>
            <a:r>
              <a:rPr lang="en-GB" sz="1400" dirty="0">
                <a:latin typeface="Times New Roman" pitchFamily="18" charset="0"/>
                <a:ea typeface="Times New Roman"/>
                <a:cs typeface="Times New Roman" pitchFamily="18" charset="0"/>
              </a:rPr>
              <a:t>you washed it with some soap and stone?</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t>
            </a:r>
            <a:r>
              <a:rPr lang="en-GB" sz="1400" dirty="0">
                <a:latin typeface="Times New Roman" pitchFamily="18" charset="0"/>
                <a:ea typeface="Times New Roman"/>
                <a:cs typeface="Times New Roman" pitchFamily="18" charset="0"/>
              </a:rPr>
              <a:t>are you my cheeky </a:t>
            </a:r>
            <a:r>
              <a:rPr lang="en-GB" sz="1400" dirty="0" smtClean="0">
                <a:latin typeface="Times New Roman" pitchFamily="18" charset="0"/>
                <a:ea typeface="Times New Roman"/>
                <a:cs typeface="Times New Roman" pitchFamily="18" charset="0"/>
              </a:rPr>
              <a:t>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I’m </a:t>
            </a:r>
            <a:r>
              <a:rPr lang="en-GB" sz="1400" dirty="0">
                <a:latin typeface="Times New Roman" pitchFamily="18" charset="0"/>
                <a:ea typeface="Times New Roman"/>
                <a:cs typeface="Times New Roman" pitchFamily="18" charset="0"/>
              </a:rPr>
              <a:t>washing my </a:t>
            </a:r>
            <a:r>
              <a:rPr lang="en-GB" sz="1400" dirty="0" smtClean="0">
                <a:latin typeface="Times New Roman" pitchFamily="18" charset="0"/>
                <a:ea typeface="Times New Roman"/>
                <a:cs typeface="Times New Roman" pitchFamily="18" charset="0"/>
              </a:rPr>
              <a:t>face! </a:t>
            </a:r>
          </a:p>
          <a:p>
            <a:pPr marL="0" lvl="0" indent="0" algn="l">
              <a:spcAft>
                <a:spcPts val="0"/>
              </a:spcAft>
              <a:tabLst>
                <a:tab pos="270510" algn="l"/>
                <a:tab pos="630555" algn="l"/>
              </a:tabLst>
            </a:pPr>
            <a:r>
              <a:rPr lang="en-GB" sz="1400" dirty="0" smtClean="0">
                <a:latin typeface="Times New Roman" pitchFamily="18" charset="0"/>
                <a:cs typeface="Times New Roman" pitchFamily="18" charset="0"/>
              </a:rPr>
              <a:t>C.    </a:t>
            </a:r>
            <a:r>
              <a:rPr lang="en-GB" sz="1400" b="1" dirty="0" smtClean="0">
                <a:solidFill>
                  <a:srgbClr val="FF0000"/>
                </a:solidFill>
                <a:latin typeface="Times New Roman" pitchFamily="18" charset="0"/>
                <a:cs typeface="Times New Roman" pitchFamily="18" charset="0"/>
              </a:rPr>
              <a:t>Wash your face, little moon!</a:t>
            </a:r>
          </a:p>
          <a:p>
            <a:pPr marL="0" lvl="0" indent="0" algn="l">
              <a:spcAft>
                <a:spcPts val="0"/>
              </a:spcAft>
              <a:tabLst>
                <a:tab pos="270510" algn="l"/>
                <a:tab pos="630555" algn="l"/>
              </a:tabLst>
            </a:pPr>
            <a:r>
              <a:rPr lang="en-GB" sz="1400" dirty="0" smtClean="0">
                <a:latin typeface="Times New Roman" pitchFamily="18" charset="0"/>
                <a:ea typeface="Times New Roman"/>
                <a:cs typeface="Times New Roman" pitchFamily="18" charset="0"/>
              </a:rPr>
              <a:t>        </a:t>
            </a:r>
            <a:r>
              <a:rPr lang="en-GB" sz="1400" dirty="0">
                <a:latin typeface="Times New Roman" pitchFamily="18" charset="0"/>
                <a:ea typeface="Times New Roman"/>
                <a:cs typeface="Times New Roman" pitchFamily="18" charset="0"/>
              </a:rPr>
              <a:t>With soap and with </a:t>
            </a:r>
            <a:r>
              <a:rPr lang="en-GB" sz="1400" dirty="0" smtClean="0">
                <a:latin typeface="Times New Roman" pitchFamily="18" charset="0"/>
                <a:ea typeface="Times New Roman"/>
                <a:cs typeface="Times New Roman" pitchFamily="18" charset="0"/>
              </a:rPr>
              <a:t>stones.</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Where are you little moon?</a:t>
            </a:r>
          </a:p>
          <a:p>
            <a:pPr indent="0" algn="l">
              <a:lnSpc>
                <a:spcPct val="115000"/>
              </a:lnSpc>
              <a:spcAft>
                <a:spcPts val="0"/>
              </a:spcAft>
              <a:tabLst>
                <a:tab pos="630555" algn="l"/>
              </a:tabLst>
            </a:pPr>
            <a:r>
              <a:rPr lang="en-GB" sz="1400" dirty="0" smtClean="0">
                <a:latin typeface="Times New Roman" pitchFamily="18" charset="0"/>
                <a:ea typeface="Times New Roman"/>
                <a:cs typeface="Times New Roman" pitchFamily="18" charset="0"/>
              </a:rPr>
              <a:t>‘</a:t>
            </a:r>
            <a:r>
              <a:rPr lang="en-GB" sz="1400" dirty="0">
                <a:latin typeface="Times New Roman" pitchFamily="18" charset="0"/>
                <a:ea typeface="Times New Roman"/>
                <a:cs typeface="Times New Roman" pitchFamily="18" charset="0"/>
              </a:rPr>
              <a:t>Washing my face</a:t>
            </a:r>
            <a:r>
              <a:rPr lang="en-GB" sz="1400" dirty="0" smtClean="0">
                <a:latin typeface="Times New Roman" pitchFamily="18" charset="0"/>
                <a:ea typeface="Times New Roman"/>
                <a:cs typeface="Times New Roman" pitchFamily="18" charset="0"/>
              </a:rPr>
              <a:t>!’  </a:t>
            </a:r>
            <a:endParaRPr lang="en-GB" sz="1400" dirty="0">
              <a:latin typeface="Times New Roman" pitchFamily="18" charset="0"/>
              <a:ea typeface="Times New Roman"/>
              <a:cs typeface="Times New Roman" pitchFamily="18" charset="0"/>
            </a:endParaRPr>
          </a:p>
          <a:p>
            <a:pPr marL="0" lvl="0" indent="0" algn="l">
              <a:spcAft>
                <a:spcPts val="0"/>
              </a:spcAft>
              <a:tabLst>
                <a:tab pos="630555" algn="l"/>
              </a:tabLst>
            </a:pPr>
            <a:r>
              <a:rPr lang="en-GB" sz="1400" dirty="0" smtClean="0">
                <a:latin typeface="Times New Roman" pitchFamily="18" charset="0"/>
                <a:cs typeface="Times New Roman" pitchFamily="18" charset="0"/>
              </a:rPr>
              <a:t>D.     </a:t>
            </a:r>
            <a:r>
              <a:rPr lang="en-GB" sz="1400" b="1" dirty="0" smtClean="0">
                <a:solidFill>
                  <a:srgbClr val="009900"/>
                </a:solidFill>
                <a:latin typeface="Times New Roman" pitchFamily="18" charset="0"/>
                <a:cs typeface="Times New Roman" pitchFamily="18" charset="0"/>
              </a:rPr>
              <a:t>Wash </a:t>
            </a:r>
            <a:r>
              <a:rPr lang="en-GB" sz="1400" b="1" dirty="0">
                <a:solidFill>
                  <a:srgbClr val="009900"/>
                </a:solidFill>
                <a:latin typeface="Times New Roman" pitchFamily="18" charset="0"/>
                <a:cs typeface="Times New Roman" pitchFamily="18" charset="0"/>
              </a:rPr>
              <a:t>your face, sweet  love;</a:t>
            </a:r>
          </a:p>
          <a:p>
            <a:pPr marL="107315" indent="0" algn="l">
              <a:spcAft>
                <a:spcPts val="0"/>
              </a:spcAft>
              <a:tabLst>
                <a:tab pos="630555" algn="l"/>
              </a:tabLst>
            </a:pPr>
            <a:r>
              <a:rPr lang="en-GB" sz="1400" dirty="0">
                <a:latin typeface="Times New Roman" pitchFamily="18" charset="0"/>
                <a:cs typeface="Times New Roman" pitchFamily="18" charset="0"/>
              </a:rPr>
              <a:t>      With soap and stone </a:t>
            </a:r>
          </a:p>
          <a:p>
            <a:pPr marL="107315" indent="0" algn="l">
              <a:spcAft>
                <a:spcPts val="0"/>
              </a:spcAft>
              <a:tabLst>
                <a:tab pos="630555" algn="l"/>
              </a:tabLst>
            </a:pPr>
            <a:r>
              <a:rPr lang="en-GB" sz="1400" dirty="0">
                <a:latin typeface="Times New Roman" pitchFamily="18" charset="0"/>
                <a:cs typeface="Times New Roman" pitchFamily="18" charset="0"/>
              </a:rPr>
              <a:t>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marL="107315" indent="0" algn="l">
              <a:spcAft>
                <a:spcPts val="0"/>
              </a:spcAft>
              <a:tabLst>
                <a:tab pos="630555" algn="l"/>
              </a:tabLst>
            </a:pPr>
            <a:r>
              <a:rPr lang="en-GB" sz="1400" dirty="0">
                <a:latin typeface="Times New Roman" pitchFamily="18" charset="0"/>
                <a:cs typeface="Times New Roman" pitchFamily="18" charset="0"/>
              </a:rPr>
              <a:t>      Where are you  sweet </a:t>
            </a:r>
            <a:r>
              <a:rPr lang="en-GB" sz="1400" dirty="0" smtClean="0">
                <a:latin typeface="Times New Roman" pitchFamily="18" charset="0"/>
                <a:cs typeface="Times New Roman" pitchFamily="18" charset="0"/>
              </a:rPr>
              <a:t>love?</a:t>
            </a:r>
            <a:endParaRPr lang="en-GB" sz="1400" dirty="0">
              <a:latin typeface="Times New Roman" pitchFamily="18" charset="0"/>
              <a:cs typeface="Times New Roman" pitchFamily="18" charset="0"/>
            </a:endParaRPr>
          </a:p>
          <a:p>
            <a:pPr marL="107315" indent="0" algn="l">
              <a:spcAft>
                <a:spcPts val="0"/>
              </a:spcAft>
              <a:tabLst>
                <a:tab pos="630555" algn="l"/>
              </a:tabLst>
            </a:pPr>
            <a:r>
              <a:rPr lang="en-GB" sz="1400" dirty="0">
                <a:latin typeface="Times New Roman" pitchFamily="18" charset="0"/>
                <a:cs typeface="Times New Roman" pitchFamily="18" charset="0"/>
              </a:rPr>
              <a:t>      Washing my face with a hey and a </a:t>
            </a:r>
            <a:r>
              <a:rPr lang="en-GB" sz="1400" dirty="0" err="1">
                <a:latin typeface="Times New Roman" pitchFamily="18" charset="0"/>
                <a:cs typeface="Times New Roman" pitchFamily="18" charset="0"/>
              </a:rPr>
              <a:t>ho</a:t>
            </a:r>
            <a:r>
              <a:rPr lang="en-GB" sz="1400" dirty="0">
                <a:latin typeface="Times New Roman" pitchFamily="18" charset="0"/>
                <a:cs typeface="Times New Roman" pitchFamily="18" charset="0"/>
              </a:rPr>
              <a:t>!</a:t>
            </a:r>
          </a:p>
          <a:p>
            <a:pPr algn="l">
              <a:buFont typeface="+mj-lt"/>
              <a:buAutoNum type="alphaUcPeriod"/>
            </a:pPr>
            <a:r>
              <a:rPr lang="en-GB" sz="1600" dirty="0">
                <a:latin typeface="Times New Roman"/>
                <a:ea typeface="Times New Roman"/>
              </a:rPr>
              <a:t> </a:t>
            </a:r>
            <a:endParaRPr lang="en-GB" sz="1600" b="1" dirty="0" smtClean="0">
              <a:ea typeface="Times New Roman"/>
              <a:cs typeface="Arial"/>
            </a:endParaRPr>
          </a:p>
          <a:p>
            <a:pPr lvl="0" algn="l">
              <a:spcAft>
                <a:spcPts val="1000"/>
              </a:spcAft>
              <a:buFont typeface="+mj-lt"/>
              <a:buAutoNum type="alphaUcPeriod"/>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L10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smtClean="0">
                <a:solidFill>
                  <a:srgbClr val="1132D9"/>
                </a:solidFill>
                <a:latin typeface="Times New Roman"/>
                <a:ea typeface="Times New Roman"/>
                <a:cs typeface="Arial"/>
              </a:rPr>
              <a:t>Translate </a:t>
            </a:r>
            <a:r>
              <a:rPr lang="en-GB" sz="1800" b="1" dirty="0">
                <a:solidFill>
                  <a:srgbClr val="1132D9"/>
                </a:solidFill>
                <a:latin typeface="Times New Roman"/>
                <a:ea typeface="Times New Roman"/>
                <a:cs typeface="Arial"/>
              </a:rPr>
              <a:t>the following </a:t>
            </a:r>
            <a:r>
              <a:rPr lang="en-GB" sz="1800" b="1" dirty="0" smtClean="0">
                <a:solidFill>
                  <a:srgbClr val="1132D9"/>
                </a:solidFill>
                <a:latin typeface="Times New Roman"/>
                <a:ea typeface="Times New Roman"/>
                <a:cs typeface="Arial"/>
              </a:rPr>
              <a:t>into Arabic</a:t>
            </a:r>
            <a:r>
              <a:rPr lang="ar-SA" sz="1800" b="1" dirty="0" smtClean="0">
                <a:solidFill>
                  <a:srgbClr val="1132D9"/>
                </a:solidFill>
                <a:latin typeface="Times New Roman"/>
                <a:ea typeface="Times New Roman"/>
                <a:cs typeface="Arial"/>
              </a:rPr>
              <a:t>. </a:t>
            </a:r>
            <a:r>
              <a:rPr lang="en-GB" sz="1800" b="1" dirty="0" smtClean="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Use your creative ability in </a:t>
            </a:r>
            <a:r>
              <a:rPr lang="en-GB" sz="1800" b="1" dirty="0" smtClean="0">
                <a:solidFill>
                  <a:srgbClr val="1132D9"/>
                </a:solidFill>
                <a:latin typeface="Times New Roman"/>
                <a:ea typeface="Times New Roman"/>
                <a:cs typeface="Arial"/>
              </a:rPr>
              <a:t>your translation</a:t>
            </a:r>
            <a:r>
              <a:rPr lang="en-GB" sz="1800" b="1" dirty="0">
                <a:latin typeface="Times New Roman"/>
                <a:ea typeface="Times New Roman"/>
                <a:cs typeface="Arial"/>
              </a:rPr>
              <a:t>.</a:t>
            </a:r>
            <a:r>
              <a:rPr lang="en-GB" sz="2400" dirty="0">
                <a:ea typeface="Times New Roman"/>
                <a:cs typeface="Arial"/>
              </a:rPr>
              <a:t/>
            </a:r>
            <a:br>
              <a:rPr lang="en-GB" sz="2400" dirty="0">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a:xfrm>
            <a:off x="495300" y="1600200"/>
            <a:ext cx="8915400" cy="4724400"/>
          </a:xfrm>
        </p:spPr>
        <p:txBody>
          <a:bodyPr/>
          <a:lstStyle/>
          <a:p>
            <a:pPr algn="l">
              <a:spcAft>
                <a:spcPts val="0"/>
              </a:spcAft>
            </a:pPr>
            <a:r>
              <a:rPr lang="en-GB" sz="900" b="1" i="1" dirty="0" smtClean="0">
                <a:latin typeface="Times New Roman"/>
                <a:ea typeface="Times New Roman"/>
                <a:cs typeface="Arial"/>
              </a:rPr>
              <a:t>            </a:t>
            </a:r>
            <a:r>
              <a:rPr lang="en-GB" sz="1000" b="1" i="1" dirty="0" smtClean="0">
                <a:latin typeface="Times New Roman"/>
                <a:ea typeface="Times New Roman"/>
                <a:cs typeface="Arial"/>
              </a:rPr>
              <a:t>Act </a:t>
            </a:r>
            <a:r>
              <a:rPr lang="en-GB" sz="1000" b="1" i="1" dirty="0">
                <a:latin typeface="Times New Roman"/>
                <a:ea typeface="Times New Roman"/>
                <a:cs typeface="Arial"/>
              </a:rPr>
              <a:t>3, Scene 3</a:t>
            </a:r>
            <a:endParaRPr lang="en-GB" sz="1000" dirty="0">
              <a:ea typeface="Times New Roman"/>
              <a:cs typeface="Arial"/>
            </a:endParaRPr>
          </a:p>
          <a:p>
            <a:pPr algn="l">
              <a:spcAft>
                <a:spcPts val="0"/>
              </a:spcAft>
            </a:pPr>
            <a:r>
              <a:rPr lang="en-GB" sz="1000" b="1" i="1" dirty="0" smtClean="0">
                <a:latin typeface="Times New Roman"/>
                <a:ea typeface="Times New Roman"/>
                <a:cs typeface="Arial"/>
              </a:rPr>
              <a:t>            SCENE </a:t>
            </a:r>
            <a:r>
              <a:rPr lang="en-GB" sz="1000" b="1" i="1" dirty="0">
                <a:latin typeface="Times New Roman"/>
                <a:ea typeface="Times New Roman"/>
                <a:cs typeface="Arial"/>
              </a:rPr>
              <a:t>III. Venice. A Street.  Page 404</a:t>
            </a:r>
            <a:br>
              <a:rPr lang="en-GB" sz="1000" b="1" i="1" dirty="0">
                <a:latin typeface="Times New Roman"/>
                <a:ea typeface="Times New Roman"/>
                <a:cs typeface="Arial"/>
              </a:rPr>
            </a:br>
            <a:r>
              <a:rPr lang="en-GB" sz="1000" b="1" i="1" dirty="0">
                <a:latin typeface="Times New Roman"/>
                <a:ea typeface="Times New Roman"/>
                <a:cs typeface="Arial"/>
              </a:rPr>
              <a:t>Enter SHYLOCK, SALARINO, ANTONIO, and Gaoler </a:t>
            </a:r>
            <a:br>
              <a:rPr lang="en-GB" sz="1000" b="1" i="1"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t>
            </a:r>
            <a:br>
              <a:rPr lang="en-GB" sz="1000" dirty="0">
                <a:latin typeface="Times New Roman"/>
                <a:ea typeface="Times New Roman"/>
                <a:cs typeface="Arial"/>
              </a:rPr>
            </a:br>
            <a:r>
              <a:rPr lang="en-GB" sz="1000" dirty="0">
                <a:latin typeface="Times New Roman"/>
                <a:ea typeface="Times New Roman"/>
                <a:cs typeface="Arial"/>
              </a:rPr>
              <a:t>Gaoler, look to him: tell not me of mercy; </a:t>
            </a:r>
            <a:br>
              <a:rPr lang="en-GB" sz="1000" dirty="0">
                <a:latin typeface="Times New Roman"/>
                <a:ea typeface="Times New Roman"/>
                <a:cs typeface="Arial"/>
              </a:rPr>
            </a:br>
            <a:r>
              <a:rPr lang="en-GB" sz="1000" dirty="0">
                <a:latin typeface="Times New Roman"/>
                <a:ea typeface="Times New Roman"/>
                <a:cs typeface="Arial"/>
              </a:rPr>
              <a:t>This is the fool that lent out money gratis:- </a:t>
            </a:r>
            <a:br>
              <a:rPr lang="en-GB" sz="1000" dirty="0">
                <a:latin typeface="Times New Roman"/>
                <a:ea typeface="Times New Roman"/>
                <a:cs typeface="Arial"/>
              </a:rPr>
            </a:br>
            <a:r>
              <a:rPr lang="en-GB" sz="1000" dirty="0">
                <a:latin typeface="Times New Roman"/>
                <a:ea typeface="Times New Roman"/>
                <a:cs typeface="Arial"/>
              </a:rPr>
              <a:t>Gaoler, look to him.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Hear me yet, good Shylock. </a:t>
            </a:r>
            <a:br>
              <a:rPr lang="en-GB" sz="1000" dirty="0">
                <a:latin typeface="Times New Roman"/>
                <a:ea typeface="Times New Roman"/>
                <a:cs typeface="Arial"/>
              </a:rPr>
            </a:br>
            <a:r>
              <a:rPr lang="en-GB" sz="1000" b="1" i="1" dirty="0">
                <a:latin typeface="Times New Roman"/>
                <a:ea typeface="Times New Roman"/>
                <a:cs typeface="Arial"/>
              </a:rPr>
              <a:t>SHYLOCK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speak not against my bond: </a:t>
            </a:r>
            <a:br>
              <a:rPr lang="en-GB" sz="1000" dirty="0">
                <a:latin typeface="Times New Roman"/>
                <a:ea typeface="Times New Roman"/>
                <a:cs typeface="Arial"/>
              </a:rPr>
            </a:br>
            <a:r>
              <a:rPr lang="en-GB" sz="1000" dirty="0">
                <a:latin typeface="Times New Roman"/>
                <a:ea typeface="Times New Roman"/>
                <a:cs typeface="Arial"/>
              </a:rPr>
              <a:t>I have sworn an oath that I will have my bond. </a:t>
            </a:r>
            <a:br>
              <a:rPr lang="en-GB" sz="1000" dirty="0">
                <a:latin typeface="Times New Roman"/>
                <a:ea typeface="Times New Roman"/>
                <a:cs typeface="Arial"/>
              </a:rPr>
            </a:br>
            <a:r>
              <a:rPr lang="en-GB" sz="1000" dirty="0">
                <a:latin typeface="Times New Roman"/>
                <a:ea typeface="Times New Roman"/>
                <a:cs typeface="Arial"/>
              </a:rPr>
              <a:t>Thou </a:t>
            </a:r>
            <a:r>
              <a:rPr lang="en-GB" sz="1000" dirty="0" err="1">
                <a:latin typeface="Times New Roman"/>
                <a:ea typeface="Times New Roman"/>
                <a:cs typeface="Arial"/>
              </a:rPr>
              <a:t>call'dst</a:t>
            </a:r>
            <a:r>
              <a:rPr lang="en-GB" sz="1000" dirty="0">
                <a:latin typeface="Times New Roman"/>
                <a:ea typeface="Times New Roman"/>
                <a:cs typeface="Arial"/>
              </a:rPr>
              <a:t> me dog before thou </a:t>
            </a:r>
            <a:r>
              <a:rPr lang="en-GB" sz="1000" dirty="0" err="1">
                <a:latin typeface="Times New Roman"/>
                <a:ea typeface="Times New Roman"/>
                <a:cs typeface="Arial"/>
              </a:rPr>
              <a:t>hadst</a:t>
            </a:r>
            <a:r>
              <a:rPr lang="en-GB" sz="1000" dirty="0">
                <a:latin typeface="Times New Roman"/>
                <a:ea typeface="Times New Roman"/>
                <a:cs typeface="Arial"/>
              </a:rPr>
              <a:t> a cause; </a:t>
            </a:r>
            <a:br>
              <a:rPr lang="en-GB" sz="1000" dirty="0">
                <a:latin typeface="Times New Roman"/>
                <a:ea typeface="Times New Roman"/>
                <a:cs typeface="Arial"/>
              </a:rPr>
            </a:br>
            <a:r>
              <a:rPr lang="en-GB" sz="1000" dirty="0">
                <a:latin typeface="Times New Roman"/>
                <a:ea typeface="Times New Roman"/>
                <a:cs typeface="Arial"/>
              </a:rPr>
              <a:t>But, since I am a dog, beware my fangs: </a:t>
            </a:r>
            <a:br>
              <a:rPr lang="en-GB" sz="1000" dirty="0">
                <a:latin typeface="Times New Roman"/>
                <a:ea typeface="Times New Roman"/>
                <a:cs typeface="Arial"/>
              </a:rPr>
            </a:br>
            <a:r>
              <a:rPr lang="en-GB" sz="1000" dirty="0">
                <a:latin typeface="Times New Roman"/>
                <a:ea typeface="Times New Roman"/>
                <a:cs typeface="Arial"/>
              </a:rPr>
              <a:t>The duke shall grant me justice. I do wonder, </a:t>
            </a:r>
            <a:br>
              <a:rPr lang="en-GB" sz="1000" dirty="0">
                <a:latin typeface="Times New Roman"/>
                <a:ea typeface="Times New Roman"/>
                <a:cs typeface="Arial"/>
              </a:rPr>
            </a:br>
            <a:r>
              <a:rPr lang="en-GB" sz="1000" dirty="0">
                <a:latin typeface="Times New Roman"/>
                <a:ea typeface="Times New Roman"/>
                <a:cs typeface="Arial"/>
              </a:rPr>
              <a:t>Thou naughty gaoler, that thou art so fond </a:t>
            </a:r>
            <a:br>
              <a:rPr lang="en-GB" sz="1000" dirty="0">
                <a:latin typeface="Times New Roman"/>
                <a:ea typeface="Times New Roman"/>
                <a:cs typeface="Arial"/>
              </a:rPr>
            </a:br>
            <a:r>
              <a:rPr lang="en-GB" sz="1000" dirty="0">
                <a:latin typeface="Times New Roman"/>
                <a:ea typeface="Times New Roman"/>
                <a:cs typeface="Arial"/>
              </a:rPr>
              <a:t>To come abroad with him at his request. </a:t>
            </a:r>
            <a:br>
              <a:rPr lang="en-GB" sz="1000" dirty="0">
                <a:latin typeface="Times New Roman"/>
                <a:ea typeface="Times New Roman"/>
                <a:cs typeface="Arial"/>
              </a:rPr>
            </a:br>
            <a:r>
              <a:rPr lang="en-GB" sz="1000" b="1" i="1" dirty="0">
                <a:latin typeface="Times New Roman"/>
                <a:ea typeface="Times New Roman"/>
                <a:cs typeface="Arial"/>
              </a:rPr>
              <a:t>ANTONIO </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 pray thee, hear me speak. </a:t>
            </a:r>
            <a:br>
              <a:rPr lang="en-GB" sz="1000" dirty="0">
                <a:latin typeface="Times New Roman"/>
                <a:ea typeface="Times New Roman"/>
                <a:cs typeface="Arial"/>
              </a:rPr>
            </a:br>
            <a:r>
              <a:rPr lang="en-GB" sz="1000" b="1" i="1" dirty="0">
                <a:latin typeface="Times New Roman"/>
                <a:ea typeface="Times New Roman"/>
                <a:cs typeface="Arial"/>
              </a:rPr>
              <a:t>SHYLOCK</a:t>
            </a:r>
            <a:r>
              <a:rPr lang="en-GB" sz="1000" dirty="0">
                <a:latin typeface="Times New Roman"/>
                <a:ea typeface="Times New Roman"/>
                <a:cs typeface="Arial"/>
              </a:rPr>
              <a:t/>
            </a:r>
            <a:br>
              <a:rPr lang="en-GB" sz="1000" dirty="0">
                <a:latin typeface="Times New Roman"/>
                <a:ea typeface="Times New Roman"/>
                <a:cs typeface="Arial"/>
              </a:rPr>
            </a:br>
            <a:r>
              <a:rPr lang="en-GB" sz="1000" dirty="0">
                <a:latin typeface="Times New Roman"/>
                <a:ea typeface="Times New Roman"/>
                <a:cs typeface="Arial"/>
              </a:rPr>
              <a:t>I'll have my bond; I will not hear thee speak: </a:t>
            </a:r>
            <a:br>
              <a:rPr lang="en-GB" sz="1000" dirty="0">
                <a:latin typeface="Times New Roman"/>
                <a:ea typeface="Times New Roman"/>
                <a:cs typeface="Arial"/>
              </a:rPr>
            </a:br>
            <a:r>
              <a:rPr lang="en-GB" sz="1000" dirty="0">
                <a:latin typeface="Times New Roman"/>
                <a:ea typeface="Times New Roman"/>
                <a:cs typeface="Arial"/>
              </a:rPr>
              <a:t>I'll have my bond; and therefore speak no more. </a:t>
            </a:r>
            <a:br>
              <a:rPr lang="en-GB" sz="1000" dirty="0">
                <a:latin typeface="Times New Roman"/>
                <a:ea typeface="Times New Roman"/>
                <a:cs typeface="Arial"/>
              </a:rPr>
            </a:br>
            <a:r>
              <a:rPr lang="en-GB" sz="1000" dirty="0">
                <a:latin typeface="Times New Roman"/>
                <a:ea typeface="Times New Roman"/>
                <a:cs typeface="Arial"/>
              </a:rPr>
              <a:t>I'll not be made a soft and dull-eyed fool, </a:t>
            </a:r>
            <a:br>
              <a:rPr lang="en-GB" sz="1000" dirty="0">
                <a:latin typeface="Times New Roman"/>
                <a:ea typeface="Times New Roman"/>
                <a:cs typeface="Arial"/>
              </a:rPr>
            </a:br>
            <a:r>
              <a:rPr lang="en-GB" sz="1000" dirty="0">
                <a:latin typeface="Times New Roman"/>
                <a:ea typeface="Times New Roman"/>
                <a:cs typeface="Arial"/>
              </a:rPr>
              <a:t>To shake the head, relent, and sigh, and yield </a:t>
            </a:r>
            <a:br>
              <a:rPr lang="en-GB" sz="1000" dirty="0">
                <a:latin typeface="Times New Roman"/>
                <a:ea typeface="Times New Roman"/>
                <a:cs typeface="Arial"/>
              </a:rPr>
            </a:br>
            <a:r>
              <a:rPr lang="en-GB" sz="1000" dirty="0">
                <a:latin typeface="Times New Roman"/>
                <a:ea typeface="Times New Roman"/>
                <a:cs typeface="Arial"/>
              </a:rPr>
              <a:t>To Christian intercessors. Follow not; </a:t>
            </a:r>
            <a:br>
              <a:rPr lang="en-GB" sz="1000" dirty="0">
                <a:latin typeface="Times New Roman"/>
                <a:ea typeface="Times New Roman"/>
                <a:cs typeface="Arial"/>
              </a:rPr>
            </a:br>
            <a:r>
              <a:rPr lang="en-GB" sz="1000" dirty="0">
                <a:latin typeface="Times New Roman"/>
                <a:ea typeface="Times New Roman"/>
                <a:cs typeface="Arial"/>
              </a:rPr>
              <a:t>I'll have no speaking: I will have my bond. </a:t>
            </a:r>
            <a:br>
              <a:rPr lang="en-GB" sz="1000" dirty="0">
                <a:latin typeface="Times New Roman"/>
                <a:ea typeface="Times New Roman"/>
                <a:cs typeface="Arial"/>
              </a:rPr>
            </a:br>
            <a:r>
              <a:rPr lang="en-GB" sz="1000" b="1" dirty="0">
                <a:latin typeface="Times New Roman"/>
                <a:ea typeface="Times New Roman"/>
                <a:cs typeface="Arial"/>
              </a:rPr>
              <a:t>Exit </a:t>
            </a:r>
            <a:endParaRPr lang="en-GB" sz="1000" b="1" dirty="0">
              <a:ea typeface="Times New Roman"/>
              <a:cs typeface="Arial"/>
            </a:endParaRPr>
          </a:p>
          <a:p>
            <a:pPr algn="l">
              <a:spcAft>
                <a:spcPts val="1000"/>
              </a:spcAft>
            </a:pPr>
            <a:endParaRPr lang="en-GB" sz="1200" b="1" dirty="0" smtClean="0">
              <a:latin typeface="CG Times"/>
              <a:ea typeface="Times New Roman"/>
              <a:cs typeface="+mj-cs"/>
            </a:endParaRPr>
          </a:p>
          <a:p>
            <a:pPr algn="l">
              <a:spcAft>
                <a:spcPts val="1000"/>
              </a:spcAft>
            </a:pPr>
            <a:r>
              <a:rPr lang="ar-SY" sz="1200" b="1" dirty="0" smtClean="0">
                <a:latin typeface="CG Times"/>
                <a:ea typeface="Times New Roman"/>
                <a:cs typeface="+mj-cs"/>
              </a:rPr>
              <a:t> </a:t>
            </a:r>
            <a:endParaRPr lang="en-GB" sz="1200" dirty="0">
              <a:ea typeface="Times New Roman"/>
              <a:cs typeface="+mj-cs"/>
            </a:endParaRPr>
          </a:p>
        </p:txBody>
      </p:sp>
    </p:spTree>
    <p:extLst>
      <p:ext uri="{BB962C8B-B14F-4D97-AF65-F5344CB8AC3E}">
        <p14:creationId xmlns="" xmlns:p14="http://schemas.microsoft.com/office/powerpoint/2010/main" val="3992937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L10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song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spcAft>
                <a:spcPts val="0"/>
              </a:spcAft>
            </a:pPr>
            <a:r>
              <a:rPr lang="ar-SY" sz="2000" dirty="0" smtClean="0">
                <a:ea typeface="Times New Roman"/>
                <a:cs typeface="Times New Roman"/>
              </a:rPr>
              <a:t>   </a:t>
            </a:r>
            <a:r>
              <a:rPr lang="ar-SY" sz="2000" dirty="0">
                <a:solidFill>
                  <a:srgbClr val="1132D9"/>
                </a:solidFill>
                <a:ea typeface="Times New Roman"/>
                <a:cs typeface="Arial"/>
              </a:rPr>
              <a:t>أغنية بالعاميَّة:</a:t>
            </a:r>
            <a:endParaRPr lang="en-GB" sz="2000" dirty="0">
              <a:solidFill>
                <a:srgbClr val="1132D9"/>
              </a:solidFill>
              <a:ea typeface="Times New Roman"/>
              <a:cs typeface="Arial"/>
            </a:endParaRPr>
          </a:p>
          <a:p>
            <a:pPr rtl="1">
              <a:spcAft>
                <a:spcPts val="0"/>
              </a:spcAft>
            </a:pPr>
            <a:r>
              <a:rPr lang="ar-SY" sz="2000" dirty="0">
                <a:ea typeface="Times New Roman"/>
                <a:cs typeface="Arial"/>
              </a:rPr>
              <a:t>غسِّل وشَّك يا قمر بالصــابونة وبالحجر  </a:t>
            </a:r>
            <a:endParaRPr lang="en-GB" sz="2000" dirty="0">
              <a:ea typeface="Times New Roman"/>
              <a:cs typeface="Arial"/>
            </a:endParaRPr>
          </a:p>
          <a:p>
            <a:pPr rtl="1">
              <a:spcAft>
                <a:spcPts val="0"/>
              </a:spcAft>
            </a:pPr>
            <a:r>
              <a:rPr lang="ar-SY" sz="2000" dirty="0">
                <a:ea typeface="Times New Roman"/>
                <a:cs typeface="Arial"/>
              </a:rPr>
              <a:t> وينك يا قمر .... </a:t>
            </a:r>
            <a:endParaRPr lang="en-GB" sz="2000" dirty="0">
              <a:ea typeface="Times New Roman"/>
              <a:cs typeface="Arial"/>
            </a:endParaRPr>
          </a:p>
          <a:p>
            <a:pPr rtl="1">
              <a:spcAft>
                <a:spcPts val="0"/>
              </a:spcAft>
            </a:pPr>
            <a:r>
              <a:rPr lang="ar-SY" sz="2000" dirty="0">
                <a:ea typeface="Times New Roman"/>
                <a:cs typeface="Arial"/>
              </a:rPr>
              <a:t>غسل وشي</a:t>
            </a:r>
            <a:endParaRPr lang="en-GB" sz="2000" dirty="0">
              <a:ea typeface="Times New Roman"/>
              <a:cs typeface="Arial"/>
            </a:endParaRPr>
          </a:p>
          <a:p>
            <a:pPr rtl="1">
              <a:spcAft>
                <a:spcPts val="0"/>
              </a:spcAft>
            </a:pPr>
            <a:r>
              <a:rPr lang="ar-SY" sz="2000" dirty="0">
                <a:solidFill>
                  <a:srgbClr val="1132D9"/>
                </a:solidFill>
                <a:ea typeface="Times New Roman"/>
                <a:cs typeface="Arial"/>
              </a:rPr>
              <a:t>مشِّط شعرك يا قمر بالمشط الحلو انكسر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وينك يا قمر ..... </a:t>
            </a:r>
            <a:endParaRPr lang="en-GB" sz="2000" dirty="0">
              <a:solidFill>
                <a:srgbClr val="1132D9"/>
              </a:solidFill>
              <a:ea typeface="Times New Roman"/>
              <a:cs typeface="Arial"/>
            </a:endParaRPr>
          </a:p>
          <a:p>
            <a:pPr rtl="1">
              <a:spcAft>
                <a:spcPts val="0"/>
              </a:spcAft>
            </a:pPr>
            <a:r>
              <a:rPr lang="ar-SY" sz="2000" dirty="0">
                <a:solidFill>
                  <a:srgbClr val="1132D9"/>
                </a:solidFill>
                <a:ea typeface="Times New Roman"/>
                <a:cs typeface="Arial"/>
              </a:rPr>
              <a:t>مشط شعري</a:t>
            </a:r>
            <a:endParaRPr lang="en-GB" sz="2000" dirty="0">
              <a:solidFill>
                <a:srgbClr val="1132D9"/>
              </a:solidFill>
              <a:ea typeface="Times New Roman"/>
              <a:cs typeface="Arial"/>
            </a:endParaRPr>
          </a:p>
          <a:p>
            <a:pPr rtl="1">
              <a:spcAft>
                <a:spcPts val="0"/>
              </a:spcAft>
            </a:pPr>
            <a:r>
              <a:rPr lang="en-GB" sz="1200" dirty="0">
                <a:ea typeface="Times New Roman"/>
                <a:cs typeface="Arial"/>
              </a:rPr>
              <a:t> </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11</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a:t>
            </a:r>
            <a:r>
              <a:rPr lang="en-GB" b="1" dirty="0"/>
              <a:t>I</a:t>
            </a:r>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
        <p:nvSpPr>
          <p:cNvPr id="3" name="Content Placeholder 2"/>
          <p:cNvSpPr>
            <a:spLocks noGrp="1"/>
          </p:cNvSpPr>
          <p:nvPr>
            <p:ph idx="1"/>
          </p:nvPr>
        </p:nvSpPr>
        <p:spPr/>
        <p:txBody>
          <a:bodyPr/>
          <a:lstStyle/>
          <a:p>
            <a:pPr algn="l"/>
            <a:r>
              <a:rPr lang="en-GB" sz="1800" b="1" dirty="0">
                <a:solidFill>
                  <a:srgbClr val="1132D9"/>
                </a:solidFill>
              </a:rPr>
              <a:t>So how would you translate the first two lines into English? Is it A, B, C, or something else?</a:t>
            </a:r>
            <a:endParaRPr lang="en-GB" sz="1800" dirty="0">
              <a:solidFill>
                <a:srgbClr val="1132D9"/>
              </a:solidFill>
            </a:endParaRPr>
          </a:p>
          <a:p>
            <a:pPr rtl="1"/>
            <a:r>
              <a:rPr lang="en-GB" sz="1800" dirty="0"/>
              <a:t> </a:t>
            </a:r>
            <a:r>
              <a:rPr lang="ar-SY" sz="1800" dirty="0" smtClean="0"/>
              <a:t>اللهُ </a:t>
            </a:r>
            <a:r>
              <a:rPr lang="ar-SY" sz="1800" dirty="0"/>
              <a:t>خالقُ دنيانا		</a:t>
            </a:r>
            <a:r>
              <a:rPr lang="ar-SY" sz="1800" dirty="0" smtClean="0"/>
              <a:t>إنْ </a:t>
            </a:r>
            <a:r>
              <a:rPr lang="ar-SY" sz="1800" dirty="0"/>
              <a:t>كُنْتَ حقَّاً إنسانا</a:t>
            </a:r>
            <a:endParaRPr lang="en-GB" sz="1800" dirty="0"/>
          </a:p>
          <a:p>
            <a:pPr rtl="1"/>
            <a:r>
              <a:rPr lang="ar-SY" sz="1800" dirty="0"/>
              <a:t>من غيرِ ريْبٍ أوْ شَكِّ		امْتلأ القلبُ إيمانا</a:t>
            </a:r>
            <a:endParaRPr lang="en-GB" sz="1800" dirty="0"/>
          </a:p>
          <a:p>
            <a:r>
              <a:rPr lang="en-GB" sz="1800" dirty="0" smtClean="0"/>
              <a:t>**********************************</a:t>
            </a:r>
          </a:p>
          <a:p>
            <a:pPr algn="l"/>
            <a:r>
              <a:rPr lang="en-GB" sz="1800" dirty="0" smtClean="0"/>
              <a:t>A. </a:t>
            </a:r>
            <a:r>
              <a:rPr lang="en-GB" sz="1600" dirty="0" smtClean="0">
                <a:latin typeface="Times New Roman" pitchFamily="18" charset="0"/>
                <a:cs typeface="Times New Roman" pitchFamily="18" charset="0"/>
              </a:rPr>
              <a:t>God </a:t>
            </a:r>
            <a:r>
              <a:rPr lang="en-GB" sz="1600" dirty="0">
                <a:latin typeface="Times New Roman" pitchFamily="18" charset="0"/>
                <a:cs typeface="Times New Roman" pitchFamily="18" charset="0"/>
              </a:rPr>
              <a:t>is the Creator of the World if you were really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 doubt this would fill the heart with faith.</a:t>
            </a:r>
          </a:p>
          <a:p>
            <a:pPr algn="l"/>
            <a:r>
              <a:rPr lang="en-GB" sz="1600" dirty="0" smtClean="0">
                <a:latin typeface="Times New Roman" pitchFamily="18" charset="0"/>
                <a:cs typeface="Times New Roman" pitchFamily="18" charset="0"/>
              </a:rPr>
              <a:t>B.  Allah </a:t>
            </a:r>
            <a:r>
              <a:rPr lang="en-GB" sz="1600" dirty="0">
                <a:latin typeface="Times New Roman" pitchFamily="18" charset="0"/>
                <a:cs typeface="Times New Roman" pitchFamily="18" charset="0"/>
              </a:rPr>
              <a:t>is the Creator of the World,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 were a man,</a:t>
            </a:r>
          </a:p>
          <a:p>
            <a:pPr algn="l"/>
            <a:r>
              <a:rPr lang="en-GB" sz="1600" dirty="0" smtClean="0">
                <a:latin typeface="Times New Roman" pitchFamily="18" charset="0"/>
                <a:cs typeface="Times New Roman" pitchFamily="18" charset="0"/>
              </a:rPr>
              <a:t>     Without </a:t>
            </a:r>
            <a:r>
              <a:rPr lang="en-GB" sz="1600" dirty="0">
                <a:latin typeface="Times New Roman" pitchFamily="18" charset="0"/>
                <a:cs typeface="Times New Roman" pitchFamily="18" charset="0"/>
              </a:rPr>
              <a:t>any suspicion</a:t>
            </a:r>
          </a:p>
          <a:p>
            <a:pPr algn="l"/>
            <a:r>
              <a:rPr lang="en-GB" sz="1600" dirty="0" smtClean="0">
                <a:latin typeface="Times New Roman" pitchFamily="18" charset="0"/>
                <a:cs typeface="Times New Roman" pitchFamily="18" charset="0"/>
              </a:rPr>
              <a:t>     Your </a:t>
            </a:r>
            <a:r>
              <a:rPr lang="en-GB" sz="1600" dirty="0">
                <a:latin typeface="Times New Roman" pitchFamily="18" charset="0"/>
                <a:cs typeface="Times New Roman" pitchFamily="18" charset="0"/>
              </a:rPr>
              <a:t>heart should have faith in God.</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Allah </a:t>
            </a:r>
            <a:r>
              <a:rPr lang="en-GB" sz="1600" dirty="0">
                <a:latin typeface="Times New Roman" pitchFamily="18" charset="0"/>
                <a:cs typeface="Times New Roman" pitchFamily="18" charset="0"/>
              </a:rPr>
              <a:t>is the Creator of the World,</a:t>
            </a:r>
          </a:p>
          <a:p>
            <a:pPr algn="l"/>
            <a:r>
              <a:rPr lang="en-GB" sz="1600" dirty="0" smtClean="0">
                <a:latin typeface="Times New Roman" pitchFamily="18" charset="0"/>
                <a:cs typeface="Times New Roman" pitchFamily="18" charset="0"/>
              </a:rPr>
              <a:t>      Man </a:t>
            </a:r>
            <a:r>
              <a:rPr lang="en-GB" sz="1600" dirty="0">
                <a:latin typeface="Times New Roman" pitchFamily="18" charset="0"/>
                <a:cs typeface="Times New Roman" pitchFamily="18" charset="0"/>
              </a:rPr>
              <a:t>must say, without a shadow of doubt,</a:t>
            </a:r>
          </a:p>
          <a:p>
            <a:pPr algn="l"/>
            <a:r>
              <a:rPr lang="en-GB" sz="1600" dirty="0" smtClean="0">
                <a:latin typeface="Times New Roman" pitchFamily="18" charset="0"/>
                <a:cs typeface="Times New Roman" pitchFamily="18" charset="0"/>
              </a:rPr>
              <a:t>      I </a:t>
            </a:r>
            <a:r>
              <a:rPr lang="en-GB" sz="1600" dirty="0">
                <a:latin typeface="Times New Roman" pitchFamily="18" charset="0"/>
                <a:cs typeface="Times New Roman" pitchFamily="18" charset="0"/>
              </a:rPr>
              <a:t>believe in God.</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Tree>
    <p:extLst>
      <p:ext uri="{BB962C8B-B14F-4D97-AF65-F5344CB8AC3E}">
        <p14:creationId xmlns="" xmlns:p14="http://schemas.microsoft.com/office/powerpoint/2010/main" val="2384440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r>
              <a:rPr lang="en-GB" sz="1600" b="1" dirty="0"/>
              <a:t>Now, how would you translate the second two lines into English? Is it A, B, C, or something else?</a:t>
            </a:r>
            <a:endParaRPr lang="en-GB" sz="1600" dirty="0"/>
          </a:p>
          <a:p>
            <a:r>
              <a:rPr lang="ar-SA" sz="1600" dirty="0" smtClean="0"/>
              <a:t>وحياتًك </a:t>
            </a:r>
            <a:r>
              <a:rPr lang="ar-SA" sz="1600" dirty="0"/>
              <a:t>يإبْن البشرِ                         كلقاءِ البحرِ بالنهَر</a:t>
            </a:r>
            <a:endParaRPr lang="en-GB" sz="1600" dirty="0"/>
          </a:p>
          <a:p>
            <a:r>
              <a:rPr lang="ar-SA" sz="1600" dirty="0"/>
              <a:t>يجري يتدفق للبحرِ                        يَسوي يَسوي فوقَ الحجرِ</a:t>
            </a:r>
            <a:endParaRPr lang="en-GB" sz="1600" dirty="0"/>
          </a:p>
          <a:p>
            <a:r>
              <a:rPr lang="en-GB" sz="1600" dirty="0"/>
              <a:t>                                                                          *********************** </a:t>
            </a:r>
          </a:p>
          <a:p>
            <a:pPr marL="0" indent="0" algn="l">
              <a:lnSpc>
                <a:spcPct val="115000"/>
              </a:lnSpc>
              <a:spcAft>
                <a:spcPts val="0"/>
              </a:spcAft>
            </a:pPr>
            <a:r>
              <a:rPr lang="en-GB" sz="1600" dirty="0" smtClean="0">
                <a:ea typeface="Times New Roman"/>
                <a:cs typeface="Arial"/>
              </a:rPr>
              <a:t>A. </a:t>
            </a:r>
            <a:r>
              <a:rPr lang="en-GB" sz="1600" dirty="0">
                <a:latin typeface="Times New Roman" pitchFamily="18" charset="0"/>
                <a:cs typeface="Times New Roman" pitchFamily="18" charset="0"/>
              </a:rPr>
              <a:t>Your life son of Adam is like the sea meeting the river.</a:t>
            </a:r>
          </a:p>
          <a:p>
            <a:pPr marL="0" indent="0" algn="l">
              <a:lnSpc>
                <a:spcPct val="115000"/>
              </a:lnSpc>
              <a:spcAft>
                <a:spcPts val="0"/>
              </a:spcAft>
            </a:pPr>
            <a:r>
              <a:rPr lang="en-GB" sz="1600" dirty="0">
                <a:latin typeface="Times New Roman" pitchFamily="18" charset="0"/>
                <a:cs typeface="Times New Roman" pitchFamily="18" charset="0"/>
              </a:rPr>
              <a:t>     Running towards the sea to settle and settle above the seabed.</a:t>
            </a:r>
          </a:p>
          <a:p>
            <a:pPr marL="0" indent="0" algn="l">
              <a:lnSpc>
                <a:spcPct val="115000"/>
              </a:lnSpc>
              <a:spcAft>
                <a:spcPts val="0"/>
              </a:spcAft>
            </a:pPr>
            <a:r>
              <a:rPr lang="en-GB" sz="1600" dirty="0">
                <a:latin typeface="Times New Roman" pitchFamily="18" charset="0"/>
                <a:cs typeface="Times New Roman" pitchFamily="18" charset="0"/>
              </a:rPr>
              <a:t>B.  Your life man is like meeting the river with sea</a:t>
            </a:r>
          </a:p>
          <a:p>
            <a:pPr marL="0" indent="0" algn="l">
              <a:lnSpc>
                <a:spcPct val="115000"/>
              </a:lnSpc>
              <a:spcAft>
                <a:spcPts val="0"/>
              </a:spcAft>
            </a:pPr>
            <a:r>
              <a:rPr lang="en-GB" sz="1600" dirty="0">
                <a:latin typeface="Times New Roman" pitchFamily="18" charset="0"/>
                <a:cs typeface="Times New Roman" pitchFamily="18" charset="0"/>
              </a:rPr>
              <a:t>     Running towards the sea to join it with settlement. </a:t>
            </a:r>
          </a:p>
          <a:p>
            <a:pPr marL="0" indent="0" algn="l">
              <a:lnSpc>
                <a:spcPct val="115000"/>
              </a:lnSpc>
              <a:spcAft>
                <a:spcPts val="0"/>
              </a:spcAft>
            </a:pPr>
            <a:r>
              <a:rPr lang="en-GB" sz="1600" dirty="0">
                <a:latin typeface="Times New Roman" pitchFamily="18" charset="0"/>
                <a:cs typeface="Times New Roman" pitchFamily="18" charset="0"/>
              </a:rPr>
              <a:t>C.  Man’s life is passing away,</a:t>
            </a:r>
          </a:p>
          <a:p>
            <a:pPr marL="0" indent="0" algn="l">
              <a:lnSpc>
                <a:spcPct val="115000"/>
              </a:lnSpc>
              <a:spcAft>
                <a:spcPts val="0"/>
              </a:spcAft>
            </a:pPr>
            <a:r>
              <a:rPr lang="en-GB" sz="1600" dirty="0">
                <a:latin typeface="Times New Roman" pitchFamily="18" charset="0"/>
                <a:cs typeface="Times New Roman" pitchFamily="18" charset="0"/>
              </a:rPr>
              <a:t>      Fast like a stream in its way,</a:t>
            </a:r>
          </a:p>
          <a:p>
            <a:pPr marL="0" indent="0" algn="l">
              <a:lnSpc>
                <a:spcPct val="115000"/>
              </a:lnSpc>
              <a:spcAft>
                <a:spcPts val="0"/>
              </a:spcAft>
            </a:pPr>
            <a:r>
              <a:rPr lang="en-GB" sz="1600" dirty="0">
                <a:latin typeface="Times New Roman" pitchFamily="18" charset="0"/>
                <a:cs typeface="Times New Roman" pitchFamily="18" charset="0"/>
              </a:rPr>
              <a:t>      To the sea to stay.</a:t>
            </a:r>
          </a:p>
          <a:p>
            <a:pPr marL="0" indent="0" algn="l">
              <a:lnSpc>
                <a:spcPct val="115000"/>
              </a:lnSpc>
              <a:spcAft>
                <a:spcPts val="0"/>
              </a:spcAft>
            </a:pPr>
            <a:r>
              <a:rPr lang="en-GB" sz="1600" dirty="0">
                <a:latin typeface="Times New Roman" pitchFamily="18" charset="0"/>
                <a:cs typeface="Times New Roman" pitchFamily="18" charset="0"/>
              </a:rPr>
              <a:t>D.   Etc..</a:t>
            </a:r>
          </a:p>
          <a:p>
            <a:pPr marL="0" indent="0" algn="l">
              <a:lnSpc>
                <a:spcPct val="115000"/>
              </a:lnSpc>
              <a:spcAft>
                <a:spcPts val="0"/>
              </a:spcAft>
            </a:pPr>
            <a:endParaRPr lang="en-GB" sz="1600" dirty="0">
              <a:ea typeface="Times New Roman"/>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Another example, how would you translate the following poem into English</a:t>
            </a:r>
            <a:r>
              <a:rPr lang="en-GB" sz="1600" b="1" dirty="0" smtClean="0"/>
              <a:t>?</a:t>
            </a:r>
          </a:p>
          <a:p>
            <a:pPr algn="l"/>
            <a:r>
              <a:rPr lang="en-GB" sz="1600" b="1" dirty="0" smtClean="0"/>
              <a:t>Is </a:t>
            </a:r>
            <a:r>
              <a:rPr lang="en-GB" sz="1600" b="1" dirty="0"/>
              <a:t>it A, B, C, or something else?</a:t>
            </a:r>
            <a:endParaRPr lang="en-GB" sz="1600" dirty="0"/>
          </a:p>
          <a:p>
            <a:r>
              <a:rPr lang="ar-SA" sz="2000" dirty="0"/>
              <a:t>	لنْ تأخُذ مالاً ومتاعاً                      في القبرِ كُلَّك قد ضاع</a:t>
            </a:r>
            <a:endParaRPr lang="en-GB" sz="2000" dirty="0"/>
          </a:p>
          <a:p>
            <a:r>
              <a:rPr lang="ar-SA" sz="2000" dirty="0" smtClean="0"/>
              <a:t>إنْ </a:t>
            </a:r>
            <a:r>
              <a:rPr lang="ar-SA" sz="2000" dirty="0"/>
              <a:t>طابَ العملُ فلا خوفٌ              ما يخسَر عبدٌ إن طَاع</a:t>
            </a:r>
            <a:endParaRPr lang="en-GB" sz="2000" dirty="0"/>
          </a:p>
          <a:p>
            <a:pPr algn="l"/>
            <a:r>
              <a:rPr lang="en-GB" sz="2000" dirty="0" smtClean="0"/>
              <a:t>A. </a:t>
            </a:r>
            <a:r>
              <a:rPr lang="en-GB" sz="1600" dirty="0" smtClean="0">
                <a:latin typeface="Times New Roman" pitchFamily="18" charset="0"/>
                <a:cs typeface="Times New Roman" pitchFamily="18" charset="0"/>
              </a:rPr>
              <a:t>You </a:t>
            </a:r>
            <a:r>
              <a:rPr lang="en-GB" sz="1600" dirty="0">
                <a:latin typeface="Times New Roman" pitchFamily="18" charset="0"/>
                <a:cs typeface="Times New Roman" pitchFamily="18" charset="0"/>
              </a:rPr>
              <a:t>will not take with you money or goods to the grave </a:t>
            </a:r>
          </a:p>
          <a:p>
            <a:pPr algn="l"/>
            <a:r>
              <a:rPr lang="en-GB" sz="1600" dirty="0" smtClean="0">
                <a:latin typeface="Times New Roman" pitchFamily="18" charset="0"/>
                <a:cs typeface="Times New Roman" pitchFamily="18" charset="0"/>
              </a:rPr>
              <a:t>      If </a:t>
            </a:r>
            <a:r>
              <a:rPr lang="en-GB" sz="1600" dirty="0">
                <a:latin typeface="Times New Roman" pitchFamily="18" charset="0"/>
                <a:cs typeface="Times New Roman" pitchFamily="18" charset="0"/>
              </a:rPr>
              <a:t>your work is good don’t be afraid</a:t>
            </a:r>
          </a:p>
          <a:p>
            <a:pPr algn="l"/>
            <a:r>
              <a:rPr lang="en-GB" sz="1600" dirty="0" smtClean="0">
                <a:latin typeface="Times New Roman" pitchFamily="18" charset="0"/>
                <a:cs typeface="Times New Roman" pitchFamily="18" charset="0"/>
              </a:rPr>
              <a:t>      He </a:t>
            </a:r>
            <a:r>
              <a:rPr lang="en-GB" sz="1600" dirty="0">
                <a:latin typeface="Times New Roman" pitchFamily="18" charset="0"/>
                <a:cs typeface="Times New Roman" pitchFamily="18" charset="0"/>
              </a:rPr>
              <a:t>who obeys never gets lost.</a:t>
            </a:r>
          </a:p>
          <a:p>
            <a:pPr algn="l"/>
            <a:r>
              <a:rPr lang="en-GB" sz="1600" dirty="0" smtClean="0">
                <a:latin typeface="Times New Roman" pitchFamily="18" charset="0"/>
                <a:cs typeface="Times New Roman" pitchFamily="18" charset="0"/>
              </a:rPr>
              <a:t>B. You </a:t>
            </a:r>
            <a:r>
              <a:rPr lang="en-GB" sz="1600" dirty="0">
                <a:latin typeface="Times New Roman" pitchFamily="18" charset="0"/>
                <a:cs typeface="Times New Roman" pitchFamily="18" charset="0"/>
              </a:rPr>
              <a:t>will take neither money no goods to the grave being lost</a:t>
            </a:r>
          </a:p>
          <a:p>
            <a:pPr algn="l"/>
            <a:r>
              <a:rPr lang="en-GB" sz="1600" dirty="0" smtClean="0">
                <a:latin typeface="Times New Roman" pitchFamily="18" charset="0"/>
                <a:cs typeface="Times New Roman" pitchFamily="18" charset="0"/>
              </a:rPr>
              <a:t>     Don’t </a:t>
            </a:r>
            <a:r>
              <a:rPr lang="en-GB" sz="1600" dirty="0">
                <a:latin typeface="Times New Roman" pitchFamily="18" charset="0"/>
                <a:cs typeface="Times New Roman" pitchFamily="18" charset="0"/>
              </a:rPr>
              <a:t>be afraid if you have done good deeds</a:t>
            </a:r>
          </a:p>
          <a:p>
            <a:pPr algn="l"/>
            <a:r>
              <a:rPr lang="en-GB" sz="1600" dirty="0" smtClean="0">
                <a:latin typeface="Times New Roman" pitchFamily="18" charset="0"/>
                <a:cs typeface="Times New Roman" pitchFamily="18" charset="0"/>
              </a:rPr>
              <a:t>     As </a:t>
            </a:r>
            <a:r>
              <a:rPr lang="en-GB" sz="1600" dirty="0">
                <a:latin typeface="Times New Roman" pitchFamily="18" charset="0"/>
                <a:cs typeface="Times New Roman" pitchFamily="18" charset="0"/>
              </a:rPr>
              <a:t>he who obeys God will never go astray.</a:t>
            </a:r>
          </a:p>
          <a:p>
            <a:pPr algn="l"/>
            <a:r>
              <a:rPr lang="en-GB" sz="1600" dirty="0">
                <a:latin typeface="Times New Roman" pitchFamily="18" charset="0"/>
                <a:cs typeface="Times New Roman" pitchFamily="18" charset="0"/>
              </a:rPr>
              <a:t> </a:t>
            </a:r>
            <a:r>
              <a:rPr lang="en-GB" sz="1600" dirty="0" smtClean="0">
                <a:latin typeface="Times New Roman" pitchFamily="18" charset="0"/>
                <a:cs typeface="Times New Roman" pitchFamily="18" charset="0"/>
              </a:rPr>
              <a:t>C. Man</a:t>
            </a:r>
            <a:r>
              <a:rPr lang="en-GB" sz="1600" dirty="0">
                <a:latin typeface="Times New Roman" pitchFamily="18" charset="0"/>
                <a:cs typeface="Times New Roman" pitchFamily="18" charset="0"/>
              </a:rPr>
              <a:t>, it’s time you stopped seeking money,</a:t>
            </a:r>
          </a:p>
          <a:p>
            <a:pPr algn="l"/>
            <a:r>
              <a:rPr lang="en-GB" sz="1600" dirty="0" smtClean="0">
                <a:latin typeface="Times New Roman" pitchFamily="18" charset="0"/>
                <a:cs typeface="Times New Roman" pitchFamily="18" charset="0"/>
              </a:rPr>
              <a:t>      Just </a:t>
            </a:r>
            <a:r>
              <a:rPr lang="en-GB" sz="1600" dirty="0">
                <a:latin typeface="Times New Roman" pitchFamily="18" charset="0"/>
                <a:cs typeface="Times New Roman" pitchFamily="18" charset="0"/>
              </a:rPr>
              <a:t>think of thy destiny,</a:t>
            </a:r>
          </a:p>
          <a:p>
            <a:pPr algn="l"/>
            <a:r>
              <a:rPr lang="en-GB" sz="1600" dirty="0" smtClean="0">
                <a:latin typeface="Times New Roman" pitchFamily="18" charset="0"/>
                <a:cs typeface="Times New Roman" pitchFamily="18" charset="0"/>
              </a:rPr>
              <a:t>      Nothing </a:t>
            </a:r>
            <a:r>
              <a:rPr lang="en-GB" sz="1600" dirty="0">
                <a:latin typeface="Times New Roman" pitchFamily="18" charset="0"/>
                <a:cs typeface="Times New Roman" pitchFamily="18" charset="0"/>
              </a:rPr>
              <a:t>you’ll take with you</a:t>
            </a:r>
          </a:p>
          <a:p>
            <a:pPr algn="l"/>
            <a:r>
              <a:rPr lang="en-GB" sz="1600" dirty="0" smtClean="0">
                <a:latin typeface="Times New Roman" pitchFamily="18" charset="0"/>
                <a:cs typeface="Times New Roman" pitchFamily="18" charset="0"/>
              </a:rPr>
              <a:t>     To </a:t>
            </a:r>
            <a:r>
              <a:rPr lang="en-GB" sz="1600" dirty="0">
                <a:latin typeface="Times New Roman" pitchFamily="18" charset="0"/>
                <a:cs typeface="Times New Roman" pitchFamily="18" charset="0"/>
              </a:rPr>
              <a:t>the grave but few</a:t>
            </a:r>
          </a:p>
          <a:p>
            <a:pPr algn="l"/>
            <a:r>
              <a:rPr lang="en-GB" sz="1600" dirty="0" smtClean="0">
                <a:latin typeface="Times New Roman" pitchFamily="18" charset="0"/>
                <a:cs typeface="Times New Roman" pitchFamily="18" charset="0"/>
              </a:rPr>
              <a:t>D</a:t>
            </a:r>
            <a:r>
              <a:rPr lang="en-GB" sz="1600" dirty="0">
                <a:latin typeface="Times New Roman" pitchFamily="18" charset="0"/>
                <a:cs typeface="Times New Roman" pitchFamily="18" charset="0"/>
              </a:rPr>
              <a:t>.	Etc</a:t>
            </a:r>
            <a:r>
              <a:rPr lang="en-GB" sz="1200" dirty="0">
                <a:latin typeface="Times New Roman" pitchFamily="18" charset="0"/>
                <a:cs typeface="Times New Roman" pitchFamily="18" charset="0"/>
              </a:rPr>
              <a:t>…</a:t>
            </a:r>
          </a:p>
          <a:p>
            <a:pPr algn="l"/>
            <a:endParaRPr lang="en-GB" sz="1200" dirty="0"/>
          </a:p>
          <a:p>
            <a:pPr algn="l"/>
            <a:r>
              <a:rPr lang="en-GB" sz="1200" dirty="0" smtClean="0"/>
              <a:t>                                                         </a:t>
            </a:r>
            <a:r>
              <a:rPr lang="en-GB" sz="2000" dirty="0" smtClean="0"/>
              <a:t>                 </a:t>
            </a:r>
            <a:r>
              <a:rPr lang="en-GB" sz="2000" dirty="0"/>
              <a:t>**********************</a:t>
            </a:r>
            <a:endParaRPr lang="en-GB" sz="2000" dirty="0">
              <a:ea typeface="Times New Roman"/>
              <a:cs typeface="Arial"/>
            </a:endParaRPr>
          </a:p>
        </p:txBody>
      </p:sp>
    </p:spTree>
    <p:extLst>
      <p:ext uri="{BB962C8B-B14F-4D97-AF65-F5344CB8AC3E}">
        <p14:creationId xmlns="" xmlns:p14="http://schemas.microsoft.com/office/powerpoint/2010/main" val="1532369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rtl="1"/>
            <a:r>
              <a:rPr lang="en-GB" sz="1400" b="1" dirty="0"/>
              <a:t>For example, let’s now look at the following excerpt taken from </a:t>
            </a:r>
            <a:r>
              <a:rPr lang="en-GB" sz="1400" b="1" dirty="0" err="1"/>
              <a:t>AlNaimi’s</a:t>
            </a:r>
            <a:r>
              <a:rPr lang="en-GB" sz="1400" b="1" dirty="0"/>
              <a:t> Arabic short story ‘Cut &amp; Chat’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endParaRPr lang="ar-SY" sz="1200" b="1" dirty="0" smtClean="0">
              <a:solidFill>
                <a:srgbClr val="1132D9"/>
              </a:solidFill>
            </a:endParaRPr>
          </a:p>
          <a:p>
            <a:pPr rtl="1"/>
            <a:r>
              <a:rPr lang="ar-SY" sz="1600" b="1" dirty="0" smtClean="0">
                <a:solidFill>
                  <a:srgbClr val="1132D9"/>
                </a:solidFill>
              </a:rPr>
              <a:t>       يفكر </a:t>
            </a:r>
            <a:r>
              <a:rPr lang="ar-SY" sz="1600" b="1" dirty="0">
                <a:solidFill>
                  <a:srgbClr val="1132D9"/>
                </a:solidFill>
              </a:rPr>
              <a:t>كثيراً في أن الحلاق كان يغط في ذلك الوقت في نوم عميق، غير أن فكرة الذهاب كانت تلح عليه وتغريه إغراء بوظة لطفل عطش في عز الصيف. </a:t>
            </a:r>
            <a:endParaRPr lang="ar-SY" sz="1600" b="1" dirty="0" smtClean="0">
              <a:solidFill>
                <a:srgbClr val="1132D9"/>
              </a:solidFill>
            </a:endParaRPr>
          </a:p>
          <a:p>
            <a:pPr lvl="0" algn="l">
              <a:buFont typeface="+mj-lt"/>
              <a:buAutoNum type="alphaUcPeriod"/>
            </a:pPr>
            <a:r>
              <a:rPr lang="en-GB" sz="1800" b="1" dirty="0" smtClean="0">
                <a:solidFill>
                  <a:srgbClr val="1132D9"/>
                </a:solidFill>
              </a:rPr>
              <a:t>He </a:t>
            </a:r>
            <a:r>
              <a:rPr lang="en-GB" sz="1800" b="1" dirty="0">
                <a:solidFill>
                  <a:srgbClr val="1132D9"/>
                </a:solidFill>
              </a:rPr>
              <a:t>did not expect that the barber might be sleeping deeply at this time! But the idea of going was tempting him, as a child gives up to the temptation of tasty ice cream on a hot summer day. </a:t>
            </a:r>
          </a:p>
          <a:p>
            <a:pPr lvl="0" algn="l">
              <a:buFont typeface="+mj-lt"/>
              <a:buAutoNum type="alphaUcPeriod"/>
            </a:pPr>
            <a:r>
              <a:rPr lang="en-GB" sz="1800" b="1" dirty="0"/>
              <a:t>He did not think that the barber might be falling asleep, but the idea of going was persistent  and tempting him like a child being tempted by an ice cream in the middle of a hot summer</a:t>
            </a:r>
            <a:r>
              <a:rPr lang="en-GB" sz="1800" b="1" dirty="0" smtClean="0"/>
              <a:t>.</a:t>
            </a:r>
          </a:p>
          <a:p>
            <a:pPr algn="l">
              <a:buFont typeface="+mj-lt"/>
              <a:buAutoNum type="alphaUcPeriod"/>
            </a:pPr>
            <a:r>
              <a:rPr lang="en-GB" sz="1800" b="1" dirty="0">
                <a:solidFill>
                  <a:srgbClr val="FF3300"/>
                </a:solidFill>
              </a:rPr>
              <a:t>The possibility that the barber might be sound asleep at this time of the day did not cross his mind, not once because the thought of going to the </a:t>
            </a:r>
            <a:r>
              <a:rPr lang="en-GB" sz="1800" b="1" dirty="0" smtClean="0">
                <a:solidFill>
                  <a:srgbClr val="FF3300"/>
                </a:solidFill>
              </a:rPr>
              <a:t>barber’s </a:t>
            </a:r>
            <a:r>
              <a:rPr lang="en-GB" sz="1800" b="1" dirty="0">
                <a:solidFill>
                  <a:srgbClr val="FF3300"/>
                </a:solidFill>
              </a:rPr>
              <a:t>was as tempting as a cold ice-cream for a child who is thirsty in the middle of a summer hot day.</a:t>
            </a:r>
          </a:p>
          <a:p>
            <a:pPr lvl="0" algn="l">
              <a:buFont typeface="+mj-lt"/>
              <a:buAutoNum type="alphaUcPeriod"/>
            </a:pPr>
            <a:endParaRPr lang="en-GB" sz="1400" dirty="0"/>
          </a:p>
          <a:p>
            <a:pPr algn="l">
              <a:buFont typeface="+mj-lt"/>
              <a:buAutoNum type="alphaUcPeriod"/>
            </a:pPr>
            <a:endParaRPr lang="en-GB" sz="1400" dirty="0"/>
          </a:p>
          <a:p>
            <a:pPr algn="l">
              <a:buFont typeface="+mj-lt"/>
              <a:buAutoNum type="alphaUcPeriod"/>
            </a:pPr>
            <a:endParaRPr lang="en-GB" sz="1400" dirty="0"/>
          </a:p>
        </p:txBody>
      </p:sp>
    </p:spTree>
    <p:extLst>
      <p:ext uri="{BB962C8B-B14F-4D97-AF65-F5344CB8AC3E}">
        <p14:creationId xmlns="" xmlns:p14="http://schemas.microsoft.com/office/powerpoint/2010/main" val="2920472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endParaRPr lang="en-GB" sz="1600" dirty="0"/>
          </a:p>
          <a:p>
            <a:pPr algn="l">
              <a:buAutoNum type="alphaUcPeriod" startAt="4"/>
            </a:pPr>
            <a:r>
              <a:rPr lang="ar-SA" sz="1800" dirty="0"/>
              <a:t> </a:t>
            </a:r>
            <a:r>
              <a:rPr lang="en-GB" sz="1800" b="1" dirty="0">
                <a:solidFill>
                  <a:srgbClr val="009900"/>
                </a:solidFill>
              </a:rPr>
              <a:t>He did not think much of the possibility that the barber might be sound asleep at this time of the day.  </a:t>
            </a:r>
            <a:r>
              <a:rPr lang="en-GB" sz="1800" b="1" dirty="0" smtClean="0">
                <a:solidFill>
                  <a:srgbClr val="009900"/>
                </a:solidFill>
              </a:rPr>
              <a:t> Nevertheless </a:t>
            </a:r>
            <a:r>
              <a:rPr lang="en-GB" sz="1800" b="1" dirty="0">
                <a:solidFill>
                  <a:srgbClr val="009900"/>
                </a:solidFill>
              </a:rPr>
              <a:t>the thought of going to the barber was as persistent and tempting as that of the temptation of an ice cream for a thirsty child in the middle of a hot summer day</a:t>
            </a:r>
            <a:r>
              <a:rPr lang="en-GB" sz="1800" b="1" dirty="0" smtClean="0">
                <a:solidFill>
                  <a:srgbClr val="009900"/>
                </a:solidFill>
              </a:rPr>
              <a:t>.</a:t>
            </a:r>
            <a:endParaRPr lang="en-GB" sz="1800" dirty="0"/>
          </a:p>
          <a:p>
            <a:pPr marL="0" indent="0" algn="l"/>
            <a:r>
              <a:rPr lang="en-GB" sz="1800" dirty="0" smtClean="0"/>
              <a:t>E</a:t>
            </a:r>
            <a:r>
              <a:rPr lang="en-GB" sz="1800" dirty="0"/>
              <a:t>.   </a:t>
            </a:r>
            <a:r>
              <a:rPr lang="en-GB" sz="1800" b="1" dirty="0"/>
              <a:t>He did not think a lot about the possibility that most barbers would be sleeping at this </a:t>
            </a:r>
            <a:r>
              <a:rPr lang="en-GB" sz="1800" b="1" dirty="0" smtClean="0"/>
              <a:t> time </a:t>
            </a:r>
            <a:r>
              <a:rPr lang="en-GB" sz="1800" b="1" dirty="0"/>
              <a:t>of the day.  Nevertheless, he thought more and more of going to the barbers so that the temptation grew stronger just like a young child has a big temptation for an ice cream on a hot summer day.</a:t>
            </a:r>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a:solidFill>
                  <a:srgbClr val="FF3300"/>
                </a:solidFill>
                <a:latin typeface="Times New Roman"/>
                <a:ea typeface="Calibri"/>
                <a:cs typeface="Arial"/>
              </a:rPr>
              <a:t/>
            </a:r>
            <a:br>
              <a:rPr lang="en-GB" sz="1800" b="1" u="sng" dirty="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L11 </a:t>
            </a:r>
            <a:r>
              <a:rPr lang="en-GB" sz="1800" b="1" u="sng" dirty="0">
                <a:solidFill>
                  <a:srgbClr val="FF3300"/>
                </a:solidFill>
                <a:latin typeface="Times New Roman"/>
                <a:ea typeface="Calibri"/>
                <a:cs typeface="Arial"/>
              </a:rPr>
              <a:t>Practical A</a:t>
            </a:r>
            <a:br>
              <a:rPr lang="en-GB" sz="1800" b="1" u="sng" dirty="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smtClean="0">
                <a:solidFill>
                  <a:srgbClr val="1132D9"/>
                </a:solidFill>
                <a:latin typeface="Times New Roman"/>
                <a:ea typeface="Times New Roman"/>
                <a:cs typeface="Arial"/>
              </a:rPr>
              <a:t>Poem into </a:t>
            </a:r>
            <a:r>
              <a:rPr lang="en-GB" sz="1800" b="1" dirty="0">
                <a:solidFill>
                  <a:srgbClr val="1132D9"/>
                </a:solidFill>
                <a:latin typeface="Times New Roman"/>
                <a:ea typeface="Times New Roman"/>
                <a:cs typeface="Arial"/>
              </a:rPr>
              <a:t>Arabic</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your creative ability in your translation</a:t>
            </a:r>
            <a:r>
              <a:rPr lang="en-GB" sz="1800" b="1" dirty="0">
                <a:solidFill>
                  <a:srgbClr val="72A376">
                    <a:lumMod val="75000"/>
                  </a:srgbClr>
                </a:solidFill>
                <a:latin typeface="Times New Roman"/>
                <a:ea typeface="Times New Roman"/>
                <a:cs typeface="Arial"/>
              </a:rPr>
              <a:t>.</a:t>
            </a:r>
            <a:r>
              <a:rPr lang="en-GB" sz="2400" dirty="0">
                <a:solidFill>
                  <a:srgbClr val="72A376">
                    <a:lumMod val="75000"/>
                  </a:srgbClr>
                </a:solidFill>
                <a:ea typeface="Times New Roman"/>
                <a:cs typeface="Arial"/>
              </a:rPr>
              <a:t/>
            </a:r>
            <a:br>
              <a:rPr lang="en-GB" sz="2400" dirty="0">
                <a:solidFill>
                  <a:srgbClr val="72A376">
                    <a:lumMod val="75000"/>
                  </a:srgbClr>
                </a:solidFill>
                <a:ea typeface="Times New Roman"/>
                <a:cs typeface="Arial"/>
              </a:rPr>
            </a:br>
            <a:r>
              <a:rPr lang="en-GB" sz="2400" dirty="0">
                <a:solidFill>
                  <a:srgbClr val="1132D9"/>
                </a:solidFill>
                <a:ea typeface="Times New Roman"/>
                <a:cs typeface="Arial"/>
              </a:rPr>
              <a:t/>
            </a:r>
            <a:br>
              <a:rPr lang="en-GB" sz="2400" dirty="0">
                <a:solidFill>
                  <a:srgbClr val="1132D9"/>
                </a:solidFill>
                <a:ea typeface="Times New Roman"/>
                <a:cs typeface="Arial"/>
              </a:rPr>
            </a:br>
            <a:endParaRPr lang="en-GB" dirty="0"/>
          </a:p>
        </p:txBody>
      </p:sp>
      <p:sp>
        <p:nvSpPr>
          <p:cNvPr id="3" name="Content Placeholder 2"/>
          <p:cNvSpPr>
            <a:spLocks noGrp="1"/>
          </p:cNvSpPr>
          <p:nvPr>
            <p:ph sz="half" idx="13"/>
          </p:nvPr>
        </p:nvSpPr>
        <p:spPr/>
        <p:txBody>
          <a:bodyPr/>
          <a:lstStyle/>
          <a:p>
            <a:pPr algn="l" rtl="0"/>
            <a:endParaRPr lang="en-GB" sz="1600" dirty="0" smtClean="0"/>
          </a:p>
          <a:p>
            <a:pPr algn="l" rtl="0"/>
            <a:r>
              <a:rPr lang="en-GB" sz="1600" dirty="0" smtClean="0"/>
              <a:t>Muhammad </a:t>
            </a:r>
            <a:r>
              <a:rPr lang="en-GB" sz="1600" dirty="0"/>
              <a:t>Whom Allah taught up,</a:t>
            </a:r>
          </a:p>
          <a:p>
            <a:pPr algn="l" rtl="0"/>
            <a:r>
              <a:rPr lang="en-GB" sz="1600" dirty="0"/>
              <a:t>The Infallible in whom we must trust,</a:t>
            </a:r>
          </a:p>
          <a:p>
            <a:pPr algn="l" rtl="0"/>
            <a:r>
              <a:rPr lang="en-GB" sz="1600" dirty="0"/>
              <a:t>The Orphan who Allah brought up,</a:t>
            </a:r>
          </a:p>
          <a:p>
            <a:pPr algn="l" rtl="0"/>
            <a:r>
              <a:rPr lang="en-GB" sz="1600" dirty="0"/>
              <a:t>The Truthful whose speech will last.</a:t>
            </a:r>
          </a:p>
          <a:p>
            <a:pPr algn="l" rtl="0"/>
            <a:r>
              <a:rPr lang="en-GB" sz="1600" dirty="0"/>
              <a:t>*	*	*	*	*</a:t>
            </a:r>
          </a:p>
          <a:p>
            <a:pPr algn="l" rtl="0"/>
            <a:r>
              <a:rPr lang="en-GB" sz="1600" dirty="0"/>
              <a:t>All his life in hardship was spent,</a:t>
            </a:r>
          </a:p>
          <a:p>
            <a:pPr algn="l" rtl="0"/>
            <a:r>
              <a:rPr lang="en-GB" sz="1600" dirty="0"/>
              <a:t>To give us relief through believe in Allah,</a:t>
            </a:r>
          </a:p>
          <a:p>
            <a:pPr algn="l" rtl="0"/>
            <a:r>
              <a:rPr lang="en-GB" sz="1600" dirty="0"/>
              <a:t>To give a chance for sinners to repent,</a:t>
            </a:r>
          </a:p>
          <a:p>
            <a:pPr algn="l" rtl="0"/>
            <a:r>
              <a:rPr lang="en-GB" sz="1600" dirty="0"/>
              <a:t>To say, there is no god but Allah.</a:t>
            </a:r>
          </a:p>
          <a:p>
            <a:pPr algn="l" rtl="0"/>
            <a:r>
              <a:rPr lang="en-GB" sz="1600" dirty="0"/>
              <a:t>*	*	*	*	*</a:t>
            </a:r>
          </a:p>
          <a:p>
            <a:pPr algn="l" rtl="0"/>
            <a:r>
              <a:rPr lang="en-GB" sz="1600" b="1" dirty="0">
                <a:solidFill>
                  <a:srgbClr val="1132D9"/>
                </a:solidFill>
              </a:rPr>
              <a:t>A.M. Halimah  June’79</a:t>
            </a:r>
          </a:p>
          <a:p>
            <a:pPr algn="l" rtl="0"/>
            <a:endParaRPr lang="en-GB" sz="1600" dirty="0"/>
          </a:p>
          <a:p>
            <a:pPr algn="l" rtl="0"/>
            <a:endParaRPr lang="en-GB" sz="1600" dirty="0"/>
          </a:p>
        </p:txBody>
      </p:sp>
      <p:sp>
        <p:nvSpPr>
          <p:cNvPr id="4" name="Content Placeholder 3"/>
          <p:cNvSpPr>
            <a:spLocks noGrp="1"/>
          </p:cNvSpPr>
          <p:nvPr>
            <p:ph sz="half" idx="1"/>
          </p:nvPr>
        </p:nvSpPr>
        <p:spPr/>
        <p:txBody>
          <a:bodyPr/>
          <a:lstStyle/>
          <a:p>
            <a:pPr algn="l" rtl="0"/>
            <a:r>
              <a:rPr lang="en-GB" sz="1400" b="1" dirty="0">
                <a:solidFill>
                  <a:srgbClr val="1132D9"/>
                </a:solidFill>
              </a:rPr>
              <a:t>MUHAMMAD THE PROPHET  (</a:t>
            </a:r>
            <a:r>
              <a:rPr lang="en-GB" sz="1400" b="1" dirty="0" err="1">
                <a:solidFill>
                  <a:srgbClr val="1132D9"/>
                </a:solidFill>
              </a:rPr>
              <a:t>p.b.b.u.h</a:t>
            </a:r>
            <a:r>
              <a:rPr lang="en-GB" sz="1400" b="1" dirty="0">
                <a:solidFill>
                  <a:srgbClr val="1132D9"/>
                </a:solidFill>
              </a:rPr>
              <a:t>)</a:t>
            </a:r>
          </a:p>
          <a:p>
            <a:pPr algn="l" rtl="0"/>
            <a:r>
              <a:rPr lang="en-GB" sz="1600" dirty="0" smtClean="0"/>
              <a:t>A </a:t>
            </a:r>
            <a:r>
              <a:rPr lang="en-GB" sz="1600" dirty="0"/>
              <a:t>red rose has grown up in a desert,</a:t>
            </a:r>
          </a:p>
          <a:p>
            <a:pPr algn="l" rtl="0"/>
            <a:r>
              <a:rPr lang="en-GB" sz="1600" dirty="0"/>
              <a:t>Among fields of spine scent thorn apples,</a:t>
            </a:r>
          </a:p>
          <a:p>
            <a:pPr algn="l" rtl="0"/>
            <a:r>
              <a:rPr lang="en-GB" sz="1600" dirty="0"/>
              <a:t>To grant a flourished life to the dead desert,</a:t>
            </a:r>
          </a:p>
          <a:p>
            <a:pPr algn="l" rtl="0"/>
            <a:r>
              <a:rPr lang="en-GB" sz="1600" dirty="0"/>
              <a:t>To make smooth pinks out of thorn apples.</a:t>
            </a:r>
          </a:p>
          <a:p>
            <a:pPr algn="l" rtl="0"/>
            <a:r>
              <a:rPr lang="en-GB" sz="1600" dirty="0"/>
              <a:t>*	*	*	*	*	</a:t>
            </a:r>
          </a:p>
          <a:p>
            <a:pPr algn="l" rtl="0"/>
            <a:r>
              <a:rPr lang="en-GB" sz="1600" dirty="0"/>
              <a:t>As a plank of wood to a lonely man,</a:t>
            </a:r>
          </a:p>
          <a:p>
            <a:pPr algn="l" rtl="0"/>
            <a:r>
              <a:rPr lang="en-GB" sz="1600" dirty="0"/>
              <a:t>Groping among waves of a stormy ocean,</a:t>
            </a:r>
          </a:p>
          <a:p>
            <a:pPr algn="l" rtl="0"/>
            <a:r>
              <a:rPr lang="en-GB" sz="1600" dirty="0"/>
              <a:t>Crying out, help! Help! Drowning is man!</a:t>
            </a:r>
          </a:p>
          <a:p>
            <a:pPr algn="l" rtl="0"/>
            <a:r>
              <a:rPr lang="en-GB" sz="1600" dirty="0"/>
              <a:t>Help! Help! Man is in Corruption!</a:t>
            </a:r>
          </a:p>
          <a:p>
            <a:pPr algn="l" rtl="0"/>
            <a:r>
              <a:rPr lang="en-GB" sz="1600" dirty="0"/>
              <a:t>*	*	*	*	*</a:t>
            </a:r>
          </a:p>
          <a:p>
            <a:pPr algn="l" rtl="0"/>
            <a:r>
              <a:rPr lang="en-GB" sz="1600" dirty="0"/>
              <a:t>A shining star in the wide-clouded sky</a:t>
            </a:r>
          </a:p>
          <a:p>
            <a:pPr algn="l" rtl="0"/>
            <a:r>
              <a:rPr lang="en-GB" sz="1600" dirty="0"/>
              <a:t>Has appeared to make a day out of a night.</a:t>
            </a:r>
          </a:p>
          <a:p>
            <a:pPr algn="l" rtl="0"/>
            <a:r>
              <a:rPr lang="en-GB" sz="1600" dirty="0"/>
              <a:t>As a merry bird from branch to another fly</a:t>
            </a:r>
          </a:p>
          <a:p>
            <a:pPr algn="l" rtl="0"/>
            <a:r>
              <a:rPr lang="en-GB" sz="1600" dirty="0"/>
              <a:t>To grand gaiety to children not fright.</a:t>
            </a:r>
          </a:p>
        </p:txBody>
      </p:sp>
    </p:spTree>
    <p:extLst>
      <p:ext uri="{BB962C8B-B14F-4D97-AF65-F5344CB8AC3E}">
        <p14:creationId xmlns="" xmlns:p14="http://schemas.microsoft.com/office/powerpoint/2010/main" val="1089287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L11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400" b="1" dirty="0" smtClean="0">
                <a:ea typeface="Calibri"/>
                <a:cs typeface="Traditional Arabic" pitchFamily="2" charset="-78"/>
              </a:rPr>
              <a:t>لم </a:t>
            </a:r>
            <a:r>
              <a:rPr lang="ar-SY" sz="1400" b="1" dirty="0">
                <a:ea typeface="Calibri"/>
                <a:cs typeface="Traditional Arabic" pitchFamily="2" charset="-78"/>
              </a:rPr>
              <a:t>يفكر كثيراً في أن الحلاق كان يغط في ذلك الوقت في نوم عميق، غير أن فكرة الذهاب كانت تلح عليه وتغريه إغراء بوظة لطفل عطش في عز الصيف. تساءل: "هل يمكن للحلاق أن يكون قد كسر وتيرة نظامه كأن يكون تشاجر مع زوجته فترك بيته وقصد دكانه قبل ساعة ونصف من موعده المعهود". همَّ بالوقوف وهو مشوش التفكير. بدأ بجر قدميه لأنه كان مأخوذاً بألوان السجادة التي زادت في خوفه, إذ بدا له الأحمر ناراً متماوجة والأصفر ثعباناً يتلوى والأسود موتاً يتربص به. تحرك مسرعاً رغم تردده لأنه كان يعرف أنه سيجد باب الدكان الموصد في وجهه, وسيرمق بابه بنظرة خائبة, وسيرى خيبته تلك مخضبة على زجاج ذلك الباب, وسيشعر بعذاب الراغب بشراء بضاعة مرتبة خلف زجاج دكان دون أن يملك المال اللازم لشرائها.</a:t>
            </a:r>
          </a:p>
          <a:p>
            <a:pPr rtl="1">
              <a:lnSpc>
                <a:spcPct val="200000"/>
              </a:lnSpc>
              <a:spcAft>
                <a:spcPts val="1000"/>
              </a:spcAft>
            </a:pPr>
            <a:r>
              <a:rPr lang="ar-SY" sz="1400" b="1" dirty="0" smtClean="0">
                <a:ea typeface="Calibri"/>
                <a:cs typeface="Traditional Arabic" pitchFamily="2" charset="-78"/>
              </a:rPr>
              <a:t>               عاد </a:t>
            </a:r>
            <a:r>
              <a:rPr lang="ar-SY" sz="1400" b="1" dirty="0">
                <a:ea typeface="Calibri"/>
                <a:cs typeface="Traditional Arabic" pitchFamily="2" charset="-78"/>
              </a:rPr>
              <a:t>التساؤل عود رغبة مكبوتة: "لماذا يقدم المرء على الدخول بمعارك يعرف سلفاً أنها خاسرة, كالذهاب إلى دكان الحلاق في هذه الساعة من الظهيرة؟".</a:t>
            </a:r>
          </a:p>
          <a:p>
            <a:pPr rtl="1">
              <a:lnSpc>
                <a:spcPct val="200000"/>
              </a:lnSpc>
              <a:spcAft>
                <a:spcPts val="1000"/>
              </a:spcAft>
            </a:pPr>
            <a:r>
              <a:rPr lang="ar-SY" sz="1400" b="1" dirty="0" smtClean="0">
                <a:ea typeface="Calibri"/>
                <a:cs typeface="Traditional Arabic" pitchFamily="2" charset="-78"/>
              </a:rPr>
              <a:t>                 انتعل </a:t>
            </a:r>
            <a:r>
              <a:rPr lang="ar-SY" sz="1400" b="1" dirty="0">
                <a:ea typeface="Calibri"/>
                <a:cs typeface="Traditional Arabic" pitchFamily="2" charset="-78"/>
              </a:rPr>
              <a:t>حذاءه, فتح باب شقته وانسل خارجاً. بدأ يهبط السلالم محصياً عدد درجاتها. عندما وصل إلى الدرجة الحادية والثلاثين, لاحظ أنها قد تشققت وانكسرت قليلاً وأن أصابع الحديد في داخلها نتأت خارجاً، وتخيل أن وزنه ازداد ثقلاً إلى حد جعلها تتهاوى فتسقط مع بقية الدرجات عليه. أسرع قليلاً ثم تمهل بالنزول. نظر في قاع ذاته فرأى عصفوراً مرعوباً. غمر الضـوء الساطـع والهواء الحار الشارع فزاد انكماشه.</a:t>
            </a:r>
          </a:p>
          <a:p>
            <a:pPr rtl="1">
              <a:lnSpc>
                <a:spcPct val="200000"/>
              </a:lnSpc>
              <a:spcAft>
                <a:spcPts val="1000"/>
              </a:spcAft>
            </a:pPr>
            <a:endParaRPr lang="en-GB" sz="12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12</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a:t>
            </a:r>
            <a:endParaRPr lang="en-US"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lvl="0" algn="l">
              <a:lnSpc>
                <a:spcPct val="115000"/>
              </a:lnSpc>
              <a:spcAft>
                <a:spcPts val="0"/>
              </a:spcAft>
              <a:tabLst>
                <a:tab pos="5566410" algn="l"/>
              </a:tabLst>
            </a:pPr>
            <a:r>
              <a:rPr lang="en-GB" sz="2800" b="1" dirty="0" smtClean="0">
                <a:solidFill>
                  <a:srgbClr val="1132D9"/>
                </a:solidFill>
              </a:rPr>
              <a:t>Continued</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marL="285750" indent="-285750" algn="l">
              <a:lnSpc>
                <a:spcPct val="115000"/>
              </a:lnSpc>
              <a:spcAft>
                <a:spcPts val="0"/>
              </a:spcAft>
              <a:buFont typeface="Wingdings" pitchFamily="2" charset="2"/>
              <a:buChar char="q"/>
            </a:pPr>
            <a:r>
              <a:rPr lang="en-GB" sz="1600" b="1" dirty="0"/>
              <a:t>Let’s look at the following short rhetorical speech by our great </a:t>
            </a:r>
            <a:r>
              <a:rPr lang="en-GB" sz="1600" b="1" dirty="0" err="1"/>
              <a:t>Khalifa</a:t>
            </a:r>
            <a:r>
              <a:rPr lang="en-GB" sz="1600" b="1" dirty="0"/>
              <a:t> Abu </a:t>
            </a:r>
            <a:r>
              <a:rPr lang="en-GB" sz="1600" b="1" dirty="0" err="1"/>
              <a:t>Bakr</a:t>
            </a:r>
            <a:r>
              <a:rPr lang="en-GB" sz="1600" b="1" dirty="0"/>
              <a:t> </a:t>
            </a:r>
            <a:r>
              <a:rPr lang="en-GB" sz="1600" b="1" dirty="0" err="1"/>
              <a:t>ALSidiq</a:t>
            </a:r>
            <a:r>
              <a:rPr lang="en-GB" sz="1600" b="1" dirty="0"/>
              <a:t> (may Allah be pleased with him) addressed to Abu </a:t>
            </a:r>
            <a:r>
              <a:rPr lang="en-GB" sz="1600" b="1" dirty="0" err="1"/>
              <a:t>Obaida</a:t>
            </a:r>
            <a:r>
              <a:rPr lang="en-GB" sz="1600" b="1" dirty="0"/>
              <a:t> bin </a:t>
            </a:r>
            <a:r>
              <a:rPr lang="en-GB" sz="1600" b="1" dirty="0" err="1"/>
              <a:t>AlJarrah</a:t>
            </a:r>
            <a:r>
              <a:rPr lang="en-GB" sz="1600" b="1" dirty="0"/>
              <a:t> on his way to lead an army and see how we can translate it into English. Is it A, B, C, or something else?</a:t>
            </a:r>
            <a:endParaRPr lang="en-GB" sz="1600" dirty="0"/>
          </a:p>
          <a:p>
            <a:pPr rtl="1"/>
            <a:r>
              <a:rPr lang="ar-SY" sz="1600" b="1" dirty="0" smtClean="0">
                <a:cs typeface="Traditional Arabic" pitchFamily="2" charset="-78"/>
              </a:rPr>
              <a:t>         </a:t>
            </a:r>
            <a:r>
              <a:rPr lang="ar-SA" sz="1600" b="1" dirty="0" smtClean="0">
                <a:cs typeface="Traditional Arabic" pitchFamily="2" charset="-78"/>
              </a:rPr>
              <a:t>لما </a:t>
            </a:r>
            <a:r>
              <a:rPr lang="ar-SA" sz="1600" b="1" dirty="0">
                <a:cs typeface="Traditional Arabic" pitchFamily="2" charset="-78"/>
              </a:rPr>
              <a:t>عزم الصِّديق على بعث أبي عبيدة بن الجراح بجيشة دعاه فودعه ثم قال له: </a:t>
            </a:r>
            <a:endParaRPr lang="en-GB" sz="1600" dirty="0">
              <a:cs typeface="Traditional Arabic" pitchFamily="2" charset="-78"/>
            </a:endParaRPr>
          </a:p>
          <a:p>
            <a:pPr rtl="1"/>
            <a:r>
              <a:rPr lang="ar-SY" sz="1600" b="1" dirty="0" smtClean="0">
                <a:cs typeface="Traditional Arabic" pitchFamily="2" charset="-78"/>
              </a:rPr>
              <a:t>        </a:t>
            </a:r>
            <a:r>
              <a:rPr lang="ar-SA" sz="1600" b="1" dirty="0" smtClean="0">
                <a:cs typeface="Traditional Arabic" pitchFamily="2" charset="-78"/>
              </a:rPr>
              <a:t>"</a:t>
            </a:r>
            <a:r>
              <a:rPr lang="ar-SA" sz="1600" b="1" dirty="0">
                <a:cs typeface="Traditional Arabic" pitchFamily="2" charset="-78"/>
              </a:rPr>
              <a:t>اسمع سماع من يريد أن يفهم ما قيل له، ثم يعمل بما أمر به، إنك تخرج في أشراف الناس، وبيوتات العرب، وصلحاء المسلمين، وفرسان الجاهلية، كانوا يقاتلون إذ ذاك على الحمية، وهم اليوم يقاتلون على الحسبةن والنية الحسنة، أحسن صحبة من صبك، وليكن الناس عندك في الحق سواء، واستعن بالله وكفى باللله معيناً، وتوكل على الله وكفى بالله وكيلاً، أُخرج من غد إن شاء الله."</a:t>
            </a:r>
            <a:endParaRPr lang="en-GB" sz="1600" dirty="0">
              <a:cs typeface="Traditional Arabic" pitchFamily="2" charset="-78"/>
            </a:endParaRPr>
          </a:p>
          <a:p>
            <a:pPr marL="0" indent="0" algn="l">
              <a:lnSpc>
                <a:spcPct val="115000"/>
              </a:lnSpc>
              <a:spcAft>
                <a:spcPts val="0"/>
              </a:spcAft>
            </a:pPr>
            <a:r>
              <a:rPr lang="en-GB" sz="1600" dirty="0" smtClean="0">
                <a:ea typeface="Times New Roman"/>
                <a:cs typeface="Arial"/>
              </a:rPr>
              <a:t>A. </a:t>
            </a:r>
            <a:r>
              <a:rPr lang="en-GB" sz="1400" b="1" dirty="0" smtClean="0">
                <a:solidFill>
                  <a:srgbClr val="FF0000"/>
                </a:solidFill>
                <a:ea typeface="Times New Roman"/>
                <a:cs typeface="Arial"/>
              </a:rPr>
              <a:t>"</a:t>
            </a:r>
            <a:r>
              <a:rPr lang="en-GB" sz="1400" b="1" dirty="0">
                <a:solidFill>
                  <a:srgbClr val="FF0000"/>
                </a:solidFill>
                <a:ea typeface="Times New Roman"/>
                <a:cs typeface="Arial"/>
              </a:rPr>
              <a:t>Listen to hear who wants to understand what he was told, then working as ordered, you graduated in the supervision of the people, and houses the Arabs, and good Muslims, and the Knights of ignorance.</a:t>
            </a:r>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400" dirty="0" smtClean="0">
                <a:ea typeface="Times New Roman"/>
                <a:cs typeface="Arial"/>
              </a:rPr>
              <a:t>B</a:t>
            </a:r>
            <a:r>
              <a:rPr lang="en-GB" sz="1400" b="1" dirty="0" smtClean="0">
                <a:solidFill>
                  <a:srgbClr val="1132D9"/>
                </a:solidFill>
                <a:ea typeface="Times New Roman"/>
                <a:cs typeface="Arial"/>
              </a:rPr>
              <a:t>. Listen </a:t>
            </a:r>
            <a:r>
              <a:rPr lang="en-GB" sz="1400" b="1" dirty="0">
                <a:solidFill>
                  <a:srgbClr val="1132D9"/>
                </a:solidFill>
                <a:ea typeface="Times New Roman"/>
                <a:cs typeface="Arial"/>
              </a:rPr>
              <a:t>like someone who is interest in understanding what is said to him, then does what he is ordered to do. You are leaving with the nobles of the people, and the masters of Arabs, the righteous of the Muslims and warriors of Pre-Islamic era.</a:t>
            </a:r>
          </a:p>
          <a:p>
            <a:pPr marL="0" indent="0" algn="l">
              <a:lnSpc>
                <a:spcPct val="115000"/>
              </a:lnSpc>
              <a:spcAft>
                <a:spcPts val="0"/>
              </a:spcAft>
            </a:pPr>
            <a:r>
              <a:rPr lang="en-GB" sz="1400" dirty="0" smtClean="0">
                <a:ea typeface="Times New Roman"/>
                <a:cs typeface="Arial"/>
              </a:rPr>
              <a:t>C. </a:t>
            </a:r>
            <a:r>
              <a:rPr lang="en-GB" sz="1400" b="1" dirty="0" smtClean="0">
                <a:ea typeface="Times New Roman"/>
                <a:cs typeface="Arial"/>
              </a:rPr>
              <a:t>Listen </a:t>
            </a:r>
            <a:r>
              <a:rPr lang="en-GB" sz="1400" b="1" dirty="0">
                <a:ea typeface="Times New Roman"/>
                <a:cs typeface="Arial"/>
              </a:rPr>
              <a:t>up like someone keen to understand what is being said to him, and then does what he is being ordered to do. You are leaving with the noblest of the people, and the best </a:t>
            </a:r>
            <a:r>
              <a:rPr lang="en-GB" sz="1400" b="1" dirty="0" smtClean="0">
                <a:ea typeface="Times New Roman"/>
                <a:cs typeface="Arial"/>
              </a:rPr>
              <a:t>amongst </a:t>
            </a:r>
            <a:r>
              <a:rPr lang="en-GB" sz="1400" b="1" dirty="0">
                <a:ea typeface="Times New Roman"/>
                <a:cs typeface="Arial"/>
              </a:rPr>
              <a:t>the Arabs, the most righteous of the Muslims and the best warriors of the pre-Islamic era , who used to fight out of zeal but now they fight for God’s sake. </a:t>
            </a:r>
            <a:r>
              <a:rPr lang="en-GB" sz="1400" b="1" dirty="0" smtClean="0">
                <a:ea typeface="Times New Roman"/>
                <a:cs typeface="Arial"/>
              </a:rPr>
              <a:t> </a:t>
            </a:r>
            <a:endParaRPr lang="en-GB" sz="1400" b="1"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buFont typeface="Wingdings" pitchFamily="2" charset="2"/>
              <a:buChar char="q"/>
            </a:pPr>
            <a:r>
              <a:rPr lang="en-GB" sz="1200" b="1" dirty="0" smtClean="0"/>
              <a:t>Let’s </a:t>
            </a:r>
            <a:r>
              <a:rPr lang="en-GB" sz="1200" b="1" dirty="0"/>
              <a:t>look at another example of a short rhetorical speech by our great </a:t>
            </a:r>
            <a:r>
              <a:rPr lang="en-GB" sz="1200" b="1" dirty="0" err="1"/>
              <a:t>Khalifa</a:t>
            </a:r>
            <a:r>
              <a:rPr lang="en-GB" sz="1200" b="1" dirty="0"/>
              <a:t> Abu </a:t>
            </a:r>
            <a:r>
              <a:rPr lang="en-GB" sz="1200" b="1" dirty="0" err="1"/>
              <a:t>Bakr</a:t>
            </a:r>
            <a:r>
              <a:rPr lang="en-GB" sz="1200" b="1" dirty="0"/>
              <a:t> </a:t>
            </a:r>
            <a:r>
              <a:rPr lang="en-GB" sz="1200" b="1" dirty="0" err="1"/>
              <a:t>ALSidiq</a:t>
            </a:r>
            <a:r>
              <a:rPr lang="en-GB" sz="1200" b="1" dirty="0"/>
              <a:t> (may Allah be pleased with him) addressed to all people when he was</a:t>
            </a:r>
            <a:r>
              <a:rPr lang="en-GB" sz="1200" dirty="0"/>
              <a:t> </a:t>
            </a:r>
            <a:r>
              <a:rPr lang="en-GB" sz="1200" b="1" dirty="0"/>
              <a:t>given</a:t>
            </a:r>
            <a:r>
              <a:rPr lang="en-GB" sz="1200" dirty="0"/>
              <a:t> </a:t>
            </a:r>
            <a:r>
              <a:rPr lang="en-GB" sz="1200" b="1" dirty="0"/>
              <a:t>Pledge of allegiance  as the leader of the Muslim </a:t>
            </a:r>
            <a:r>
              <a:rPr lang="en-GB" sz="1200" b="1" dirty="0" err="1"/>
              <a:t>Ummah</a:t>
            </a:r>
            <a:r>
              <a:rPr lang="en-GB" sz="1200" b="1" dirty="0"/>
              <a:t> and  see how we can translate it into English. Is it A, B, C, D or something else?</a:t>
            </a:r>
            <a:endParaRPr lang="en-GB" sz="1200" dirty="0"/>
          </a:p>
          <a:p>
            <a:r>
              <a:rPr lang="ar-SY" sz="1400" b="1" dirty="0"/>
              <a:t>لما بايع الناس أبا بكر الصِّديق قام فخطب بالناس فقال:</a:t>
            </a:r>
          </a:p>
          <a:p>
            <a:r>
              <a:rPr lang="ar-SY" sz="1400" b="1" dirty="0"/>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ar-SY" sz="1400" b="1" dirty="0" smtClean="0"/>
          </a:p>
          <a:p>
            <a:pPr algn="l"/>
            <a:r>
              <a:rPr lang="en-GB" sz="2000" b="1" dirty="0"/>
              <a:t> A.	Having said that, O people, I have been appointed as your leader and I'm not your best, If  I  do well help me , and if I do bad straighten me out.</a:t>
            </a:r>
          </a:p>
          <a:p>
            <a:pPr algn="l"/>
            <a:r>
              <a:rPr lang="en-GB" sz="2000" b="1" dirty="0"/>
              <a:t>B.	</a:t>
            </a:r>
            <a:r>
              <a:rPr lang="en-GB" sz="2000" b="1" dirty="0">
                <a:solidFill>
                  <a:srgbClr val="1132D9"/>
                </a:solidFill>
              </a:rPr>
              <a:t>O people, I have been selected as your custodian but I am not the best among you. So when I do well, support me; and when I do wrong, correct me.</a:t>
            </a:r>
          </a:p>
          <a:p>
            <a:pPr algn="l"/>
            <a:r>
              <a:rPr lang="en-GB" sz="2000" b="1" dirty="0"/>
              <a:t>C.	</a:t>
            </a:r>
            <a:r>
              <a:rPr lang="en-GB" sz="2000" b="1" dirty="0">
                <a:solidFill>
                  <a:srgbClr val="FF3300"/>
                </a:solidFill>
              </a:rPr>
              <a:t>O people, I have been entrusted with the rule of you and I am not the best among you.  So If I do well, support me and if not straighten me out.</a:t>
            </a:r>
          </a:p>
          <a:p>
            <a:pPr algn="l"/>
            <a:r>
              <a:rPr lang="en-GB" sz="2000" b="1" dirty="0"/>
              <a:t>D.	O people, I have been elected as your leader and I am not the best of you. Support me if I do well, and correct me if I do wrong.</a:t>
            </a:r>
          </a:p>
          <a:p>
            <a:pPr algn="l"/>
            <a:endParaRPr lang="en-GB" sz="2000" b="1" dirty="0"/>
          </a:p>
          <a:p>
            <a:pPr algn="l"/>
            <a:endParaRPr lang="en-GB" sz="2000" dirty="0"/>
          </a:p>
          <a:p>
            <a:pPr algn="l"/>
            <a:endParaRPr lang="en-GB" sz="2000" dirty="0">
              <a:ea typeface="Times New Roman"/>
              <a:cs typeface="Arial"/>
            </a:endParaRPr>
          </a:p>
        </p:txBody>
      </p:sp>
    </p:spTree>
    <p:extLst>
      <p:ext uri="{BB962C8B-B14F-4D97-AF65-F5344CB8AC3E}">
        <p14:creationId xmlns="" xmlns:p14="http://schemas.microsoft.com/office/powerpoint/2010/main" val="15323697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marL="0" indent="0" algn="l"/>
            <a:r>
              <a:rPr lang="en-GB" sz="1600" b="1" dirty="0"/>
              <a:t>Now, how would you translate the following lines into Arabic? Is it A, B, C, or something else?</a:t>
            </a:r>
          </a:p>
          <a:p>
            <a:pPr marL="0" indent="0" algn="l"/>
            <a:endParaRPr lang="en-GB" sz="1400" dirty="0"/>
          </a:p>
          <a:p>
            <a:pPr marL="0" indent="0" algn="l"/>
            <a:r>
              <a:rPr lang="en-GB" sz="1400" b="1" dirty="0">
                <a:solidFill>
                  <a:srgbClr val="FF0000"/>
                </a:solidFill>
              </a:rPr>
              <a:t>Dirty Hands by John P. Delaney S.J</a:t>
            </a:r>
            <a:r>
              <a:rPr lang="en-GB" sz="1400" dirty="0" smtClean="0"/>
              <a:t>.</a:t>
            </a:r>
            <a:endParaRPr lang="en-GB" sz="1400" dirty="0"/>
          </a:p>
          <a:p>
            <a:pPr marL="0" indent="0" algn="l"/>
            <a:r>
              <a:rPr lang="en-GB" sz="1400" b="1" dirty="0" smtClean="0"/>
              <a:t>“I'm </a:t>
            </a:r>
            <a:r>
              <a:rPr lang="en-GB" sz="1400" b="1" dirty="0"/>
              <a:t>proud of my dirty hands. Yes, they are dirty. And they are rough and knobby and calloused. And I'm proud of the dirt and the knobs and the callouses. I didn't get them that way by playing bridge or drinking afternoon tea out of dainty cups</a:t>
            </a:r>
            <a:r>
              <a:rPr lang="en-GB" sz="1400" b="1" dirty="0" smtClean="0"/>
              <a:t>.”</a:t>
            </a:r>
            <a:endParaRPr lang="en-GB" sz="1400" b="1" dirty="0"/>
          </a:p>
          <a:p>
            <a:pPr marL="0" indent="0" algn="l"/>
            <a:endParaRPr lang="en-GB" sz="1400" dirty="0"/>
          </a:p>
          <a:p>
            <a:pPr marL="0" indent="0" algn="r" rtl="1"/>
            <a:r>
              <a:rPr lang="en-GB" sz="1400" dirty="0" smtClean="0"/>
              <a:t>A.</a:t>
            </a:r>
            <a:r>
              <a:rPr lang="ar-SY" sz="1400" dirty="0" smtClean="0"/>
              <a:t> </a:t>
            </a:r>
            <a:r>
              <a:rPr lang="ar-SY" sz="1400" b="1" dirty="0" smtClean="0"/>
              <a:t>أنا </a:t>
            </a:r>
            <a:r>
              <a:rPr lang="ar-SY" sz="1400" b="1" dirty="0"/>
              <a:t>فخور يدي قذرة. نعم، فهي قذرة. وهم الخام وعقدي ومتصلبة. وأنا فخور من الاوساخ والمقابض والمثافن . أنا لم تحصل عليها بهذه الطريقة عن طريق اللعب جسر أو شرب الشاي بعد الظهر من كؤوس لذيذ، أو لعب السامري جيدا المعلن جيد في الكرات الخيرية.</a:t>
            </a:r>
          </a:p>
          <a:p>
            <a:pPr marL="0" indent="0" algn="r" rtl="1"/>
            <a:endParaRPr lang="ar-SY" sz="1400" b="1" dirty="0"/>
          </a:p>
          <a:p>
            <a:pPr marL="0" indent="0" algn="r" rtl="1"/>
            <a:r>
              <a:rPr lang="en-GB" sz="1400" b="1" dirty="0" smtClean="0"/>
              <a:t>B.</a:t>
            </a:r>
            <a:r>
              <a:rPr lang="ar-SY" sz="1400" b="1" dirty="0" smtClean="0"/>
              <a:t> أنا </a:t>
            </a:r>
            <a:r>
              <a:rPr lang="ar-SY" sz="1400" b="1" dirty="0"/>
              <a:t>فخور بيدي الوسخة. نعم، إنها وسخة. وهي خشنة وعليها آثار العمل. وأنا فخور بالاوساخ والزوايا  . فأنا لم أحصل عليها بهذه الطريقة عن طريق اللعب لعبة االأبراج أو شرب الشاي بعد الظهر من كؤوس أنيقة.</a:t>
            </a:r>
          </a:p>
          <a:p>
            <a:pPr marL="0" indent="0" algn="r" rtl="1"/>
            <a:endParaRPr lang="ar-SY" sz="1400" b="1" dirty="0"/>
          </a:p>
          <a:p>
            <a:pPr marL="0" indent="0" algn="r" rtl="1"/>
            <a:r>
              <a:rPr lang="en-GB" sz="1400" b="1" dirty="0" smtClean="0"/>
              <a:t>C.</a:t>
            </a:r>
            <a:r>
              <a:rPr lang="ar-SY" sz="1400" b="1" dirty="0" smtClean="0"/>
              <a:t> يدي </a:t>
            </a:r>
            <a:r>
              <a:rPr lang="ar-SY" sz="1400" b="1" dirty="0"/>
              <a:t>الوسختان الخشنتان هما مدعاة للفخر عندي،  فخور بهذه الأوساخ وبعقد كفي الخشنة وبسماكتهما لأنهما من جراء عملي الجاد لكسب لقمة عيشي وليستا نتيجة حياة مرفهة ومن اللعب بالاوراق وشرب الشاي بكؤوس فاخرة.</a:t>
            </a:r>
          </a:p>
          <a:p>
            <a:pPr marL="0" indent="0" algn="l"/>
            <a:endParaRPr lang="ar-SY" sz="1400" dirty="0"/>
          </a:p>
          <a:p>
            <a:pPr marL="0" indent="0" algn="l"/>
            <a:endParaRPr lang="en-GB" sz="1400" dirty="0"/>
          </a:p>
        </p:txBody>
      </p:sp>
    </p:spTree>
    <p:extLst>
      <p:ext uri="{BB962C8B-B14F-4D97-AF65-F5344CB8AC3E}">
        <p14:creationId xmlns="" xmlns:p14="http://schemas.microsoft.com/office/powerpoint/2010/main" val="29204725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3200" b="1" dirty="0" smtClean="0">
                <a:latin typeface="Times New Roman"/>
                <a:ea typeface="Times New Roman"/>
                <a:cs typeface="Arial"/>
              </a:rPr>
              <a:t/>
            </a:r>
            <a:br>
              <a:rPr lang="en-GB" sz="3200" b="1" dirty="0" smtClean="0">
                <a:latin typeface="Times New Roman"/>
                <a:ea typeface="Times New Roman"/>
                <a:cs typeface="Arial"/>
              </a:rPr>
            </a:br>
            <a:r>
              <a:rPr lang="en-GB" sz="3200" b="1" dirty="0" smtClean="0">
                <a:solidFill>
                  <a:srgbClr val="1132D9"/>
                </a:solidFill>
              </a:rPr>
              <a:t>Continued</a:t>
            </a:r>
            <a:r>
              <a:rPr lang="en-GB" sz="3200" b="1" dirty="0">
                <a:solidFill>
                  <a:srgbClr val="1132D9"/>
                </a:solidFill>
              </a:rPr>
              <a:t/>
            </a:r>
            <a:br>
              <a:rPr lang="en-GB" sz="3200" b="1" dirty="0">
                <a:solidFill>
                  <a:srgbClr val="1132D9"/>
                </a:solidFill>
              </a:rPr>
            </a:br>
            <a:r>
              <a:rPr lang="en-GB" sz="3200" b="1" dirty="0">
                <a:solidFill>
                  <a:srgbClr val="1132D9"/>
                </a:solidFill>
              </a:rPr>
              <a:t/>
            </a:r>
            <a:br>
              <a:rPr lang="en-GB" sz="3200" b="1" dirty="0">
                <a:solidFill>
                  <a:srgbClr val="1132D9"/>
                </a:solidFill>
              </a:rPr>
            </a:br>
            <a:endParaRPr lang="en-US" sz="3200" b="1" dirty="0">
              <a:solidFill>
                <a:srgbClr val="1132D9"/>
              </a:solidFill>
            </a:endParaRPr>
          </a:p>
        </p:txBody>
      </p:sp>
      <p:sp>
        <p:nvSpPr>
          <p:cNvPr id="3" name="Content Placeholder 2"/>
          <p:cNvSpPr>
            <a:spLocks noGrp="1"/>
          </p:cNvSpPr>
          <p:nvPr>
            <p:ph idx="1"/>
          </p:nvPr>
        </p:nvSpPr>
        <p:spPr/>
        <p:txBody>
          <a:bodyPr/>
          <a:lstStyle/>
          <a:p>
            <a:pPr marL="0" lvl="0" indent="0" algn="l"/>
            <a:r>
              <a:rPr lang="en-GB" sz="1600" b="1" dirty="0"/>
              <a:t>Now, how would you translate the following lines into Arabic? Is it A, B, C, or something else?</a:t>
            </a:r>
          </a:p>
          <a:p>
            <a:pPr marL="0" lvl="0" indent="0" algn="l"/>
            <a:endParaRPr lang="en-GB" sz="1600" dirty="0"/>
          </a:p>
          <a:p>
            <a:pPr marL="0" lvl="0" indent="0" algn="l"/>
            <a:r>
              <a:rPr lang="en-GB" sz="1600" b="1" dirty="0" smtClean="0"/>
              <a:t>“I </a:t>
            </a:r>
            <a:r>
              <a:rPr lang="en-GB" sz="1600" b="1" dirty="0"/>
              <a:t>got them that way by working with them, and I'm proud of the work and the dirt. Why shouldn't I feel proud of the work they do - these dirty hands of mine</a:t>
            </a:r>
            <a:r>
              <a:rPr lang="en-GB" sz="1600" b="1" dirty="0" smtClean="0"/>
              <a:t>?”</a:t>
            </a:r>
            <a:endParaRPr lang="en-GB" sz="1600" b="1" dirty="0"/>
          </a:p>
          <a:p>
            <a:pPr marL="0" lvl="0" indent="0" algn="l"/>
            <a:endParaRPr lang="en-GB" sz="1600" dirty="0"/>
          </a:p>
          <a:p>
            <a:pPr marL="0" lvl="0" indent="0" algn="r" rtl="1"/>
            <a:r>
              <a:rPr lang="en-GB" sz="1600" dirty="0" smtClean="0"/>
              <a:t>A.</a:t>
            </a:r>
            <a:r>
              <a:rPr lang="ar-SY" sz="1600" dirty="0" smtClean="0"/>
              <a:t> </a:t>
            </a:r>
            <a:r>
              <a:rPr lang="ar-SY" sz="1600" b="1" dirty="0" smtClean="0"/>
              <a:t>حصلت </a:t>
            </a:r>
            <a:r>
              <a:rPr lang="ar-SY" sz="1600" b="1" dirty="0"/>
              <a:t>عليها بهذه الطريقة من خلال العمل بها، وأنا فخور بالعمل وبالأوساخ و. فلماذا لا أشعر بالفخر من العمل الذي يقومون به - وهذه الأيدي القذرة من الألغام؟</a:t>
            </a:r>
          </a:p>
          <a:p>
            <a:pPr marL="0" lvl="0" indent="0" algn="r" rtl="1"/>
            <a:endParaRPr lang="ar-SY" sz="1600" b="1" dirty="0"/>
          </a:p>
          <a:p>
            <a:pPr marL="0" lvl="0" indent="0" algn="r" rtl="1"/>
            <a:r>
              <a:rPr lang="en-GB" sz="1600" b="1" dirty="0" smtClean="0"/>
              <a:t>B.</a:t>
            </a:r>
            <a:r>
              <a:rPr lang="ar-SY" sz="1600" b="1" dirty="0" smtClean="0"/>
              <a:t> حصلت </a:t>
            </a:r>
            <a:r>
              <a:rPr lang="ar-SY" sz="1600" b="1" dirty="0"/>
              <a:t>عليها بهذا الشكل من خلال العمل بها، فأنا فخور بهذا العمل وبالوسخ، ولماذا لا أشعر بالفخر بالعمل  الذي تقوم به يدي الوسخة هذه.</a:t>
            </a:r>
          </a:p>
          <a:p>
            <a:pPr marL="0" lvl="0" indent="0" algn="r" rtl="1"/>
            <a:endParaRPr lang="ar-SY" sz="1600" b="1" dirty="0"/>
          </a:p>
          <a:p>
            <a:pPr marL="0" lvl="0" indent="0" algn="r" rtl="1"/>
            <a:r>
              <a:rPr lang="en-GB" sz="1600" b="1" dirty="0" smtClean="0"/>
              <a:t>C.</a:t>
            </a:r>
            <a:r>
              <a:rPr lang="ar-SY" sz="1600" b="1" dirty="0" smtClean="0"/>
              <a:t> إنهما </a:t>
            </a:r>
            <a:r>
              <a:rPr lang="ar-SY" sz="1600" b="1" dirty="0"/>
              <a:t>هكذا لأنني عملت جاهدا بهما،  إني فخور بالعمل الذي قامتا به  هاتين اليدين وبالأوساخ العالقة عليهما، </a:t>
            </a:r>
          </a:p>
          <a:p>
            <a:pPr marL="0" lvl="0" indent="0" algn="l"/>
            <a:endParaRPr lang="ar-SY" sz="1600" dirty="0"/>
          </a:p>
          <a:p>
            <a:pPr marL="0" lvl="0" indent="0" algn="l"/>
            <a:endParaRPr lang="ar-SY" sz="1600" dirty="0"/>
          </a:p>
          <a:p>
            <a:pPr marL="0" lvl="0" indent="0" algn="l"/>
            <a:endParaRPr lang="ar-SY" sz="1600" dirty="0"/>
          </a:p>
          <a:p>
            <a:pPr marL="0" lvl="0" indent="0" algn="l"/>
            <a:endParaRPr lang="en-GB" sz="1600" dirty="0"/>
          </a:p>
          <a:p>
            <a:pPr marL="0" lvl="0" indent="0" algn="l">
              <a:spcAft>
                <a:spcPts val="1000"/>
              </a:spcAft>
            </a:pPr>
            <a:endParaRPr lang="en-GB" sz="1600" b="1" dirty="0" smtClean="0">
              <a:ea typeface="Times New Roman"/>
              <a:cs typeface="Arial"/>
            </a:endParaRPr>
          </a:p>
          <a:p>
            <a:pPr marL="0" lvl="0" indent="0" algn="l">
              <a:spcAft>
                <a:spcPts val="1000"/>
              </a:spcAft>
            </a:pPr>
            <a:endParaRPr lang="en-GB" sz="1600" b="1" dirty="0">
              <a:ea typeface="Times New Roman"/>
              <a:cs typeface="Arial"/>
            </a:endParaRPr>
          </a:p>
        </p:txBody>
      </p:sp>
      <p:sp>
        <p:nvSpPr>
          <p:cNvPr id="8" name="Rectangle 2"/>
          <p:cNvSpPr>
            <a:spLocks noChangeArrowheads="1"/>
          </p:cNvSpPr>
          <p:nvPr/>
        </p:nvSpPr>
        <p:spPr bwMode="auto">
          <a:xfrm>
            <a:off x="2701925" y="3652838"/>
            <a:ext cx="9906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L12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excerpt 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marL="0" indent="0" algn="l"/>
            <a:r>
              <a:rPr lang="en-GB" sz="1600" dirty="0">
                <a:solidFill>
                  <a:srgbClr val="FF0000"/>
                </a:solidFill>
              </a:rPr>
              <a:t>Dirty Hands</a:t>
            </a:r>
          </a:p>
          <a:p>
            <a:pPr marL="0" indent="0" algn="l"/>
            <a:r>
              <a:rPr lang="en-GB" sz="1600" dirty="0" smtClean="0"/>
              <a:t>	I'm </a:t>
            </a:r>
            <a:r>
              <a:rPr lang="en-GB" sz="1600" dirty="0"/>
              <a:t>proud of my dirty hands. Yes, they are dirty. And they are rough and knobby and calloused. And I'm proud of the dirt and the knobs and the callouses. I didn't get them that way by playing bridge or drinking afternoon tea out of dainty cups.</a:t>
            </a:r>
          </a:p>
          <a:p>
            <a:pPr marL="0" indent="0" algn="l"/>
            <a:r>
              <a:rPr lang="en-GB" sz="1600" dirty="0" smtClean="0"/>
              <a:t>	I </a:t>
            </a:r>
            <a:r>
              <a:rPr lang="en-GB" sz="1600" dirty="0"/>
              <a:t>got them that way by working with them, and I'm proud of the work and the dirt. Why shouldn't I feel proud of the work they do - these dirty hands of mine</a:t>
            </a:r>
            <a:r>
              <a:rPr lang="en-GB" sz="1600" dirty="0" smtClean="0"/>
              <a:t>?</a:t>
            </a:r>
            <a:endParaRPr lang="en-GB" sz="1600" dirty="0"/>
          </a:p>
          <a:p>
            <a:pPr marL="0" indent="0" algn="l"/>
            <a:r>
              <a:rPr lang="en-GB" sz="1600" dirty="0" smtClean="0"/>
              <a:t>	My </a:t>
            </a:r>
            <a:r>
              <a:rPr lang="en-GB" sz="1600" dirty="0"/>
              <a:t>hands are the hands of plumbers, of truck drivers and street cleaners; of carpenters; engineers, machinists and workers in steel. They are not pretty hands; they are dirty and knobby and calloused. But they are strong hands, hands that make so much that the world must have or die.</a:t>
            </a:r>
          </a:p>
          <a:p>
            <a:pPr algn="l">
              <a:buFont typeface="Wingdings" pitchFamily="2" charset="2"/>
              <a:buChar char="q"/>
            </a:pPr>
            <a:endParaRPr lang="en-GB" sz="1600" dirty="0"/>
          </a:p>
        </p:txBody>
      </p:sp>
    </p:spTree>
    <p:extLst>
      <p:ext uri="{BB962C8B-B14F-4D97-AF65-F5344CB8AC3E}">
        <p14:creationId xmlns="" xmlns:p14="http://schemas.microsoft.com/office/powerpoint/2010/main" val="31112129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L12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a:t>
            </a:r>
            <a:r>
              <a:rPr lang="en-GB" sz="1800" b="1" dirty="0">
                <a:solidFill>
                  <a:srgbClr val="1132D9"/>
                </a:solidFill>
                <a:latin typeface="Times New Roman"/>
                <a:ea typeface="Calibri"/>
                <a:cs typeface="Arial"/>
              </a:rPr>
              <a:t>following excerpt into English</a:t>
            </a:r>
            <a:r>
              <a:rPr lang="ar-SA" sz="1800" b="1" dirty="0">
                <a:solidFill>
                  <a:srgbClr val="1132D9"/>
                </a:solidFill>
                <a:latin typeface="Times New Roman"/>
                <a:ea typeface="Calibri"/>
                <a:cs typeface="Arial"/>
              </a:rPr>
              <a:t>. </a:t>
            </a:r>
            <a:r>
              <a:rPr lang="en-GB" sz="1800" b="1" dirty="0">
                <a:solidFill>
                  <a:srgbClr val="1132D9"/>
                </a:solidFill>
                <a:latin typeface="Times New Roman"/>
                <a:ea typeface="Calibri"/>
                <a:cs typeface="Arial"/>
              </a:rPr>
              <a:t> Use your creative ability in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200000"/>
              </a:lnSpc>
              <a:spcAft>
                <a:spcPts val="1000"/>
              </a:spcAft>
            </a:pPr>
            <a:r>
              <a:rPr lang="ar-SY" sz="1200" b="1" dirty="0" smtClean="0">
                <a:ea typeface="Calibri"/>
                <a:cs typeface="Traditional Arabic" pitchFamily="2" charset="-78"/>
              </a:rPr>
              <a:t>                  </a:t>
            </a:r>
            <a:r>
              <a:rPr lang="ar-SY" sz="1600" b="1" dirty="0">
                <a:ea typeface="Calibri"/>
                <a:cs typeface="Traditional Arabic" pitchFamily="2" charset="-78"/>
              </a:rPr>
              <a:t>لما بايع الناس أبا بكر الصِّديق قام فخطب بالناس فقال:</a:t>
            </a:r>
          </a:p>
          <a:p>
            <a:pPr rtl="1">
              <a:lnSpc>
                <a:spcPct val="200000"/>
              </a:lnSpc>
              <a:spcAft>
                <a:spcPts val="1000"/>
              </a:spcAft>
            </a:pPr>
            <a:r>
              <a:rPr lang="ar-SY" sz="1200" b="1" dirty="0" smtClean="0">
                <a:ea typeface="Calibri"/>
                <a:cs typeface="Traditional Arabic" pitchFamily="2" charset="-78"/>
              </a:rPr>
              <a:t>          </a:t>
            </a:r>
            <a:r>
              <a:rPr lang="ar-SY" sz="1600" b="1" dirty="0" smtClean="0">
                <a:ea typeface="Calibri"/>
                <a:cs typeface="Traditional Arabic" pitchFamily="2" charset="-78"/>
              </a:rPr>
              <a:t>"</a:t>
            </a:r>
            <a:r>
              <a:rPr lang="ar-SY" sz="1600" b="1" dirty="0">
                <a:ea typeface="Calibri"/>
                <a:cs typeface="Traditional Arabic" pitchFamily="2" charset="-78"/>
              </a:rPr>
              <a:t>أما بعد، أيها الناس، فإني قد وُليت عليكم ولست بخيركم، فإن أحسنت فأعينوني، و إن أسأت فقوموني، الصدق أمانة والكذب خيانة، والضعيف فيكم قوي عندي حتى أرجع عليه حقه إن شاء الله، والقوي فيكم ضعيف عندي حتى آخذ الحق منه إن شاء الله، لايدع قوم الجهاد في سبيل الله إلا ضربهم الله بالذل، ولا تشيع الفاحشة في قوم إلا عمّهم الله بالبلاء، أطيعوني ما أطعت الله ورسوله فإذا عصيت الله ورسوله فلا طاعة لي عليكم، قوموا إلى صلاتكم يرحمكم الله" </a:t>
            </a:r>
            <a:endParaRPr lang="en-GB" sz="1600" b="1"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13</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PRACTICAL III</a:t>
            </a:r>
            <a:endParaRPr lang="en-US"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r>
              <a:rPr lang="en-GB" sz="3200" b="1" dirty="0" smtClean="0">
                <a:solidFill>
                  <a:srgbClr val="1132D9"/>
                </a:solidFill>
                <a:latin typeface="Times New Roman"/>
                <a:ea typeface="Times New Roman"/>
                <a:cs typeface="Arial"/>
              </a:rPr>
              <a:t>1. </a:t>
            </a:r>
            <a:r>
              <a:rPr lang="en-GB" sz="2800" b="1" dirty="0" smtClean="0">
                <a:solidFill>
                  <a:srgbClr val="1132D9"/>
                </a:solidFill>
                <a:latin typeface="Times New Roman"/>
                <a:ea typeface="Times New Roman"/>
                <a:cs typeface="Arial"/>
              </a:rPr>
              <a:t>Examples </a:t>
            </a:r>
            <a:r>
              <a:rPr lang="en-GB" sz="2800" b="1" dirty="0">
                <a:solidFill>
                  <a:srgbClr val="1132D9"/>
                </a:solidFill>
                <a:latin typeface="Times New Roman"/>
                <a:ea typeface="Times New Roman"/>
                <a:cs typeface="Arial"/>
              </a:rPr>
              <a:t>of  Translating </a:t>
            </a:r>
            <a:r>
              <a:rPr lang="en-GB" sz="2800" b="1" dirty="0" smtClean="0">
                <a:solidFill>
                  <a:srgbClr val="1132D9"/>
                </a:solidFill>
                <a:latin typeface="Times New Roman"/>
                <a:ea typeface="Times New Roman"/>
                <a:cs typeface="Arial"/>
              </a:rPr>
              <a:t>Contemporary Poetry </a:t>
            </a:r>
            <a:r>
              <a:rPr lang="en-GB" sz="3200" b="1" dirty="0" smtClean="0">
                <a:solidFill>
                  <a:srgbClr val="1132D9"/>
                </a:solidFill>
                <a:latin typeface="Times New Roman"/>
                <a:ea typeface="Times New Roman"/>
                <a:cs typeface="Arial"/>
              </a:rPr>
              <a:t/>
            </a:r>
            <a:br>
              <a:rPr lang="en-GB" sz="3200" b="1" dirty="0" smtClean="0">
                <a:solidFill>
                  <a:srgbClr val="1132D9"/>
                </a:solidFill>
                <a:latin typeface="Times New Roman"/>
                <a:ea typeface="Times New Roman"/>
                <a:cs typeface="Arial"/>
              </a:rPr>
            </a:br>
            <a:endParaRPr lang="en-GB" sz="2400" b="1" dirty="0">
              <a:solidFill>
                <a:srgbClr val="1132D9"/>
              </a:solidFill>
              <a:latin typeface="Times New Roman"/>
              <a:ea typeface="Times New Roman"/>
              <a:cs typeface="Arial"/>
            </a:endParaRPr>
          </a:p>
        </p:txBody>
      </p:sp>
      <p:sp>
        <p:nvSpPr>
          <p:cNvPr id="3" name="Content Placeholder 2"/>
          <p:cNvSpPr>
            <a:spLocks noGrp="1"/>
          </p:cNvSpPr>
          <p:nvPr>
            <p:ph idx="1"/>
          </p:nvPr>
        </p:nvSpPr>
        <p:spPr/>
        <p:txBody>
          <a:bodyPr/>
          <a:lstStyle/>
          <a:p>
            <a:pPr algn="l">
              <a:buFont typeface="Wingdings" pitchFamily="2" charset="2"/>
              <a:buChar char="q"/>
            </a:pPr>
            <a:r>
              <a:rPr lang="en-GB" sz="1800" b="1" dirty="0"/>
              <a:t>We have already discussed the translation of poetry in L8.  We, however, would like to look at the following example from linguistic, cultural and stylistic perspectives when appropriate.</a:t>
            </a:r>
          </a:p>
          <a:p>
            <a:pPr marL="0" indent="0" algn="l"/>
            <a:endParaRPr lang="en-GB" sz="1800" b="1" dirty="0"/>
          </a:p>
          <a:p>
            <a:pPr algn="l">
              <a:buFont typeface="Wingdings" pitchFamily="2" charset="2"/>
              <a:buChar char="q"/>
            </a:pPr>
            <a:r>
              <a:rPr lang="en-GB" sz="1800" b="1" dirty="0"/>
              <a:t>For example, let’s look at the following contemporary poem by Alistair Hedley (2001) and see how we can translate it and achieve equivalence in Arabic, communicative purpose of the poem whether in a prosaic style or in poetry. Remember this poem is written for children!</a:t>
            </a:r>
          </a:p>
          <a:p>
            <a:pPr marL="90170" indent="-180340" algn="l">
              <a:lnSpc>
                <a:spcPct val="115000"/>
              </a:lnSpc>
              <a:spcAft>
                <a:spcPts val="0"/>
              </a:spcAft>
            </a:pPr>
            <a:r>
              <a:rPr lang="en-GB" sz="1600" b="1" dirty="0">
                <a:solidFill>
                  <a:srgbClr val="1132D9"/>
                </a:solidFill>
                <a:latin typeface="Times New Roman"/>
                <a:ea typeface="Calibri"/>
                <a:cs typeface="Arial"/>
              </a:rPr>
              <a:t>Now how would you translate the following into Arabic? Is it A, B, C, D, E or something else?</a:t>
            </a:r>
            <a:endParaRPr lang="en-GB" sz="1600" dirty="0">
              <a:solidFill>
                <a:srgbClr val="1132D9"/>
              </a:solidFill>
              <a:ea typeface="Times New Roman"/>
              <a:cs typeface="Arial"/>
            </a:endParaRPr>
          </a:p>
          <a:p>
            <a:pPr algn="l">
              <a:lnSpc>
                <a:spcPct val="115000"/>
              </a:lnSpc>
              <a:spcAft>
                <a:spcPts val="0"/>
              </a:spcAft>
            </a:pPr>
            <a:r>
              <a:rPr lang="en-GB" sz="1600" dirty="0">
                <a:latin typeface="Times New Roman"/>
                <a:ea typeface="Times New Roman"/>
                <a:cs typeface="Arial"/>
              </a:rPr>
              <a:t> </a:t>
            </a:r>
            <a:r>
              <a:rPr lang="en-GB" sz="1600" b="1" dirty="0" smtClean="0">
                <a:latin typeface="Times New Roman"/>
                <a:ea typeface="Times New Roman"/>
                <a:cs typeface="Arial"/>
              </a:rPr>
              <a:t>When </a:t>
            </a:r>
            <a:r>
              <a:rPr lang="en-GB" sz="1600" b="1" dirty="0">
                <a:latin typeface="Times New Roman"/>
                <a:ea typeface="Times New Roman"/>
                <a:cs typeface="Arial"/>
              </a:rPr>
              <a:t>pain and sickness made my cry,</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Who </a:t>
            </a:r>
            <a:r>
              <a:rPr lang="en-GB" sz="1600" b="1" dirty="0">
                <a:latin typeface="Times New Roman"/>
                <a:ea typeface="Times New Roman"/>
                <a:cs typeface="Arial"/>
              </a:rPr>
              <a:t>gazed upon my heavy eye,</a:t>
            </a:r>
            <a:endParaRPr lang="en-GB" sz="1600" b="1" dirty="0">
              <a:ea typeface="Times New Roman"/>
              <a:cs typeface="Arial"/>
            </a:endParaRPr>
          </a:p>
          <a:p>
            <a:pPr algn="just">
              <a:lnSpc>
                <a:spcPct val="115000"/>
              </a:lnSpc>
              <a:spcAft>
                <a:spcPts val="0"/>
              </a:spcAft>
            </a:pPr>
            <a:r>
              <a:rPr lang="en-GB" sz="1600" b="1" dirty="0" smtClean="0">
                <a:latin typeface="Times New Roman"/>
                <a:ea typeface="Times New Roman"/>
                <a:cs typeface="Arial"/>
              </a:rPr>
              <a:t> And </a:t>
            </a:r>
            <a:r>
              <a:rPr lang="en-GB" sz="1600" b="1" dirty="0">
                <a:latin typeface="Times New Roman"/>
                <a:ea typeface="Times New Roman"/>
                <a:cs typeface="Arial"/>
              </a:rPr>
              <a:t>wept, for fear that I should die?</a:t>
            </a:r>
            <a:endParaRPr lang="en-GB" sz="1600" b="1" dirty="0">
              <a:ea typeface="Times New Roman"/>
              <a:cs typeface="Arial"/>
            </a:endParaRPr>
          </a:p>
          <a:p>
            <a:pPr algn="just">
              <a:lnSpc>
                <a:spcPct val="115000"/>
              </a:lnSpc>
              <a:spcAft>
                <a:spcPts val="0"/>
              </a:spcAft>
            </a:pPr>
            <a:r>
              <a:rPr lang="en-GB" sz="1600" b="1" dirty="0">
                <a:latin typeface="Times New Roman"/>
                <a:ea typeface="Times New Roman"/>
                <a:cs typeface="Arial"/>
              </a:rPr>
              <a:t>                 My Mother</a:t>
            </a:r>
            <a:endParaRPr lang="en-GB" sz="1600" b="1" dirty="0">
              <a:ea typeface="Times New Roman"/>
              <a:cs typeface="Arial"/>
            </a:endParaRPr>
          </a:p>
          <a:p>
            <a:pPr algn="l">
              <a:buFont typeface="Wingdings" pitchFamily="2" charset="2"/>
              <a:buChar char="q"/>
            </a:pPr>
            <a:endParaRPr lang="en-GB" sz="1800" dirty="0"/>
          </a:p>
        </p:txBody>
      </p:sp>
    </p:spTree>
    <p:extLst>
      <p:ext uri="{BB962C8B-B14F-4D97-AF65-F5344CB8AC3E}">
        <p14:creationId xmlns="" xmlns:p14="http://schemas.microsoft.com/office/powerpoint/2010/main" val="32717000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800" b="1" dirty="0">
                <a:solidFill>
                  <a:srgbClr val="1132D9"/>
                </a:solidFill>
                <a:latin typeface="Times New Roman"/>
                <a:ea typeface="Times New Roman"/>
                <a:cs typeface="Arial"/>
              </a:rPr>
              <a:t>Continued</a:t>
            </a:r>
          </a:p>
        </p:txBody>
      </p:sp>
      <p:sp>
        <p:nvSpPr>
          <p:cNvPr id="3" name="Content Placeholder 2"/>
          <p:cNvSpPr>
            <a:spLocks noGrp="1"/>
          </p:cNvSpPr>
          <p:nvPr>
            <p:ph sz="half" idx="13"/>
          </p:nvPr>
        </p:nvSpPr>
        <p:spPr/>
        <p:txBody>
          <a:bodyPr/>
          <a:lstStyle/>
          <a:p>
            <a:pPr algn="l" rtl="0"/>
            <a:r>
              <a:rPr lang="en-GB" dirty="0" smtClean="0"/>
              <a:t>D. </a:t>
            </a:r>
            <a:r>
              <a:rPr lang="ar-SY" sz="1600" b="1" dirty="0" smtClean="0"/>
              <a:t>عندما </a:t>
            </a:r>
            <a:r>
              <a:rPr lang="ar-SY" sz="1600" b="1" dirty="0"/>
              <a:t>يتملكني المرض  وأبكي </a:t>
            </a:r>
            <a:r>
              <a:rPr lang="ar-SY" sz="1600" b="1" dirty="0" smtClean="0"/>
              <a:t>ألماً</a:t>
            </a:r>
            <a:r>
              <a:rPr lang="en-GB" sz="1600" b="1" dirty="0" smtClean="0"/>
              <a:t> </a:t>
            </a:r>
            <a:endParaRPr lang="ar-SY" sz="1600" b="1" dirty="0"/>
          </a:p>
          <a:p>
            <a:pPr algn="l" rtl="0"/>
            <a:r>
              <a:rPr lang="en-GB" sz="1600" b="1" dirty="0" smtClean="0"/>
              <a:t>       </a:t>
            </a:r>
            <a:r>
              <a:rPr lang="ar-SY" sz="1600" b="1" dirty="0" smtClean="0"/>
              <a:t>تسهر </a:t>
            </a:r>
            <a:r>
              <a:rPr lang="ar-SY" sz="1600" b="1" dirty="0"/>
              <a:t>على راحتي وتبكي خوفا من </a:t>
            </a:r>
            <a:r>
              <a:rPr lang="ar-SY" sz="1600" b="1" dirty="0" smtClean="0"/>
              <a:t>موتي</a:t>
            </a:r>
            <a:r>
              <a:rPr lang="en-GB" sz="1600" b="1" dirty="0" smtClean="0"/>
              <a:t> </a:t>
            </a:r>
            <a:endParaRPr lang="ar-SY" sz="1600" b="1" dirty="0"/>
          </a:p>
          <a:p>
            <a:pPr algn="l" rtl="0"/>
            <a:r>
              <a:rPr lang="en-GB" sz="1600" b="1" dirty="0" smtClean="0"/>
              <a:t>                               </a:t>
            </a:r>
            <a:r>
              <a:rPr lang="ar-SY" sz="1600" b="1" dirty="0" smtClean="0"/>
              <a:t>             أمي</a:t>
            </a:r>
            <a:r>
              <a:rPr lang="en-GB" sz="1600" b="1" dirty="0" smtClean="0"/>
              <a:t>  </a:t>
            </a:r>
            <a:endParaRPr lang="ar-SY" sz="1600" b="1" dirty="0" smtClean="0"/>
          </a:p>
          <a:p>
            <a:pPr algn="l" rtl="0"/>
            <a:endParaRPr lang="ar-SY" sz="1600" b="1" dirty="0"/>
          </a:p>
          <a:p>
            <a:pPr algn="l" rtl="0"/>
            <a:r>
              <a:rPr lang="en-GB" sz="1600" b="1" dirty="0"/>
              <a:t>E</a:t>
            </a:r>
            <a:r>
              <a:rPr lang="en-GB" sz="1600" b="1" dirty="0" smtClean="0"/>
              <a:t>.    </a:t>
            </a:r>
            <a:r>
              <a:rPr lang="ar-SY" sz="1600" b="1" dirty="0" smtClean="0"/>
              <a:t> أبكي </a:t>
            </a:r>
            <a:r>
              <a:rPr lang="ar-SY" sz="1600" b="1" dirty="0"/>
              <a:t>للمرض </a:t>
            </a:r>
            <a:r>
              <a:rPr lang="ar-SY" sz="1600" b="1" dirty="0" smtClean="0"/>
              <a:t>وللألمِ</a:t>
            </a:r>
            <a:r>
              <a:rPr lang="en-GB" sz="1600" b="1" dirty="0" smtClean="0"/>
              <a:t> </a:t>
            </a:r>
            <a:endParaRPr lang="ar-SY" sz="1600" b="1" dirty="0"/>
          </a:p>
          <a:p>
            <a:pPr algn="l" rtl="0"/>
            <a:r>
              <a:rPr lang="en-GB" sz="1600" b="1" dirty="0" smtClean="0"/>
              <a:t>        </a:t>
            </a:r>
            <a:r>
              <a:rPr lang="ar-SY" sz="1600" b="1" dirty="0" smtClean="0"/>
              <a:t>من </a:t>
            </a:r>
            <a:r>
              <a:rPr lang="ar-SY" sz="1600" b="1" dirty="0"/>
              <a:t>حدَّق في عيني الورمِِ</a:t>
            </a:r>
          </a:p>
          <a:p>
            <a:pPr algn="l" rtl="0"/>
            <a:r>
              <a:rPr lang="en-GB" sz="1600" b="1" dirty="0" smtClean="0"/>
              <a:t>        </a:t>
            </a:r>
            <a:r>
              <a:rPr lang="ar-SY" sz="1600" b="1" dirty="0" smtClean="0"/>
              <a:t>من </a:t>
            </a:r>
            <a:r>
              <a:rPr lang="ar-SY" sz="1600" b="1" dirty="0"/>
              <a:t>يَبكيني خوف العدمِ</a:t>
            </a:r>
          </a:p>
          <a:p>
            <a:pPr algn="l" rtl="0"/>
            <a:r>
              <a:rPr lang="en-GB" sz="1600" b="1" dirty="0" smtClean="0"/>
              <a:t>        </a:t>
            </a:r>
            <a:r>
              <a:rPr lang="ar-SY" sz="1600" b="1" dirty="0" smtClean="0"/>
              <a:t>أمي </a:t>
            </a:r>
            <a:r>
              <a:rPr lang="ar-SY" sz="1600" b="1" dirty="0"/>
              <a:t>تبكي، أمي </a:t>
            </a:r>
            <a:r>
              <a:rPr lang="ar-SY" sz="1600" b="1" dirty="0" smtClean="0"/>
              <a:t>أمي</a:t>
            </a:r>
            <a:r>
              <a:rPr lang="en-GB" sz="1600" b="1" dirty="0" smtClean="0"/>
              <a:t> </a:t>
            </a:r>
            <a:endParaRPr lang="ar-SY" sz="1600" b="1" dirty="0"/>
          </a:p>
          <a:p>
            <a:pPr algn="l" rtl="0"/>
            <a:r>
              <a:rPr lang="en-GB" sz="1600" b="1" dirty="0"/>
              <a:t>F.	</a:t>
            </a:r>
            <a:r>
              <a:rPr lang="ar-SY" sz="1600" b="1" dirty="0"/>
              <a:t>إلخ</a:t>
            </a:r>
            <a:r>
              <a:rPr lang="ar-SY" b="1" dirty="0"/>
              <a:t>.......</a:t>
            </a:r>
          </a:p>
          <a:p>
            <a:endParaRPr lang="ar-SY" dirty="0"/>
          </a:p>
          <a:p>
            <a:endParaRPr lang="en-GB" dirty="0"/>
          </a:p>
        </p:txBody>
      </p:sp>
      <p:sp>
        <p:nvSpPr>
          <p:cNvPr id="4" name="Content Placeholder 3"/>
          <p:cNvSpPr>
            <a:spLocks noGrp="1"/>
          </p:cNvSpPr>
          <p:nvPr>
            <p:ph sz="half" idx="1"/>
          </p:nvPr>
        </p:nvSpPr>
        <p:spPr/>
        <p:txBody>
          <a:bodyPr/>
          <a:lstStyle/>
          <a:p>
            <a:pPr algn="l" rtl="0"/>
            <a:r>
              <a:rPr lang="en-GB" dirty="0" smtClean="0"/>
              <a:t>A. </a:t>
            </a:r>
            <a:r>
              <a:rPr lang="ar-SY" dirty="0" smtClean="0"/>
              <a:t>  </a:t>
            </a:r>
            <a:r>
              <a:rPr lang="ar-SY" sz="1600" b="1" dirty="0" smtClean="0"/>
              <a:t>عندما </a:t>
            </a:r>
            <a:r>
              <a:rPr lang="ar-SY" sz="1600" b="1" dirty="0"/>
              <a:t>جعلني الألم والمرض أبكي</a:t>
            </a:r>
          </a:p>
          <a:p>
            <a:pPr algn="l" rtl="0"/>
            <a:r>
              <a:rPr lang="en-GB" sz="1600" b="1" dirty="0" smtClean="0"/>
              <a:t>        </a:t>
            </a:r>
            <a:r>
              <a:rPr lang="ar-SY" sz="1600" b="1" dirty="0" smtClean="0"/>
              <a:t>من </a:t>
            </a:r>
            <a:r>
              <a:rPr lang="ar-SY" sz="1600" b="1" dirty="0"/>
              <a:t>حدَّق بعيني الثقيلة</a:t>
            </a:r>
          </a:p>
          <a:p>
            <a:pPr algn="l" rtl="0"/>
            <a:r>
              <a:rPr lang="en-GB" sz="1600" b="1" dirty="0" smtClean="0"/>
              <a:t>       </a:t>
            </a:r>
            <a:r>
              <a:rPr lang="ar-SY" sz="1600" b="1" dirty="0" smtClean="0"/>
              <a:t>وبكى </a:t>
            </a:r>
            <a:r>
              <a:rPr lang="ar-SY" sz="1600" b="1" dirty="0"/>
              <a:t>خوفاً أن أموت؟</a:t>
            </a:r>
          </a:p>
          <a:p>
            <a:pPr algn="l" rtl="0"/>
            <a:r>
              <a:rPr lang="en-GB" sz="1600" b="1" dirty="0" smtClean="0"/>
              <a:t>                  </a:t>
            </a:r>
            <a:r>
              <a:rPr lang="ar-SY" sz="1600" b="1" dirty="0" smtClean="0"/>
              <a:t>         أمي</a:t>
            </a:r>
            <a:r>
              <a:rPr lang="en-GB" sz="1600" b="1" dirty="0" smtClean="0"/>
              <a:t>  </a:t>
            </a:r>
            <a:r>
              <a:rPr lang="ar-SY" sz="1600" b="1" dirty="0" smtClean="0"/>
              <a:t> </a:t>
            </a:r>
            <a:endParaRPr lang="ar-SY" sz="1600" b="1" dirty="0"/>
          </a:p>
          <a:p>
            <a:pPr algn="l" rtl="0"/>
            <a:r>
              <a:rPr lang="en-GB" sz="1600" b="1" dirty="0"/>
              <a:t>B</a:t>
            </a:r>
            <a:r>
              <a:rPr lang="en-GB" sz="1600" b="1" dirty="0" smtClean="0"/>
              <a:t>. </a:t>
            </a:r>
            <a:r>
              <a:rPr lang="ar-SY" sz="1600" b="1" dirty="0" smtClean="0"/>
              <a:t> عندما </a:t>
            </a:r>
            <a:r>
              <a:rPr lang="ar-SY" sz="1600" b="1" dirty="0"/>
              <a:t>أبكي من ألم أو مرض</a:t>
            </a:r>
          </a:p>
          <a:p>
            <a:pPr algn="l" rtl="0"/>
            <a:r>
              <a:rPr lang="en-GB" sz="1600" b="1" dirty="0" smtClean="0"/>
              <a:t>    </a:t>
            </a:r>
            <a:r>
              <a:rPr lang="ar-SY" sz="1600" b="1" dirty="0" smtClean="0"/>
              <a:t>من </a:t>
            </a:r>
            <a:r>
              <a:rPr lang="ar-SY" sz="1600" b="1" dirty="0"/>
              <a:t>ينظر بعيني </a:t>
            </a:r>
            <a:r>
              <a:rPr lang="ar-SY" sz="1600" b="1" dirty="0" smtClean="0"/>
              <a:t>الثقيلتين</a:t>
            </a:r>
            <a:r>
              <a:rPr lang="en-GB" sz="1600" b="1" dirty="0" smtClean="0"/>
              <a:t>  </a:t>
            </a:r>
            <a:endParaRPr lang="ar-SY" sz="1600" b="1" dirty="0"/>
          </a:p>
          <a:p>
            <a:pPr algn="l" rtl="0"/>
            <a:r>
              <a:rPr lang="en-GB" sz="1600" b="1" dirty="0" smtClean="0"/>
              <a:t>   </a:t>
            </a:r>
            <a:r>
              <a:rPr lang="ar-SY" sz="1600" b="1" dirty="0" smtClean="0"/>
              <a:t>ويبكي </a:t>
            </a:r>
            <a:r>
              <a:rPr lang="ar-SY" sz="1600" b="1" dirty="0"/>
              <a:t>خوفا من أن أموت؟</a:t>
            </a:r>
          </a:p>
          <a:p>
            <a:pPr algn="l" rtl="0"/>
            <a:r>
              <a:rPr lang="en-GB" sz="1600" b="1" dirty="0" smtClean="0"/>
              <a:t>                </a:t>
            </a:r>
            <a:r>
              <a:rPr lang="ar-SY" sz="1600" b="1" dirty="0" smtClean="0"/>
              <a:t>         أمي</a:t>
            </a:r>
            <a:r>
              <a:rPr lang="en-GB" sz="1600" b="1" dirty="0" smtClean="0"/>
              <a:t>    </a:t>
            </a:r>
            <a:endParaRPr lang="ar-SY" sz="1600" b="1" dirty="0"/>
          </a:p>
          <a:p>
            <a:pPr algn="l" rtl="0"/>
            <a:r>
              <a:rPr lang="en-GB" sz="1600" b="1" dirty="0"/>
              <a:t>C</a:t>
            </a:r>
            <a:r>
              <a:rPr lang="en-GB" sz="1600" b="1" dirty="0" smtClean="0"/>
              <a:t>. </a:t>
            </a:r>
            <a:r>
              <a:rPr lang="ar-SY" sz="1600" b="1" dirty="0" smtClean="0"/>
              <a:t> ألم </a:t>
            </a:r>
            <a:r>
              <a:rPr lang="ar-SY" sz="1600" b="1" dirty="0"/>
              <a:t>ومرض يبكيني</a:t>
            </a:r>
          </a:p>
          <a:p>
            <a:pPr algn="l" rtl="0"/>
            <a:r>
              <a:rPr lang="en-GB" sz="1600" b="1" dirty="0" smtClean="0"/>
              <a:t>    </a:t>
            </a:r>
            <a:r>
              <a:rPr lang="ar-SY" sz="1600" b="1" dirty="0" smtClean="0"/>
              <a:t>عينيا </a:t>
            </a:r>
            <a:r>
              <a:rPr lang="ar-SY" sz="1600" b="1" dirty="0"/>
              <a:t>من تسهر وترضيني</a:t>
            </a:r>
          </a:p>
          <a:p>
            <a:pPr algn="l" rtl="0"/>
            <a:r>
              <a:rPr lang="en-GB" sz="1600" b="1" dirty="0" smtClean="0"/>
              <a:t>    </a:t>
            </a:r>
            <a:r>
              <a:rPr lang="ar-SY" sz="1600" b="1" dirty="0" smtClean="0"/>
              <a:t>وتبكي </a:t>
            </a:r>
            <a:r>
              <a:rPr lang="ar-SY" sz="1600" b="1" dirty="0"/>
              <a:t>خوفا من موتي؟</a:t>
            </a:r>
          </a:p>
          <a:p>
            <a:pPr algn="l" rtl="0"/>
            <a:r>
              <a:rPr lang="en-GB" sz="1600" b="1" dirty="0" smtClean="0"/>
              <a:t>                </a:t>
            </a:r>
            <a:r>
              <a:rPr lang="ar-SY" sz="1600" b="1" dirty="0" smtClean="0"/>
              <a:t>         </a:t>
            </a:r>
            <a:r>
              <a:rPr lang="ar-SY" sz="1600" b="1" dirty="0"/>
              <a:t>أمي</a:t>
            </a:r>
          </a:p>
          <a:p>
            <a:endParaRPr lang="en-GB" sz="1600" b="1" dirty="0"/>
          </a:p>
        </p:txBody>
      </p:sp>
    </p:spTree>
    <p:extLst>
      <p:ext uri="{BB962C8B-B14F-4D97-AF65-F5344CB8AC3E}">
        <p14:creationId xmlns="" xmlns:p14="http://schemas.microsoft.com/office/powerpoint/2010/main" val="2623484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a:r>
              <a:rPr lang="en-GB" sz="1600" b="1" dirty="0"/>
              <a:t>Now how would you translate the following into English?  Is it A, B, C, D or something else?</a:t>
            </a:r>
            <a:endParaRPr lang="en-GB" sz="1600" dirty="0"/>
          </a:p>
          <a:p>
            <a:pPr algn="l"/>
            <a:r>
              <a:rPr lang="en-GB" sz="1600" dirty="0"/>
              <a:t> </a:t>
            </a:r>
          </a:p>
          <a:p>
            <a:pPr algn="l"/>
            <a:r>
              <a:rPr lang="en-GB" sz="1600" dirty="0"/>
              <a:t> </a:t>
            </a:r>
            <a:r>
              <a:rPr lang="ar-SA" sz="1600" b="1" dirty="0" smtClean="0">
                <a:solidFill>
                  <a:srgbClr val="FF0000"/>
                </a:solidFill>
              </a:rPr>
              <a:t>ليسً </a:t>
            </a:r>
            <a:r>
              <a:rPr lang="ar-SA" sz="1600" b="1" dirty="0">
                <a:solidFill>
                  <a:srgbClr val="FF0000"/>
                </a:solidFill>
              </a:rPr>
              <a:t>العيبُ أن يكونً الفتى </a:t>
            </a:r>
            <a:r>
              <a:rPr lang="ar-SA" sz="1600" b="1" dirty="0" smtClean="0">
                <a:solidFill>
                  <a:srgbClr val="FF0000"/>
                </a:solidFill>
              </a:rPr>
              <a:t>فقيرا</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 ولكن </a:t>
            </a:r>
            <a:r>
              <a:rPr lang="ar-SA" sz="1600" b="1" dirty="0" smtClean="0">
                <a:solidFill>
                  <a:srgbClr val="FF0000"/>
                </a:solidFill>
              </a:rPr>
              <a:t>العيب</a:t>
            </a:r>
            <a:r>
              <a:rPr lang="ar-SY" sz="1600" b="1" dirty="0" smtClean="0">
                <a:solidFill>
                  <a:srgbClr val="FF0000"/>
                </a:solidFill>
              </a:rPr>
              <a:t>َ </a:t>
            </a:r>
            <a:r>
              <a:rPr lang="ar-SA" sz="1600" b="1" dirty="0" smtClean="0">
                <a:solidFill>
                  <a:srgbClr val="FF0000"/>
                </a:solidFill>
              </a:rPr>
              <a:t>أن يعيش</a:t>
            </a:r>
            <a:r>
              <a:rPr lang="ar-SY" sz="1600" b="1" dirty="0" smtClean="0">
                <a:solidFill>
                  <a:srgbClr val="FF0000"/>
                </a:solidFill>
              </a:rPr>
              <a:t>َ</a:t>
            </a:r>
            <a:r>
              <a:rPr lang="ar-SA" sz="1600" b="1" dirty="0" smtClean="0">
                <a:solidFill>
                  <a:srgbClr val="FF0000"/>
                </a:solidFill>
              </a:rPr>
              <a:t> </a:t>
            </a:r>
            <a:r>
              <a:rPr lang="ar-SA" sz="1600" b="1" dirty="0">
                <a:solidFill>
                  <a:srgbClr val="FF0000"/>
                </a:solidFill>
              </a:rPr>
              <a:t>الفتى ذليلا </a:t>
            </a:r>
            <a:r>
              <a:rPr lang="ar-SY" sz="1600" b="1" dirty="0" smtClean="0">
                <a:solidFill>
                  <a:srgbClr val="FF0000"/>
                </a:solidFill>
              </a:rPr>
              <a:t>ً</a:t>
            </a:r>
            <a:r>
              <a:rPr lang="ar-SA" sz="1600" b="1" dirty="0" smtClean="0">
                <a:solidFill>
                  <a:srgbClr val="FF0000"/>
                </a:solidFill>
              </a:rPr>
              <a:t> </a:t>
            </a:r>
            <a:endParaRPr lang="en-GB" sz="1600" b="1" dirty="0">
              <a:solidFill>
                <a:srgbClr val="FF0000"/>
              </a:solidFill>
            </a:endParaRPr>
          </a:p>
          <a:p>
            <a:pPr algn="l"/>
            <a:r>
              <a:rPr lang="en-GB" sz="1600" dirty="0"/>
              <a:t> </a:t>
            </a:r>
          </a:p>
          <a:p>
            <a:pPr lvl="0" algn="l">
              <a:buFont typeface="+mj-lt"/>
              <a:buAutoNum type="alphaUcPeriod"/>
            </a:pPr>
            <a:r>
              <a:rPr lang="en-GB" sz="2000" b="1" dirty="0"/>
              <a:t>It is not shameful to be poor  but it is shameful to live in humiliation</a:t>
            </a:r>
          </a:p>
          <a:p>
            <a:pPr lvl="0" algn="l">
              <a:buFont typeface="+mj-lt"/>
              <a:buAutoNum type="alphaUcPeriod"/>
            </a:pPr>
            <a:r>
              <a:rPr lang="en-GB" sz="2000" b="1" dirty="0">
                <a:solidFill>
                  <a:srgbClr val="FF0000"/>
                </a:solidFill>
              </a:rPr>
              <a:t>To be poor it is not a shame   but it is to live in humiliation</a:t>
            </a:r>
          </a:p>
          <a:p>
            <a:pPr lvl="0" algn="l">
              <a:buFont typeface="+mj-lt"/>
              <a:buAutoNum type="alphaUcPeriod"/>
            </a:pPr>
            <a:r>
              <a:rPr lang="en-GB" sz="2000" b="1" dirty="0">
                <a:solidFill>
                  <a:srgbClr val="1132D9"/>
                </a:solidFill>
              </a:rPr>
              <a:t>It is not a shame to be poor    but it is to live in degradation</a:t>
            </a:r>
          </a:p>
          <a:p>
            <a:pPr lvl="0" algn="l">
              <a:buFont typeface="+mj-lt"/>
              <a:buAutoNum type="alphaUcPeriod"/>
            </a:pPr>
            <a:r>
              <a:rPr lang="en-GB" sz="2000" b="1" dirty="0">
                <a:solidFill>
                  <a:srgbClr val="009900"/>
                </a:solidFill>
              </a:rPr>
              <a:t>It is not a shame to be poor    but it is to live in disgrace</a:t>
            </a:r>
          </a:p>
          <a:p>
            <a:r>
              <a:rPr lang="en-GB" sz="1600" dirty="0"/>
              <a:t> </a:t>
            </a:r>
          </a:p>
          <a:p>
            <a:pPr marL="0" indent="0" algn="l"/>
            <a:endParaRPr lang="en-GB" sz="16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GB" sz="2800" b="1" dirty="0" smtClean="0">
                <a:solidFill>
                  <a:srgbClr val="1132D9"/>
                </a:solidFill>
              </a:rPr>
              <a:t>Continued</a:t>
            </a:r>
            <a:endParaRPr lang="en-GB" sz="2800" b="1" dirty="0">
              <a:solidFill>
                <a:srgbClr val="1132D9"/>
              </a:solidFill>
            </a:endParaRPr>
          </a:p>
        </p:txBody>
      </p:sp>
    </p:spTree>
    <p:extLst>
      <p:ext uri="{BB962C8B-B14F-4D97-AF65-F5344CB8AC3E}">
        <p14:creationId xmlns="" xmlns:p14="http://schemas.microsoft.com/office/powerpoint/2010/main" val="23844405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255270" algn="l">
              <a:lnSpc>
                <a:spcPct val="115000"/>
              </a:lnSpc>
              <a:spcAft>
                <a:spcPts val="0"/>
              </a:spcAft>
              <a:tabLst>
                <a:tab pos="5566410" algn="l"/>
              </a:tabLst>
            </a:pPr>
            <a:r>
              <a:rPr lang="en-GB" sz="2800" b="1" dirty="0" smtClean="0">
                <a:solidFill>
                  <a:srgbClr val="1132D9"/>
                </a:solidFill>
              </a:rPr>
              <a:t>2. Examples </a:t>
            </a:r>
            <a:r>
              <a:rPr lang="en-GB" sz="2800" b="1" dirty="0">
                <a:solidFill>
                  <a:srgbClr val="1132D9"/>
                </a:solidFill>
              </a:rPr>
              <a:t>of  Translating General </a:t>
            </a:r>
            <a:r>
              <a:rPr lang="en-GB" sz="2800" b="1" dirty="0" smtClean="0">
                <a:solidFill>
                  <a:srgbClr val="1132D9"/>
                </a:solidFill>
              </a:rPr>
              <a:t>Orations </a:t>
            </a: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l">
              <a:buFont typeface="Wingdings" pitchFamily="2" charset="2"/>
              <a:buChar char="§"/>
            </a:pPr>
            <a:r>
              <a:rPr lang="en-GB" sz="1400" b="1" dirty="0"/>
              <a:t>We have already discussed the translation of general orations in L7.  We, however, would like to look at the following example from linguistic, cultural and stylistic perspectives when appropriate.</a:t>
            </a:r>
          </a:p>
          <a:p>
            <a:pPr marL="0" indent="0" algn="l"/>
            <a:endParaRPr lang="en-GB" sz="1400" b="1" dirty="0"/>
          </a:p>
          <a:p>
            <a:pPr algn="l">
              <a:buFont typeface="Wingdings" pitchFamily="2" charset="2"/>
              <a:buChar char="§"/>
            </a:pPr>
            <a:r>
              <a:rPr lang="en-GB" sz="1400" b="1" dirty="0"/>
              <a:t>For example, let’s now look at the following excerpt from an oration and see how we can achieve equivalence in English, communicative purpose of the speech, in a style that signals that this is a translation of a person who addressing people to fight against corruption in a very emotive manner.</a:t>
            </a:r>
          </a:p>
          <a:p>
            <a:pPr marL="0" indent="0" algn="l"/>
            <a:endParaRPr lang="en-GB" sz="1400" dirty="0"/>
          </a:p>
          <a:p>
            <a:pPr algn="l"/>
            <a:r>
              <a:rPr lang="en-GB" sz="1400" b="1" dirty="0"/>
              <a:t>Now, how would you translate the following oratory into Arabic? Is it A, B, C, or something else?</a:t>
            </a:r>
            <a:endParaRPr lang="en-GB" sz="1400" dirty="0"/>
          </a:p>
          <a:p>
            <a:pPr marL="0" indent="0" algn="l">
              <a:lnSpc>
                <a:spcPct val="115000"/>
              </a:lnSpc>
              <a:spcAft>
                <a:spcPts val="0"/>
              </a:spcAft>
            </a:pPr>
            <a:endParaRPr lang="en-GB" sz="1400" dirty="0">
              <a:ea typeface="Times New Roman"/>
              <a:cs typeface="Arial"/>
            </a:endParaRPr>
          </a:p>
          <a:p>
            <a:pPr marL="0" indent="0" algn="l">
              <a:lnSpc>
                <a:spcPct val="115000"/>
              </a:lnSpc>
              <a:spcAft>
                <a:spcPts val="0"/>
              </a:spcAft>
            </a:pPr>
            <a:r>
              <a:rPr lang="en-GB" sz="1600" b="1" dirty="0" smtClean="0">
                <a:solidFill>
                  <a:srgbClr val="FF0000"/>
                </a:solidFill>
                <a:ea typeface="Times New Roman"/>
                <a:cs typeface="Arial"/>
              </a:rPr>
              <a:t>“Bribery </a:t>
            </a:r>
            <a:r>
              <a:rPr lang="en-GB" sz="1600" b="1" dirty="0">
                <a:solidFill>
                  <a:srgbClr val="FF0000"/>
                </a:solidFill>
                <a:ea typeface="Times New Roman"/>
                <a:cs typeface="Arial"/>
              </a:rPr>
              <a:t>is a religious crime, and a national betrayal.  Help us fight against bribery</a:t>
            </a:r>
            <a:r>
              <a:rPr lang="en-GB" sz="1600" b="1" dirty="0" smtClean="0">
                <a:solidFill>
                  <a:srgbClr val="FF0000"/>
                </a:solidFill>
                <a:ea typeface="Times New Roman"/>
                <a:cs typeface="Arial"/>
              </a:rPr>
              <a:t>.”  </a:t>
            </a:r>
            <a:endParaRPr lang="en-GB" sz="1600" b="1" dirty="0">
              <a:solidFill>
                <a:srgbClr val="FF0000"/>
              </a:solidFill>
              <a:ea typeface="Times New Roman"/>
              <a:cs typeface="Arial"/>
            </a:endParaRPr>
          </a:p>
          <a:p>
            <a:pPr marL="0" indent="0" algn="l">
              <a:lnSpc>
                <a:spcPct val="115000"/>
              </a:lnSpc>
              <a:spcAft>
                <a:spcPts val="0"/>
              </a:spcAft>
            </a:pPr>
            <a:endParaRPr lang="en-GB" sz="2000" b="1" dirty="0">
              <a:solidFill>
                <a:srgbClr val="FF0000"/>
              </a:solidFill>
              <a:ea typeface="Times New Roman"/>
              <a:cs typeface="Arial"/>
            </a:endParaRPr>
          </a:p>
          <a:p>
            <a:pPr marL="0" indent="0" algn="l">
              <a:lnSpc>
                <a:spcPct val="115000"/>
              </a:lnSpc>
              <a:spcAft>
                <a:spcPts val="0"/>
              </a:spcAft>
            </a:pPr>
            <a:r>
              <a:rPr lang="en-GB" sz="2000" b="1" dirty="0" smtClean="0">
                <a:ea typeface="Times New Roman"/>
                <a:cs typeface="Arial"/>
              </a:rPr>
              <a:t>A. </a:t>
            </a:r>
            <a:r>
              <a:rPr lang="ar-SY" sz="2000" b="1" dirty="0" smtClean="0">
                <a:ea typeface="Times New Roman"/>
                <a:cs typeface="Arial"/>
              </a:rPr>
              <a:t>الرشوة </a:t>
            </a:r>
            <a:r>
              <a:rPr lang="ar-SY" sz="2000" b="1" dirty="0">
                <a:ea typeface="Times New Roman"/>
                <a:cs typeface="Arial"/>
              </a:rPr>
              <a:t>هي دين الجريمة ووطن الخيانة فساعدنا على محاربة الرشوة</a:t>
            </a:r>
            <a:r>
              <a:rPr lang="ar-SY" sz="2000" b="1" dirty="0" smtClean="0">
                <a:ea typeface="Times New Roman"/>
                <a:cs typeface="Arial"/>
              </a:rPr>
              <a:t>.</a:t>
            </a:r>
            <a:r>
              <a:rPr lang="en-GB" sz="2000" b="1" dirty="0" smtClean="0">
                <a:ea typeface="Times New Roman"/>
                <a:cs typeface="Arial"/>
              </a:rPr>
              <a:t> </a:t>
            </a:r>
            <a:endParaRPr lang="ar-SY" sz="2000" b="1" dirty="0">
              <a:ea typeface="Times New Roman"/>
              <a:cs typeface="Arial"/>
            </a:endParaRPr>
          </a:p>
          <a:p>
            <a:pPr marL="0" indent="0" algn="l">
              <a:lnSpc>
                <a:spcPct val="115000"/>
              </a:lnSpc>
              <a:spcAft>
                <a:spcPts val="0"/>
              </a:spcAft>
            </a:pPr>
            <a:r>
              <a:rPr lang="en-GB" sz="2000" b="1" dirty="0" smtClean="0">
                <a:ea typeface="Times New Roman"/>
                <a:cs typeface="Arial"/>
              </a:rPr>
              <a:t>B. </a:t>
            </a:r>
            <a:r>
              <a:rPr lang="ar-SY" sz="2000" b="1" dirty="0" smtClean="0">
                <a:ea typeface="Times New Roman"/>
                <a:cs typeface="Arial"/>
              </a:rPr>
              <a:t>الرشوة </a:t>
            </a:r>
            <a:r>
              <a:rPr lang="ar-SY" sz="2000" b="1" dirty="0">
                <a:ea typeface="Times New Roman"/>
                <a:cs typeface="Arial"/>
              </a:rPr>
              <a:t>إثم تعاقب عليه، وخيانة للوطن، لنحاربها معاً.</a:t>
            </a:r>
          </a:p>
          <a:p>
            <a:pPr marL="0" indent="0" algn="l">
              <a:lnSpc>
                <a:spcPct val="115000"/>
              </a:lnSpc>
              <a:spcAft>
                <a:spcPts val="0"/>
              </a:spcAft>
            </a:pPr>
            <a:r>
              <a:rPr lang="en-GB" sz="2000" b="1" dirty="0" smtClean="0">
                <a:ea typeface="Times New Roman"/>
                <a:cs typeface="Arial"/>
              </a:rPr>
              <a:t>C. </a:t>
            </a:r>
            <a:r>
              <a:rPr lang="ar-SY" sz="2000" b="1" dirty="0" smtClean="0">
                <a:ea typeface="Times New Roman"/>
                <a:cs typeface="Arial"/>
              </a:rPr>
              <a:t>أيها </a:t>
            </a:r>
            <a:r>
              <a:rPr lang="ar-SY" sz="2000" b="1" dirty="0">
                <a:ea typeface="Times New Roman"/>
                <a:cs typeface="Arial"/>
              </a:rPr>
              <a:t>الناس ،الرشوة جريمة دينية، وخيانة وطنية. كن عوناً في محاربة الرشوة.</a:t>
            </a:r>
          </a:p>
          <a:p>
            <a:pPr marL="0" indent="0" algn="l">
              <a:lnSpc>
                <a:spcPct val="115000"/>
              </a:lnSpc>
              <a:spcAft>
                <a:spcPts val="0"/>
              </a:spcAft>
            </a:pPr>
            <a:endParaRPr lang="ar-SY" sz="2000" b="1" dirty="0">
              <a:ea typeface="Times New Roman"/>
              <a:cs typeface="Arial"/>
            </a:endParaRPr>
          </a:p>
          <a:p>
            <a:pPr marL="0" indent="0" algn="l">
              <a:lnSpc>
                <a:spcPct val="115000"/>
              </a:lnSpc>
              <a:spcAft>
                <a:spcPts val="0"/>
              </a:spcAft>
            </a:pPr>
            <a:endParaRPr lang="ar-SY" sz="1400" dirty="0">
              <a:ea typeface="Times New Roman"/>
              <a:cs typeface="Arial"/>
            </a:endParaRPr>
          </a:p>
          <a:p>
            <a:pPr marL="0" indent="0" algn="l">
              <a:lnSpc>
                <a:spcPct val="115000"/>
              </a:lnSpc>
              <a:spcAft>
                <a:spcPts val="0"/>
              </a:spcAft>
            </a:pPr>
            <a:endParaRPr lang="en-GB" sz="1400" dirty="0">
              <a:ea typeface="Times New Roman"/>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rPr>
              <a:t>Continued</a:t>
            </a:r>
            <a:endParaRPr lang="en-GB" sz="3200" b="1" dirty="0">
              <a:solidFill>
                <a:srgbClr val="FF0000"/>
              </a:solidFill>
            </a:endParaRPr>
          </a:p>
        </p:txBody>
      </p:sp>
      <p:sp>
        <p:nvSpPr>
          <p:cNvPr id="3" name="Content Placeholder 2"/>
          <p:cNvSpPr>
            <a:spLocks noGrp="1"/>
          </p:cNvSpPr>
          <p:nvPr>
            <p:ph idx="1"/>
          </p:nvPr>
        </p:nvSpPr>
        <p:spPr>
          <a:xfrm>
            <a:off x="495300" y="1371600"/>
            <a:ext cx="8915400" cy="5029200"/>
          </a:xfrm>
        </p:spPr>
        <p:txBody>
          <a:bodyPr/>
          <a:lstStyle/>
          <a:p>
            <a:pPr algn="l"/>
            <a:r>
              <a:rPr lang="en-GB" sz="1600" b="1" dirty="0"/>
              <a:t>Now, how would you translate the following lines into Arabic? Is it A, B, C, or something else?</a:t>
            </a:r>
          </a:p>
          <a:p>
            <a:pPr algn="l"/>
            <a:endParaRPr lang="en-GB" sz="2000" dirty="0"/>
          </a:p>
          <a:p>
            <a:pPr algn="l"/>
            <a:r>
              <a:rPr lang="ar-SY" sz="2000" b="1" dirty="0">
                <a:solidFill>
                  <a:srgbClr val="FF0000"/>
                </a:solidFill>
              </a:rPr>
              <a:t>أيها الناس،  الفساد كالوباء إذا سكتنا عنه انتشر، وإذا حاربناه  انحصر، فلكن معاً ً في مكافحة الفساد .</a:t>
            </a:r>
          </a:p>
          <a:p>
            <a:pPr algn="l"/>
            <a:r>
              <a:rPr lang="en-GB" sz="2000" dirty="0"/>
              <a:t>A.	</a:t>
            </a:r>
            <a:r>
              <a:rPr lang="en-GB" sz="2000" b="1" dirty="0"/>
              <a:t>O people, if we remained silent about epidemic of corruption it would spread, and if we fought against it we would limit it, let’s be together in the fight against corruption. </a:t>
            </a:r>
          </a:p>
          <a:p>
            <a:pPr algn="l"/>
            <a:endParaRPr lang="en-GB" sz="2000" b="1" dirty="0" smtClean="0"/>
          </a:p>
          <a:p>
            <a:pPr algn="l"/>
            <a:r>
              <a:rPr lang="en-GB" sz="2000" b="1" dirty="0" smtClean="0"/>
              <a:t>B</a:t>
            </a:r>
            <a:r>
              <a:rPr lang="en-GB" sz="2000" b="1" dirty="0"/>
              <a:t>.	</a:t>
            </a:r>
            <a:r>
              <a:rPr lang="en-GB" sz="2000" b="1" dirty="0">
                <a:solidFill>
                  <a:srgbClr val="009900"/>
                </a:solidFill>
              </a:rPr>
              <a:t>O people, corruption is like an epidemic which would spread if we were quiet about it. But if we fought it, it would shrink, so be a partner in the fight against corruption.</a:t>
            </a:r>
          </a:p>
          <a:p>
            <a:pPr algn="l"/>
            <a:endParaRPr lang="en-GB" sz="2000" b="1" dirty="0"/>
          </a:p>
          <a:p>
            <a:pPr algn="l"/>
            <a:r>
              <a:rPr lang="en-GB" sz="2000" b="1" dirty="0"/>
              <a:t>C.	</a:t>
            </a:r>
            <a:r>
              <a:rPr lang="en-GB" sz="2000" b="1" dirty="0">
                <a:solidFill>
                  <a:srgbClr val="1132D9"/>
                </a:solidFill>
              </a:rPr>
              <a:t>O people, corruption is like an epidemic which spreads if we are silent about it, but it shrinks if we fight it.  So let’s unite in our fight against it</a:t>
            </a:r>
          </a:p>
          <a:p>
            <a:pPr algn="l"/>
            <a:endParaRPr lang="en-GB" sz="2000" dirty="0"/>
          </a:p>
          <a:p>
            <a:pPr algn="l"/>
            <a:endParaRPr lang="en-GB" sz="2000" dirty="0"/>
          </a:p>
          <a:p>
            <a:pPr algn="l"/>
            <a:endParaRPr lang="en-GB" sz="2000" dirty="0" smtClean="0"/>
          </a:p>
          <a:p>
            <a:pPr algn="l"/>
            <a:endParaRPr lang="en-GB" sz="2000" dirty="0">
              <a:ea typeface="Times New Roman"/>
              <a:cs typeface="Arial"/>
            </a:endParaRPr>
          </a:p>
        </p:txBody>
      </p:sp>
    </p:spTree>
    <p:extLst>
      <p:ext uri="{BB962C8B-B14F-4D97-AF65-F5344CB8AC3E}">
        <p14:creationId xmlns="" xmlns:p14="http://schemas.microsoft.com/office/powerpoint/2010/main" val="15323697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l">
              <a:buFont typeface="Wingdings" pitchFamily="2" charset="2"/>
              <a:buChar char="q"/>
            </a:pPr>
            <a:r>
              <a:rPr lang="en-GB" sz="1400" dirty="0"/>
              <a:t>For example, let’s now look at the following excerpt taken from </a:t>
            </a:r>
            <a:r>
              <a:rPr lang="en-GB" sz="1400" dirty="0" err="1"/>
              <a:t>AlNaimi’s</a:t>
            </a:r>
            <a:r>
              <a:rPr lang="en-GB" sz="1400" dirty="0"/>
              <a:t> Arabic short story ‘Cut, Cut, Cut’ and see how it has been translated by different translators each of which tried to achieve equivalence in English, communicative purpose of the excerpt in a style that signals that this is a translation of an Arabic short story written by an Arabic writer living in a certain ecological, social, cultural setting.</a:t>
            </a:r>
          </a:p>
          <a:p>
            <a:pPr rtl="1"/>
            <a:r>
              <a:rPr lang="en-GB" sz="1400" b="1" dirty="0" smtClean="0"/>
              <a:t>        </a:t>
            </a:r>
            <a:r>
              <a:rPr lang="ar-SY" sz="1400" b="1" dirty="0" smtClean="0"/>
              <a:t>«عندما </a:t>
            </a:r>
            <a:r>
              <a:rPr lang="ar-SY" sz="1400" b="1" dirty="0"/>
              <a:t>وصل باب دكان الحلاق وجده مفتوحاً على </a:t>
            </a:r>
            <a:r>
              <a:rPr lang="ar-SY" sz="1400" b="1" dirty="0">
                <a:solidFill>
                  <a:srgbClr val="FF3300"/>
                </a:solidFill>
              </a:rPr>
              <a:t>غير عادته</a:t>
            </a:r>
            <a:r>
              <a:rPr lang="ar-SY" sz="1400" b="1" dirty="0"/>
              <a:t>, فسرت في كيانه موجة من الاستغراب، لكن سرعان ما خيمت عليه الخيبة، إذ أنه لم يجد عند دخوله العتبة سوى صبي لم يتجاوز الثانية أو الثالثة عشرة من عمره</a:t>
            </a:r>
            <a:r>
              <a:rPr lang="ar-SY" sz="1400" b="1" dirty="0" smtClean="0"/>
              <a:t>.»</a:t>
            </a:r>
          </a:p>
          <a:p>
            <a:pPr algn="l"/>
            <a:r>
              <a:rPr lang="ar-SY" sz="1400" b="1" dirty="0" smtClean="0"/>
              <a:t> </a:t>
            </a:r>
            <a:r>
              <a:rPr lang="en-GB" sz="1400" b="1" dirty="0"/>
              <a:t>A.	</a:t>
            </a:r>
            <a:r>
              <a:rPr lang="en-GB" sz="1800" b="1" dirty="0"/>
              <a:t>When he arrived at the barber shop, he found the door open </a:t>
            </a:r>
            <a:r>
              <a:rPr lang="en-GB" sz="1800" b="1" u="sng" dirty="0">
                <a:solidFill>
                  <a:srgbClr val="FF3300"/>
                </a:solidFill>
              </a:rPr>
              <a:t>as usual</a:t>
            </a:r>
            <a:r>
              <a:rPr lang="en-GB" sz="1800" b="1" dirty="0"/>
              <a:t>. He was surprised and very glad, but quickly a cloud of disappointment filled him, because he did not expect to find a young boy, who was about twelve or thirteen years old working alone.</a:t>
            </a:r>
          </a:p>
          <a:p>
            <a:pPr algn="l"/>
            <a:r>
              <a:rPr lang="en-GB" sz="1800" dirty="0"/>
              <a:t>B.	</a:t>
            </a:r>
            <a:r>
              <a:rPr lang="en-GB" sz="1800" b="1" dirty="0">
                <a:solidFill>
                  <a:srgbClr val="1132D9"/>
                </a:solidFill>
              </a:rPr>
              <a:t>When he reached the door of the barber shop, he found the door open unusually. This brought into him a wave of astonishment but suddenly he was disappointed because he saw a boy of 12 or 13 years old inside as he entered the shop. </a:t>
            </a:r>
          </a:p>
          <a:p>
            <a:pPr algn="l"/>
            <a:r>
              <a:rPr lang="en-GB" sz="1800" dirty="0"/>
              <a:t>C.	</a:t>
            </a:r>
            <a:r>
              <a:rPr lang="en-GB" sz="1800" b="1" dirty="0"/>
              <a:t>When he reached the door of the barber shop, he unusually found the door open. Initially he was happily surprised but his happiness quickly disappeared and a wave of disappointment went through his veins because he only found a boy of around twelve or thirteen years old as he stepped in the shop.</a:t>
            </a:r>
          </a:p>
          <a:p>
            <a:pPr algn="l"/>
            <a:endParaRPr lang="en-GB" sz="1400" dirty="0"/>
          </a:p>
          <a:p>
            <a:r>
              <a:rPr lang="en-GB" sz="1400" dirty="0"/>
              <a:t> </a:t>
            </a:r>
          </a:p>
          <a:p>
            <a:pPr marL="0" indent="0" algn="l"/>
            <a:endParaRPr lang="en-GB" sz="1400" dirty="0"/>
          </a:p>
        </p:txBody>
      </p:sp>
    </p:spTree>
    <p:extLst>
      <p:ext uri="{BB962C8B-B14F-4D97-AF65-F5344CB8AC3E}">
        <p14:creationId xmlns="" xmlns:p14="http://schemas.microsoft.com/office/powerpoint/2010/main" val="29204725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1800" b="1" dirty="0" smtClean="0">
                <a:solidFill>
                  <a:srgbClr val="FF3300"/>
                </a:solidFill>
              </a:rPr>
              <a:t>L13 </a:t>
            </a:r>
            <a:r>
              <a:rPr lang="en-GB" sz="1800" b="1" dirty="0">
                <a:solidFill>
                  <a:srgbClr val="FF3300"/>
                </a:solidFill>
              </a:rPr>
              <a:t>Practical </a:t>
            </a:r>
            <a:r>
              <a:rPr lang="en-GB" sz="1800" b="1" dirty="0" smtClean="0">
                <a:solidFill>
                  <a:srgbClr val="FF3300"/>
                </a:solidFill>
              </a:rPr>
              <a:t>A</a:t>
            </a:r>
            <a:r>
              <a:rPr lang="en-GB" sz="1800" b="1" dirty="0">
                <a:solidFill>
                  <a:srgbClr val="FF3300"/>
                </a:solidFill>
              </a:rPr>
              <a:t/>
            </a:r>
            <a:br>
              <a:rPr lang="en-GB" sz="1800" b="1" dirty="0">
                <a:solidFill>
                  <a:srgbClr val="FF3300"/>
                </a:solidFill>
              </a:rPr>
            </a:br>
            <a:r>
              <a:rPr lang="en-GB" sz="1800" b="1" dirty="0">
                <a:solidFill>
                  <a:srgbClr val="1132D9"/>
                </a:solidFill>
                <a:latin typeface="Times New Roman"/>
                <a:ea typeface="Calibri"/>
                <a:cs typeface="Arial"/>
              </a:rPr>
              <a:t>Translate the following </a:t>
            </a:r>
            <a:r>
              <a:rPr lang="en-GB" sz="1800" b="1" dirty="0" smtClean="0">
                <a:solidFill>
                  <a:srgbClr val="1132D9"/>
                </a:solidFill>
                <a:latin typeface="Times New Roman"/>
                <a:ea typeface="Calibri"/>
                <a:cs typeface="Arial"/>
              </a:rPr>
              <a:t>poem </a:t>
            </a:r>
            <a:r>
              <a:rPr lang="en-GB" sz="1800" b="1" dirty="0">
                <a:solidFill>
                  <a:srgbClr val="1132D9"/>
                </a:solidFill>
                <a:latin typeface="Times New Roman"/>
                <a:ea typeface="Calibri"/>
                <a:cs typeface="Arial"/>
              </a:rPr>
              <a:t>into Arabic.  Use your creative ability in your translation.</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p>
        </p:txBody>
      </p:sp>
      <p:sp>
        <p:nvSpPr>
          <p:cNvPr id="3" name="Content Placeholder 2"/>
          <p:cNvSpPr>
            <a:spLocks noGrp="1"/>
          </p:cNvSpPr>
          <p:nvPr>
            <p:ph idx="1"/>
          </p:nvPr>
        </p:nvSpPr>
        <p:spPr/>
        <p:txBody>
          <a:bodyPr/>
          <a:lstStyle/>
          <a:p>
            <a:pPr algn="l"/>
            <a:r>
              <a:rPr lang="en-GB" sz="1200" b="1" dirty="0">
                <a:solidFill>
                  <a:srgbClr val="FF0000"/>
                </a:solidFill>
              </a:rPr>
              <a:t>JEALOUSY</a:t>
            </a:r>
          </a:p>
          <a:p>
            <a:pPr algn="l"/>
            <a:r>
              <a:rPr lang="en-GB" sz="1200" dirty="0"/>
              <a:t> </a:t>
            </a:r>
            <a:r>
              <a:rPr lang="en-GB" sz="1200" b="1" dirty="0" smtClean="0">
                <a:latin typeface="Times New Roman" pitchFamily="18" charset="0"/>
                <a:cs typeface="Times New Roman" pitchFamily="18" charset="0"/>
              </a:rPr>
              <a:t>You </a:t>
            </a:r>
            <a:r>
              <a:rPr lang="en-GB" sz="1200" b="1" dirty="0">
                <a:latin typeface="Times New Roman" pitchFamily="18" charset="0"/>
                <a:cs typeface="Times New Roman" pitchFamily="18" charset="0"/>
              </a:rPr>
              <a:t>envious one, be from me away;</a:t>
            </a:r>
          </a:p>
          <a:p>
            <a:pPr algn="l"/>
            <a:r>
              <a:rPr lang="en-GB" sz="1200" b="1" dirty="0">
                <a:latin typeface="Times New Roman" pitchFamily="18" charset="0"/>
                <a:cs typeface="Times New Roman" pitchFamily="18" charset="0"/>
              </a:rPr>
              <a:t>Your heart is as hard as rock;</a:t>
            </a:r>
          </a:p>
          <a:p>
            <a:pPr algn="l"/>
            <a:r>
              <a:rPr lang="en-GB" sz="1200" b="1" dirty="0">
                <a:latin typeface="Times New Roman" pitchFamily="18" charset="0"/>
                <a:cs typeface="Times New Roman" pitchFamily="18" charset="0"/>
              </a:rPr>
              <a:t>But the lover looks like a rainy day</a:t>
            </a:r>
          </a:p>
          <a:p>
            <a:pPr algn="l"/>
            <a:r>
              <a:rPr lang="en-GB" sz="1200" b="1" dirty="0">
                <a:latin typeface="Times New Roman" pitchFamily="18" charset="0"/>
                <a:cs typeface="Times New Roman" pitchFamily="18" charset="0"/>
              </a:rPr>
              <a:t>Full of mercy and loved by the folk.</a:t>
            </a:r>
          </a:p>
          <a:p>
            <a:pPr algn="l"/>
            <a:r>
              <a:rPr lang="en-GB" sz="1200" b="1" dirty="0">
                <a:latin typeface="Times New Roman" pitchFamily="18" charset="0"/>
                <a:cs typeface="Times New Roman" pitchFamily="18" charset="0"/>
              </a:rPr>
              <a:t>*	*	*	*	</a:t>
            </a:r>
          </a:p>
          <a:p>
            <a:pPr algn="l"/>
            <a:r>
              <a:rPr lang="en-GB" sz="1200" b="1" dirty="0">
                <a:latin typeface="Times New Roman" pitchFamily="18" charset="0"/>
                <a:cs typeface="Times New Roman" pitchFamily="18" charset="0"/>
              </a:rPr>
              <a:t>O come my lover, and be my sun;</a:t>
            </a:r>
          </a:p>
          <a:p>
            <a:pPr algn="l"/>
            <a:r>
              <a:rPr lang="en-GB" sz="1200" b="1" dirty="0">
                <a:latin typeface="Times New Roman" pitchFamily="18" charset="0"/>
                <a:cs typeface="Times New Roman" pitchFamily="18" charset="0"/>
              </a:rPr>
              <a:t>In the day and the moon in the night;</a:t>
            </a:r>
          </a:p>
          <a:p>
            <a:pPr algn="l"/>
            <a:r>
              <a:rPr lang="en-GB" sz="1200" b="1" dirty="0">
                <a:latin typeface="Times New Roman" pitchFamily="18" charset="0"/>
                <a:cs typeface="Times New Roman" pitchFamily="18" charset="0"/>
              </a:rPr>
              <a:t>Away from you envious one, I’ll run</a:t>
            </a:r>
          </a:p>
          <a:p>
            <a:pPr algn="l"/>
            <a:r>
              <a:rPr lang="en-GB" sz="1200" b="1" dirty="0">
                <a:latin typeface="Times New Roman" pitchFamily="18" charset="0"/>
                <a:cs typeface="Times New Roman" pitchFamily="18" charset="0"/>
              </a:rPr>
              <a:t>To my lover and out of your sight.</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envious one, go and dig a grave,</a:t>
            </a:r>
          </a:p>
          <a:p>
            <a:pPr algn="l"/>
            <a:r>
              <a:rPr lang="en-GB" sz="1200" b="1" dirty="0">
                <a:latin typeface="Times New Roman" pitchFamily="18" charset="0"/>
                <a:cs typeface="Times New Roman" pitchFamily="18" charset="0"/>
              </a:rPr>
              <a:t>For you to lie in and dream</a:t>
            </a:r>
          </a:p>
          <a:p>
            <a:pPr algn="l"/>
            <a:r>
              <a:rPr lang="en-GB" sz="1200" b="1" dirty="0">
                <a:latin typeface="Times New Roman" pitchFamily="18" charset="0"/>
                <a:cs typeface="Times New Roman" pitchFamily="18" charset="0"/>
              </a:rPr>
              <a:t>Of the goodness from life you save</a:t>
            </a:r>
          </a:p>
          <a:p>
            <a:pPr algn="l"/>
            <a:r>
              <a:rPr lang="en-GB" sz="1200" b="1" dirty="0">
                <a:latin typeface="Times New Roman" pitchFamily="18" charset="0"/>
                <a:cs typeface="Times New Roman" pitchFamily="18" charset="0"/>
              </a:rPr>
              <a:t>When you’ve made it a muddy stream!</a:t>
            </a:r>
          </a:p>
          <a:p>
            <a:pPr algn="l"/>
            <a:r>
              <a:rPr lang="en-GB" sz="1200" b="1" dirty="0">
                <a:latin typeface="Times New Roman" pitchFamily="18" charset="0"/>
                <a:cs typeface="Times New Roman" pitchFamily="18" charset="0"/>
              </a:rPr>
              <a:t>*	*	*	</a:t>
            </a:r>
            <a:r>
              <a:rPr lang="en-GB" sz="1200" b="1" dirty="0" smtClean="0">
                <a:latin typeface="Times New Roman" pitchFamily="18" charset="0"/>
                <a:cs typeface="Times New Roman" pitchFamily="18" charset="0"/>
              </a:rPr>
              <a:t>*</a:t>
            </a:r>
            <a:endParaRPr lang="en-GB" sz="1200" b="1" dirty="0">
              <a:latin typeface="Times New Roman" pitchFamily="18" charset="0"/>
              <a:cs typeface="Times New Roman" pitchFamily="18" charset="0"/>
            </a:endParaRPr>
          </a:p>
          <a:p>
            <a:pPr algn="l"/>
            <a:r>
              <a:rPr lang="en-GB" sz="1200" b="1" dirty="0">
                <a:latin typeface="Times New Roman" pitchFamily="18" charset="0"/>
                <a:cs typeface="Times New Roman" pitchFamily="18" charset="0"/>
              </a:rPr>
              <a:t>O be away from me to hell,</a:t>
            </a:r>
          </a:p>
          <a:p>
            <a:pPr algn="l"/>
            <a:r>
              <a:rPr lang="en-GB" sz="1200" b="1" dirty="0">
                <a:latin typeface="Times New Roman" pitchFamily="18" charset="0"/>
                <a:cs typeface="Times New Roman" pitchFamily="18" charset="0"/>
              </a:rPr>
              <a:t>And blaze your fire there or quell!</a:t>
            </a:r>
          </a:p>
          <a:p>
            <a:pPr algn="l"/>
            <a:r>
              <a:rPr lang="en-GB" sz="1200" dirty="0"/>
              <a:t>*	*	*	</a:t>
            </a:r>
            <a:r>
              <a:rPr lang="en-GB" sz="1200" dirty="0" smtClean="0"/>
              <a:t>*</a:t>
            </a:r>
            <a:endParaRPr lang="en-GB" sz="1200" dirty="0"/>
          </a:p>
          <a:p>
            <a:pPr algn="l"/>
            <a:r>
              <a:rPr lang="en-GB" sz="1200" b="1" dirty="0" err="1">
                <a:solidFill>
                  <a:srgbClr val="1132D9"/>
                </a:solidFill>
              </a:rPr>
              <a:t>A.M.Halimah</a:t>
            </a:r>
            <a:r>
              <a:rPr lang="en-GB" sz="1200" b="1" dirty="0">
                <a:solidFill>
                  <a:srgbClr val="1132D9"/>
                </a:solidFill>
              </a:rPr>
              <a:t> </a:t>
            </a:r>
          </a:p>
          <a:p>
            <a:pPr algn="l"/>
            <a:r>
              <a:rPr lang="en-GB" sz="1200" b="1" dirty="0">
                <a:solidFill>
                  <a:srgbClr val="1132D9"/>
                </a:solidFill>
              </a:rPr>
              <a:t> </a:t>
            </a:r>
          </a:p>
          <a:p>
            <a:pPr algn="l">
              <a:buFont typeface="Wingdings" pitchFamily="2" charset="2"/>
              <a:buChar char="q"/>
            </a:pPr>
            <a:endParaRPr lang="en-GB" sz="1200" dirty="0"/>
          </a:p>
        </p:txBody>
      </p:sp>
    </p:spTree>
    <p:extLst>
      <p:ext uri="{BB962C8B-B14F-4D97-AF65-F5344CB8AC3E}">
        <p14:creationId xmlns="" xmlns:p14="http://schemas.microsoft.com/office/powerpoint/2010/main" val="31112129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r>
              <a:rPr lang="en-GB" sz="1800" b="1" dirty="0" smtClean="0">
                <a:solidFill>
                  <a:srgbClr val="FF3300"/>
                </a:solidFill>
                <a:latin typeface="Times New Roman"/>
                <a:ea typeface="Calibri"/>
                <a:cs typeface="Arial"/>
              </a:rPr>
              <a:t>L13 </a:t>
            </a:r>
            <a:r>
              <a:rPr lang="en-GB" sz="1800" b="1" dirty="0">
                <a:solidFill>
                  <a:srgbClr val="FF3300"/>
                </a:solidFill>
                <a:latin typeface="Times New Roman"/>
                <a:ea typeface="Calibri"/>
                <a:cs typeface="Arial"/>
              </a:rPr>
              <a:t>Practical </a:t>
            </a:r>
            <a:r>
              <a:rPr lang="en-GB" sz="1800" b="1" dirty="0" smtClean="0">
                <a:solidFill>
                  <a:srgbClr val="FF3300"/>
                </a:solidFill>
                <a:latin typeface="Times New Roman"/>
                <a:ea typeface="Calibri"/>
                <a:cs typeface="Arial"/>
              </a:rPr>
              <a:t>B</a:t>
            </a:r>
            <a:r>
              <a:rPr lang="en-GB" sz="1800" b="1" dirty="0">
                <a:solidFill>
                  <a:srgbClr val="FF3300"/>
                </a:solidFill>
                <a:ea typeface="Calibri"/>
                <a:cs typeface="Arial"/>
              </a:rPr>
              <a:t/>
            </a:r>
            <a:br>
              <a:rPr lang="en-GB" sz="1800" b="1" dirty="0">
                <a:solidFill>
                  <a:srgbClr val="FF3300"/>
                </a:solidFill>
                <a:ea typeface="Calibri"/>
                <a:cs typeface="Arial"/>
              </a:rPr>
            </a:br>
            <a:r>
              <a:rPr lang="en-GB" sz="1600" b="1" dirty="0" smtClean="0">
                <a:solidFill>
                  <a:srgbClr val="1132D9"/>
                </a:solidFill>
                <a:latin typeface="Times New Roman"/>
                <a:ea typeface="Calibri"/>
                <a:cs typeface="Arial"/>
              </a:rPr>
              <a:t>Translate the </a:t>
            </a:r>
            <a:r>
              <a:rPr lang="en-GB" sz="1600" b="1" dirty="0">
                <a:solidFill>
                  <a:srgbClr val="1132D9"/>
                </a:solidFill>
                <a:latin typeface="Times New Roman"/>
                <a:ea typeface="Calibri"/>
                <a:cs typeface="Arial"/>
              </a:rPr>
              <a:t>following excerpt into English</a:t>
            </a:r>
            <a:r>
              <a:rPr lang="ar-SA" sz="1600" b="1" dirty="0">
                <a:solidFill>
                  <a:srgbClr val="1132D9"/>
                </a:solidFill>
                <a:latin typeface="Times New Roman"/>
                <a:ea typeface="Calibri"/>
                <a:cs typeface="Arial"/>
              </a:rPr>
              <a:t>. </a:t>
            </a:r>
            <a:r>
              <a:rPr lang="en-GB" sz="1600" b="1" dirty="0">
                <a:solidFill>
                  <a:srgbClr val="1132D9"/>
                </a:solidFill>
                <a:latin typeface="Times New Roman"/>
                <a:ea typeface="Calibri"/>
                <a:cs typeface="Arial"/>
              </a:rPr>
              <a:t> Use your creative ability in </a:t>
            </a:r>
            <a:r>
              <a:rPr lang="en-GB" sz="1600" b="1" dirty="0" smtClean="0">
                <a:solidFill>
                  <a:srgbClr val="1132D9"/>
                </a:solidFill>
                <a:latin typeface="Times New Roman"/>
                <a:ea typeface="Calibri"/>
                <a:cs typeface="Arial"/>
              </a:rPr>
              <a:t>your translation</a:t>
            </a:r>
            <a:r>
              <a:rPr lang="en-GB" sz="1800" b="1" dirty="0" smtClean="0">
                <a:solidFill>
                  <a:srgbClr val="1132D9"/>
                </a:solidFill>
                <a:latin typeface="Times New Roman"/>
                <a:ea typeface="Calibri"/>
                <a:cs typeface="Arial"/>
              </a:rPr>
              <a:t>.</a:t>
            </a:r>
            <a:r>
              <a:rPr lang="en-GB" sz="1800" b="1" dirty="0">
                <a:solidFill>
                  <a:srgbClr val="1132D9"/>
                </a:solidFill>
                <a:latin typeface="Times New Roman"/>
                <a:ea typeface="Calibri"/>
                <a:cs typeface="Arial"/>
              </a:rPr>
              <a:t/>
            </a:r>
            <a:br>
              <a:rPr lang="en-GB" sz="1800" b="1" dirty="0">
                <a:solidFill>
                  <a:srgbClr val="1132D9"/>
                </a:solidFill>
                <a:latin typeface="Times New Roman"/>
                <a:ea typeface="Calibri"/>
                <a:cs typeface="Arial"/>
              </a:rPr>
            </a:br>
            <a:r>
              <a:rPr lang="en-GB" sz="1800" b="1" dirty="0">
                <a:solidFill>
                  <a:srgbClr val="1132D9"/>
                </a:solidFill>
                <a:latin typeface="Times New Roman"/>
                <a:ea typeface="Calibri"/>
                <a:cs typeface="Arial"/>
              </a:rPr>
              <a:t> </a:t>
            </a:r>
            <a:endParaRPr lang="en-GB" sz="1800" b="1" dirty="0">
              <a:solidFill>
                <a:srgbClr val="1132D9"/>
              </a:solidFill>
            </a:endParaRPr>
          </a:p>
        </p:txBody>
      </p:sp>
      <p:sp>
        <p:nvSpPr>
          <p:cNvPr id="3" name="Content Placeholder 2"/>
          <p:cNvSpPr>
            <a:spLocks noGrp="1"/>
          </p:cNvSpPr>
          <p:nvPr>
            <p:ph idx="1"/>
          </p:nvPr>
        </p:nvSpPr>
        <p:spPr/>
        <p:txBody>
          <a:bodyPr/>
          <a:lstStyle/>
          <a:p>
            <a:pPr algn="r" rtl="1"/>
            <a:endParaRPr lang="ar-SY" sz="1800" dirty="0" smtClean="0">
              <a:cs typeface="Traditional Arabic" pitchFamily="2" charset="-78"/>
            </a:endParaRPr>
          </a:p>
          <a:p>
            <a:pPr algn="r" rtl="1"/>
            <a:r>
              <a:rPr lang="ar-SY" sz="1800" dirty="0">
                <a:cs typeface="Traditional Arabic" pitchFamily="2" charset="-78"/>
              </a:rPr>
              <a:t> </a:t>
            </a:r>
            <a:r>
              <a:rPr lang="ar-SY" sz="1800" dirty="0" smtClean="0">
                <a:cs typeface="Traditional Arabic" pitchFamily="2" charset="-78"/>
              </a:rPr>
              <a:t>         بادره </a:t>
            </a:r>
            <a:r>
              <a:rPr lang="ar-SY" sz="1800" dirty="0">
                <a:cs typeface="Traditional Arabic" pitchFamily="2" charset="-78"/>
              </a:rPr>
              <a:t>الصبي مباشرة بصوت ناعم: "سوف يأتي معلمي حالاً... سوف لن يتأخر . تفضل... الشاي جاهز، معلمي جاء بمجلات كثيرة ... تفضل يا عم ...سوف لن يتأخر</a:t>
            </a:r>
            <a:r>
              <a:rPr lang="en-GB" sz="1800" dirty="0">
                <a:cs typeface="Traditional Arabic" pitchFamily="2" charset="-78"/>
              </a:rPr>
              <a:t>..." </a:t>
            </a:r>
          </a:p>
          <a:p>
            <a:r>
              <a:rPr lang="ar-SY" sz="1800" dirty="0" smtClean="0">
                <a:cs typeface="Traditional Arabic" pitchFamily="2" charset="-78"/>
              </a:rPr>
              <a:t>         صُعب </a:t>
            </a:r>
            <a:r>
              <a:rPr lang="ar-SY" sz="1800" dirty="0">
                <a:cs typeface="Traditional Arabic" pitchFamily="2" charset="-78"/>
              </a:rPr>
              <a:t>عليه أن يكسف الصبي، فتمتم:" أمتأكد يا بني من أنه لن يتأخر؟" "أجل يا عم ..." تذكر كم كانت عملية القص في بلاد الإنجليز خالية من المتعة، وكم كانت مكلفة مادياً ومعنوياً. إذ كان يشعر بعد كل عملية قص لشعره أنه كان خروفا استرالياً مكتفاً يُجز صوفه بصمت مطبق وميكانيكية، فيشعر براحة متناهية بعد الانتهاء من عملية القص, يتنفس الصعداء لأن عبئاً ثقيلاً أزيح عن كاهله, فيبتعد وهو يسير كعصفور يطير حراً طليقاً</a:t>
            </a:r>
            <a:endParaRPr lang="en-GB" sz="1800" dirty="0">
              <a:ea typeface="Calibri"/>
              <a:cs typeface="Traditional Arabic" pitchFamily="2" charset="-78"/>
            </a:endParaRPr>
          </a:p>
        </p:txBody>
      </p:sp>
    </p:spTree>
    <p:extLst>
      <p:ext uri="{BB962C8B-B14F-4D97-AF65-F5344CB8AC3E}">
        <p14:creationId xmlns="" xmlns:p14="http://schemas.microsoft.com/office/powerpoint/2010/main" val="2665764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14</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US" b="1" dirty="0" smtClean="0"/>
              <a:t>A Brief Review </a:t>
            </a:r>
          </a:p>
          <a:p>
            <a:pPr eaLnBrk="1" hangingPunct="1"/>
            <a:r>
              <a:rPr lang="en-US" b="1" dirty="0" smtClean="0"/>
              <a:t>of Creative Translation 13 Lectures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3300"/>
                </a:solidFill>
              </a:rPr>
              <a:t>Examples  of Exam Questions</a:t>
            </a:r>
            <a:endParaRPr lang="en-US" sz="3200" b="1" dirty="0">
              <a:solidFill>
                <a:srgbClr val="FF3300"/>
              </a:solidFill>
            </a:endParaRPr>
          </a:p>
        </p:txBody>
      </p:sp>
      <p:sp>
        <p:nvSpPr>
          <p:cNvPr id="3" name="Content Placeholder 2"/>
          <p:cNvSpPr>
            <a:spLocks noGrp="1"/>
          </p:cNvSpPr>
          <p:nvPr>
            <p:ph idx="1"/>
          </p:nvPr>
        </p:nvSpPr>
        <p:spPr/>
        <p:txBody>
          <a:bodyPr/>
          <a:lstStyle/>
          <a:p>
            <a:pPr algn="l"/>
            <a:r>
              <a:rPr lang="en-US" sz="1800" b="1" dirty="0" smtClean="0"/>
              <a:t>Please, choose one answer and circle the appropriate letter: </a:t>
            </a:r>
            <a:r>
              <a:rPr lang="en-US" sz="1400" b="1" dirty="0" smtClean="0"/>
              <a:t>(one point for each correct answer</a:t>
            </a:r>
          </a:p>
          <a:p>
            <a:pPr lvl="0" algn="l"/>
            <a:r>
              <a:rPr lang="en-US" sz="1800" b="1" dirty="0" smtClean="0">
                <a:solidFill>
                  <a:srgbClr val="1132D9"/>
                </a:solidFill>
              </a:rPr>
              <a:t>1) Translation is considered as  being creative when it is </a:t>
            </a:r>
            <a:r>
              <a:rPr lang="en-US" sz="1800" dirty="0" smtClean="0"/>
              <a:t> </a:t>
            </a:r>
          </a:p>
          <a:p>
            <a:pPr lvl="0" algn="l">
              <a:buFont typeface="+mj-lt"/>
              <a:buAutoNum type="alphaUcPeriod"/>
            </a:pPr>
            <a:r>
              <a:rPr lang="en-US" sz="1800" b="1" dirty="0" smtClean="0"/>
              <a:t>novel and appropriate.</a:t>
            </a:r>
          </a:p>
          <a:p>
            <a:pPr lvl="0" algn="l">
              <a:buFont typeface="+mj-lt"/>
              <a:buAutoNum type="alphaUcPeriod"/>
            </a:pPr>
            <a:r>
              <a:rPr lang="en-US" sz="1800" b="1" dirty="0" smtClean="0"/>
              <a:t>new and relevant</a:t>
            </a:r>
          </a:p>
          <a:p>
            <a:pPr lvl="0" algn="l">
              <a:buFont typeface="+mj-lt"/>
              <a:buAutoNum type="alphaUcPeriod"/>
            </a:pPr>
            <a:r>
              <a:rPr lang="en-US" sz="1800" b="1" dirty="0" smtClean="0"/>
              <a:t>fresh and imaginative</a:t>
            </a:r>
          </a:p>
          <a:p>
            <a:pPr algn="l">
              <a:buFont typeface="+mj-lt"/>
              <a:buAutoNum type="alphaUcPeriod"/>
            </a:pPr>
            <a:r>
              <a:rPr lang="en-US" sz="1800" b="1" dirty="0" smtClean="0"/>
              <a:t>modern and productive</a:t>
            </a:r>
            <a:r>
              <a:rPr lang="en-US" sz="1400" b="1" dirty="0" smtClean="0"/>
              <a:t>  </a:t>
            </a:r>
          </a:p>
          <a:p>
            <a:pPr algn="l">
              <a:buFont typeface="+mj-lt"/>
              <a:buAutoNum type="alphaUcPeriod"/>
            </a:pPr>
            <a:endParaRPr lang="en-US" sz="1800" b="1" dirty="0" smtClean="0"/>
          </a:p>
          <a:p>
            <a:pPr lvl="0" algn="l"/>
            <a:r>
              <a:rPr lang="en-US" sz="1800" b="1" dirty="0" smtClean="0">
                <a:solidFill>
                  <a:srgbClr val="1132D9"/>
                </a:solidFill>
              </a:rPr>
              <a:t>2) The most appropriate translation of </a:t>
            </a:r>
            <a:r>
              <a:rPr lang="en-GB" sz="1800" b="1" dirty="0" smtClean="0">
                <a:solidFill>
                  <a:srgbClr val="1132D9"/>
                </a:solidFill>
              </a:rPr>
              <a:t>‘</a:t>
            </a:r>
            <a:r>
              <a:rPr lang="ar-SA" sz="1800" b="1" dirty="0" smtClean="0">
                <a:solidFill>
                  <a:srgbClr val="1132D9"/>
                </a:solidFill>
              </a:rPr>
              <a:t>أكثر من ذكر الله</a:t>
            </a:r>
            <a:r>
              <a:rPr lang="en-GB" sz="1800" dirty="0" smtClean="0">
                <a:solidFill>
                  <a:srgbClr val="1132D9"/>
                </a:solidFill>
              </a:rPr>
              <a:t>’ </a:t>
            </a:r>
            <a:r>
              <a:rPr lang="en-GB" sz="1800" b="1" dirty="0" smtClean="0">
                <a:solidFill>
                  <a:srgbClr val="1132D9"/>
                </a:solidFill>
              </a:rPr>
              <a:t>is </a:t>
            </a:r>
            <a:r>
              <a:rPr lang="en-US" sz="1800" dirty="0" smtClean="0">
                <a:solidFill>
                  <a:srgbClr val="1132D9"/>
                </a:solidFill>
              </a:rPr>
              <a:t> </a:t>
            </a:r>
          </a:p>
          <a:p>
            <a:pPr lvl="0" algn="l">
              <a:buFont typeface="+mj-lt"/>
              <a:buAutoNum type="alphaUcPeriod"/>
            </a:pPr>
            <a:r>
              <a:rPr lang="en-US" sz="1800" b="1" dirty="0" smtClean="0"/>
              <a:t>Remember your God and mention him as much as you can.</a:t>
            </a:r>
          </a:p>
          <a:p>
            <a:pPr lvl="0" algn="l">
              <a:buFont typeface="+mj-lt"/>
              <a:buAutoNum type="alphaUcPeriod"/>
            </a:pPr>
            <a:r>
              <a:rPr lang="en-US" sz="1800" b="1" dirty="0" smtClean="0"/>
              <a:t>Make a lot of mention of God </a:t>
            </a:r>
          </a:p>
          <a:p>
            <a:pPr lvl="0" algn="l">
              <a:buFont typeface="+mj-lt"/>
              <a:buAutoNum type="alphaUcPeriod"/>
            </a:pPr>
            <a:r>
              <a:rPr lang="en-US" sz="1800" b="1" dirty="0" smtClean="0"/>
              <a:t>Make </a:t>
            </a:r>
            <a:r>
              <a:rPr lang="en-US" sz="1800" b="1" dirty="0" err="1" smtClean="0"/>
              <a:t>dhikr</a:t>
            </a:r>
            <a:r>
              <a:rPr lang="en-US" sz="1800" b="1" dirty="0" smtClean="0"/>
              <a:t> of Allah whenever possible.</a:t>
            </a:r>
          </a:p>
          <a:p>
            <a:pPr lvl="0" algn="l">
              <a:buFont typeface="+mj-lt"/>
              <a:buAutoNum type="alphaUcPeriod"/>
            </a:pPr>
            <a:r>
              <a:rPr lang="en-US" sz="1800" b="1" dirty="0" smtClean="0"/>
              <a:t>Make praising exercises of God   </a:t>
            </a:r>
          </a:p>
          <a:p>
            <a:pPr lvl="0" algn="l"/>
            <a:endParaRPr lang="en-US" sz="1800" b="1" dirty="0" smtClean="0"/>
          </a:p>
          <a:p>
            <a:pPr algn="l"/>
            <a:r>
              <a:rPr lang="en-US" sz="1200" dirty="0" smtClean="0"/>
              <a:t> </a:t>
            </a:r>
          </a:p>
          <a:p>
            <a:pPr algn="l"/>
            <a:r>
              <a:rPr lang="en-US" sz="1200" dirty="0" smtClean="0"/>
              <a:t> </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5400" dirty="0" smtClean="0"/>
              <a:t>Thank</a:t>
            </a:r>
            <a:endParaRPr lang="ar-SA" sz="5400" dirty="0"/>
          </a:p>
        </p:txBody>
      </p:sp>
      <p:sp>
        <p:nvSpPr>
          <p:cNvPr id="3" name="عنصر نائب للمحتوى 2"/>
          <p:cNvSpPr>
            <a:spLocks noGrp="1"/>
          </p:cNvSpPr>
          <p:nvPr>
            <p:ph idx="1"/>
          </p:nvPr>
        </p:nvSpPr>
        <p:spPr/>
        <p:txBody>
          <a:bodyPr/>
          <a:lstStyle/>
          <a:p>
            <a:pPr algn="ctr"/>
            <a:endParaRPr lang="en-US" dirty="0" smtClean="0"/>
          </a:p>
          <a:p>
            <a:pPr algn="ctr"/>
            <a:endParaRPr lang="en-US" dirty="0" smtClean="0"/>
          </a:p>
          <a:p>
            <a:pPr algn="ctr"/>
            <a:r>
              <a:rPr lang="en-US" sz="8000" dirty="0" smtClean="0">
                <a:solidFill>
                  <a:srgbClr val="FF0000"/>
                </a:solidFill>
              </a:rPr>
              <a:t>Best </a:t>
            </a:r>
            <a:r>
              <a:rPr lang="en-US" sz="8000" dirty="0" smtClean="0">
                <a:solidFill>
                  <a:srgbClr val="FF0000"/>
                </a:solidFill>
              </a:rPr>
              <a:t>wishes</a:t>
            </a:r>
          </a:p>
          <a:p>
            <a:pPr algn="ctr"/>
            <a:r>
              <a:rPr lang="en-US" sz="8000" b="1" dirty="0" err="1" smtClean="0">
                <a:cs typeface="Arial" pitchFamily="34" charset="0"/>
              </a:rPr>
              <a:t>Ghassan</a:t>
            </a:r>
            <a:r>
              <a:rPr lang="en-US" sz="8000" b="1" smtClean="0">
                <a:cs typeface="Arial" pitchFamily="34" charset="0"/>
              </a:rPr>
              <a:t> 7</a:t>
            </a:r>
          </a:p>
          <a:p>
            <a:pPr algn="ctr"/>
            <a:r>
              <a:rPr lang="en-US" sz="8000" smtClean="0">
                <a:solidFill>
                  <a:srgbClr val="FF0000"/>
                </a:solidFill>
              </a:rPr>
              <a:t> </a:t>
            </a:r>
            <a:endParaRPr lang="ar-SA" sz="8000" dirty="0">
              <a:solidFill>
                <a:srgbClr val="FF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1899</TotalTime>
  <Words>6234</Words>
  <Application>Microsoft Office PowerPoint</Application>
  <PresentationFormat>A4 Paper (210x297 mm)‎</PresentationFormat>
  <Paragraphs>637</Paragraphs>
  <Slides>82</Slides>
  <Notes>0</Notes>
  <HiddenSlides>0</HiddenSlides>
  <MMClips>0</MMClips>
  <ScaleCrop>false</ScaleCrop>
  <HeadingPairs>
    <vt:vector size="4" baseType="variant">
      <vt:variant>
        <vt:lpstr>سمة</vt:lpstr>
      </vt:variant>
      <vt:variant>
        <vt:i4>1</vt:i4>
      </vt:variant>
      <vt:variant>
        <vt:lpstr>عناوين الشرائح</vt:lpstr>
      </vt:variant>
      <vt:variant>
        <vt:i4>82</vt:i4>
      </vt:variant>
    </vt:vector>
  </HeadingPairs>
  <TitlesOfParts>
    <vt:vector size="83" baseType="lpstr">
      <vt:lpstr>Office Theme</vt:lpstr>
      <vt:lpstr>الشريحة 1</vt:lpstr>
      <vt:lpstr>Solution of Practice</vt:lpstr>
      <vt:lpstr>Lecture 1</vt:lpstr>
      <vt:lpstr>Example</vt:lpstr>
      <vt:lpstr>Example</vt:lpstr>
      <vt:lpstr>Example</vt:lpstr>
      <vt:lpstr>Example</vt:lpstr>
      <vt:lpstr>L1 Practical A  Translate the following couple of poetry lines into Arabic.  Use your own imagination! </vt:lpstr>
      <vt:lpstr>L1 Practical B   Translate the following into English.  Use your creative ability in your translation. </vt:lpstr>
      <vt:lpstr>Lecture 2</vt:lpstr>
      <vt:lpstr> Example</vt:lpstr>
      <vt:lpstr>Example</vt:lpstr>
      <vt:lpstr>Example</vt:lpstr>
      <vt:lpstr>Example</vt:lpstr>
      <vt:lpstr> 6. Technical Terms </vt:lpstr>
      <vt:lpstr>Example</vt:lpstr>
      <vt:lpstr>Example</vt:lpstr>
      <vt:lpstr>L2 Practical A  Translate the following expressions into Arabic.  Use your own imagination! </vt:lpstr>
      <vt:lpstr>L2 Practical B   Translate the following into English.  Use your creative ability in your translation. </vt:lpstr>
      <vt:lpstr>Lecture 3</vt:lpstr>
      <vt:lpstr> Example</vt:lpstr>
      <vt:lpstr>Example</vt:lpstr>
      <vt:lpstr>L3 Practical A  Translate the following poem into Arabic.  Use your own imagination! </vt:lpstr>
      <vt:lpstr> L3 Practical B Translate the following excerpt from a short story into English.  Use your creative ability in your translation. </vt:lpstr>
      <vt:lpstr>Lecture 4</vt:lpstr>
      <vt:lpstr>Example</vt:lpstr>
      <vt:lpstr> L4 Practical A Translate the following speech by Shylock taken from ‘Merchant of Venice by Shakespeare into Arabic.   </vt:lpstr>
      <vt:lpstr> L4 Practical B Translate the following excerpt from a short story into English.  Use your creative ability in your translation. </vt:lpstr>
      <vt:lpstr>Lecture 5</vt:lpstr>
      <vt:lpstr> L5 Practical A Translate the following Hadeeth into English.  Use your creative ability in your  translation. </vt:lpstr>
      <vt:lpstr> L5 Practical B Translate the following Hadeeth into English.  Use your creative ability in your  translation. </vt:lpstr>
      <vt:lpstr>Lecture 6</vt:lpstr>
      <vt:lpstr> L6 Practical A Translate the following Hadeeth into English.  Use your creative ability in your translation.   </vt:lpstr>
      <vt:lpstr> L6 Practical B Translate the following Hadeeth into English.  Use your creative ability in your  translation. </vt:lpstr>
      <vt:lpstr>Lecture 7</vt:lpstr>
      <vt:lpstr>  Example  </vt:lpstr>
      <vt:lpstr>  Example    </vt:lpstr>
      <vt:lpstr> L7 Practical A Translate the following oratory into Arabic.  Use your creative ability in your translation.    </vt:lpstr>
      <vt:lpstr> L7 Practical B Translate the following into English.  Use your creative ability in your  translation. </vt:lpstr>
      <vt:lpstr>Lecture 8</vt:lpstr>
      <vt:lpstr> Continued  </vt:lpstr>
      <vt:lpstr>  L8 Practical A Translate the following Poem into Arabic.  Use your creative ability in your translation.    </vt:lpstr>
      <vt:lpstr> L8 Practical B Translate the following into English.  Use your creative ability in your  translation. </vt:lpstr>
      <vt:lpstr>Lecture 9</vt:lpstr>
      <vt:lpstr>Example </vt:lpstr>
      <vt:lpstr>Example</vt:lpstr>
      <vt:lpstr>  L9 Practical A Translate the following short story into Arabic.  Use your creative ability in your translation.    </vt:lpstr>
      <vt:lpstr> L9 Practical B Translate the following into English.  Use your creative ability in your  translation. </vt:lpstr>
      <vt:lpstr>Lecture 10</vt:lpstr>
      <vt:lpstr>Continued</vt:lpstr>
      <vt:lpstr>Example</vt:lpstr>
      <vt:lpstr> Contined  </vt:lpstr>
      <vt:lpstr>  L10 Practical A Translate the following into Arabic.  Use your creative ability in your translation.    </vt:lpstr>
      <vt:lpstr> L10 Practical B Translate the following song into English.  Use your creative ability in your  translation. </vt:lpstr>
      <vt:lpstr>Lecture 11</vt:lpstr>
      <vt:lpstr>Continued</vt:lpstr>
      <vt:lpstr>Continued</vt:lpstr>
      <vt:lpstr>Continued</vt:lpstr>
      <vt:lpstr>Example</vt:lpstr>
      <vt:lpstr> Continued  </vt:lpstr>
      <vt:lpstr>  L11 Practical A Translate the following Poem into Arabic.  Use your creative ability in your translation.  </vt:lpstr>
      <vt:lpstr>L11 Practical B Translate the following excerpt into English.  Use your creative ability in translation.  </vt:lpstr>
      <vt:lpstr>Lecture 12</vt:lpstr>
      <vt:lpstr>Continued</vt:lpstr>
      <vt:lpstr>Continued</vt:lpstr>
      <vt:lpstr>Example</vt:lpstr>
      <vt:lpstr> Continued  </vt:lpstr>
      <vt:lpstr>L12 Practical A Translate the following excerpt into Arabic.  Use your creative ability in your translation.  </vt:lpstr>
      <vt:lpstr>L12 Practical B Translate the following excerpt into English.  Use your creative ability in translation.  </vt:lpstr>
      <vt:lpstr>Lecture 13</vt:lpstr>
      <vt:lpstr>1. Examples of  Translating Contemporary Poetry  </vt:lpstr>
      <vt:lpstr>Continued</vt:lpstr>
      <vt:lpstr>Continued</vt:lpstr>
      <vt:lpstr>2. Examples of  Translating General Orations </vt:lpstr>
      <vt:lpstr>Continued</vt:lpstr>
      <vt:lpstr>Example</vt:lpstr>
      <vt:lpstr>L13 Practical A Translate the following poem into Arabic.  Use your creative ability in your translation.  </vt:lpstr>
      <vt:lpstr>L13 Practical B Translate the following excerpt into English.  Use your creative ability in your translation.  </vt:lpstr>
      <vt:lpstr>Lecture 14</vt:lpstr>
      <vt:lpstr>Examples  of Exam Questions</vt:lpstr>
      <vt:lpstr>Thank</vt:lpstr>
      <vt:lpstr>الشريحة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user37</cp:lastModifiedBy>
  <cp:revision>180</cp:revision>
  <dcterms:created xsi:type="dcterms:W3CDTF">2009-10-14T19:14:34Z</dcterms:created>
  <dcterms:modified xsi:type="dcterms:W3CDTF">2012-11-07T00:43:38Z</dcterms:modified>
</cp:coreProperties>
</file>