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7" r:id="rId3"/>
    <p:sldId id="258" r:id="rId4"/>
    <p:sldId id="259" r:id="rId5"/>
    <p:sldId id="270" r:id="rId6"/>
    <p:sldId id="269" r:id="rId7"/>
    <p:sldId id="260" r:id="rId8"/>
    <p:sldId id="261" r:id="rId9"/>
    <p:sldId id="262" r:id="rId10"/>
    <p:sldId id="263" r:id="rId11"/>
    <p:sldId id="264" r:id="rId12"/>
    <p:sldId id="266" r:id="rId13"/>
    <p:sldId id="267" r:id="rId14"/>
    <p:sldId id="268" r:id="rId1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60" d="100"/>
          <a:sy n="60" d="100"/>
        </p:scale>
        <p:origin x="-972" y="-588"/>
      </p:cViewPr>
      <p:guideLst>
        <p:guide orient="horz" pos="2160"/>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2/6/2013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mailto:elnady2012@hotmail.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en-GB" sz="2400" b="1" dirty="0" smtClean="0">
                <a:solidFill>
                  <a:schemeClr val="tx2">
                    <a:lumMod val="75000"/>
                  </a:schemeClr>
                </a:solidFill>
                <a:latin typeface="Calibri" pitchFamily="34" charset="0"/>
              </a:rPr>
              <a:t>King Faisal University</a:t>
            </a:r>
            <a:endParaRPr lang="ar-SA" sz="2400" b="1" dirty="0" smtClean="0">
              <a:solidFill>
                <a:schemeClr val="tx2">
                  <a:lumMod val="75000"/>
                </a:schemeClr>
              </a:solidFill>
              <a:latin typeface="Calibri" pitchFamily="34" charset="0"/>
            </a:endParaRPr>
          </a:p>
          <a:p>
            <a:pPr algn="ctr" rtl="0">
              <a:spcBef>
                <a:spcPct val="20000"/>
              </a:spcBef>
              <a:buFont typeface="Arial" pitchFamily="34" charset="0"/>
              <a:buNone/>
            </a:pPr>
            <a:r>
              <a:rPr lang="en-GB" sz="2400" b="1" dirty="0" smtClean="0">
                <a:solidFill>
                  <a:schemeClr val="tx2">
                    <a:lumMod val="75000"/>
                  </a:schemeClr>
                </a:solidFill>
                <a:latin typeface="Calibri" pitchFamily="34" charset="0"/>
              </a:rPr>
              <a:t>Deanship of E-Learning</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3345904"/>
          </a:xfrm>
          <a:prstGeom prst="rect">
            <a:avLst/>
          </a:prstGeom>
          <a:noFill/>
          <a:ln w="9525">
            <a:noFill/>
            <a:miter lim="800000"/>
            <a:headEnd/>
            <a:tailEnd/>
          </a:ln>
        </p:spPr>
        <p:txBody>
          <a:bodyPr anchor="ctr"/>
          <a:lstStyle/>
          <a:p>
            <a:pPr algn="ctr"/>
            <a:r>
              <a:rPr lang="en-GB" sz="2800" b="1" dirty="0" smtClean="0">
                <a:solidFill>
                  <a:srgbClr val="0000FF"/>
                </a:solidFill>
                <a:latin typeface="Candara" pitchFamily="34" charset="0"/>
                <a:cs typeface="Times New Roman" pitchFamily="18" charset="0"/>
              </a:rPr>
              <a:t>Course Title:</a:t>
            </a:r>
            <a:endParaRPr lang="ar-SA" sz="2800" b="1" dirty="0">
              <a:solidFill>
                <a:srgbClr val="0000FF"/>
              </a:solidFill>
              <a:latin typeface="Candara" pitchFamily="34" charset="0"/>
              <a:cs typeface="Times New Roman" pitchFamily="18" charset="0"/>
            </a:endParaRPr>
          </a:p>
          <a:p>
            <a:pPr algn="ctr"/>
            <a:r>
              <a:rPr lang="en-GB" sz="4400" b="1" dirty="0" smtClean="0">
                <a:solidFill>
                  <a:srgbClr val="FF0000"/>
                </a:solidFill>
                <a:latin typeface="Candara" pitchFamily="34" charset="0"/>
                <a:cs typeface="Times New Roman" pitchFamily="18" charset="0"/>
              </a:rPr>
              <a:t>Children’s Literature</a:t>
            </a:r>
            <a:endParaRPr lang="en-US" sz="4400" b="1" dirty="0">
              <a:solidFill>
                <a:srgbClr val="FF0000"/>
              </a:solidFill>
              <a:latin typeface="Candara" pitchFamily="34" charset="0"/>
            </a:endParaRPr>
          </a:p>
          <a:p>
            <a:pPr algn="ctr"/>
            <a:r>
              <a:rPr lang="en-GB" sz="3200" b="1" dirty="0" smtClean="0">
                <a:solidFill>
                  <a:srgbClr val="0000FF"/>
                </a:solidFill>
                <a:latin typeface="Candara" pitchFamily="34" charset="0"/>
                <a:cs typeface="Times New Roman" pitchFamily="18" charset="0"/>
              </a:rPr>
              <a:t>Instructor</a:t>
            </a:r>
            <a:r>
              <a:rPr lang="en-GB" b="1" dirty="0" smtClean="0">
                <a:latin typeface="Candara" pitchFamily="34" charset="0"/>
                <a:cs typeface="Times New Roman" pitchFamily="18" charset="0"/>
              </a:rPr>
              <a:t>:</a:t>
            </a:r>
          </a:p>
          <a:p>
            <a:pPr algn="ctr"/>
            <a:r>
              <a:rPr lang="en-GB" sz="3600" b="1" dirty="0" smtClean="0">
                <a:solidFill>
                  <a:srgbClr val="FF0000"/>
                </a:solidFill>
                <a:latin typeface="Candara" pitchFamily="34" charset="0"/>
                <a:cs typeface="Times New Roman" pitchFamily="18" charset="0"/>
              </a:rPr>
              <a:t>Dr </a:t>
            </a:r>
            <a:r>
              <a:rPr lang="en-GB" sz="3600" b="1" dirty="0" err="1" smtClean="0">
                <a:solidFill>
                  <a:srgbClr val="FF0000"/>
                </a:solidFill>
                <a:latin typeface="Candara" pitchFamily="34" charset="0"/>
                <a:cs typeface="Times New Roman" pitchFamily="18" charset="0"/>
              </a:rPr>
              <a:t>Abdulgawad</a:t>
            </a:r>
            <a:r>
              <a:rPr lang="en-GB" sz="3600" b="1" dirty="0" smtClean="0">
                <a:solidFill>
                  <a:srgbClr val="FF0000"/>
                </a:solidFill>
                <a:latin typeface="Candara" pitchFamily="34" charset="0"/>
                <a:cs typeface="Times New Roman" pitchFamily="18" charset="0"/>
              </a:rPr>
              <a:t> </a:t>
            </a:r>
            <a:r>
              <a:rPr lang="en-GB" sz="3600" b="1" dirty="0" err="1" smtClean="0">
                <a:solidFill>
                  <a:srgbClr val="FF0000"/>
                </a:solidFill>
                <a:latin typeface="Candara" pitchFamily="34" charset="0"/>
                <a:cs typeface="Times New Roman" pitchFamily="18" charset="0"/>
              </a:rPr>
              <a:t>Elnady</a:t>
            </a:r>
            <a:endParaRPr lang="en-GB" sz="3600" b="1" dirty="0" smtClean="0">
              <a:solidFill>
                <a:srgbClr val="FF0000"/>
              </a:solidFill>
              <a:latin typeface="Candara" pitchFamily="34" charset="0"/>
              <a:cs typeface="Times New Roman" pitchFamily="18" charset="0"/>
            </a:endParaRPr>
          </a:p>
          <a:p>
            <a:pPr algn="ctr"/>
            <a:r>
              <a:rPr lang="en-GB" sz="2400" b="1" dirty="0" smtClean="0">
                <a:latin typeface="Candara" pitchFamily="34" charset="0"/>
                <a:cs typeface="Times New Roman" pitchFamily="18" charset="0"/>
              </a:rPr>
              <a:t>Associate Professor of Literature, Department of  English, </a:t>
            </a:r>
          </a:p>
          <a:p>
            <a:pPr algn="ctr"/>
            <a:r>
              <a:rPr lang="en-GB" sz="2400" b="1" dirty="0" smtClean="0">
                <a:latin typeface="Candara" pitchFamily="34" charset="0"/>
                <a:cs typeface="Times New Roman" pitchFamily="18" charset="0"/>
              </a:rPr>
              <a:t>King Faisal University.</a:t>
            </a:r>
            <a:endParaRPr lang="en-US" sz="2400" b="1" dirty="0">
              <a:latin typeface="Candara"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130">
                                            <p:txEl>
                                              <p:pRg st="0" end="0"/>
                                            </p:txEl>
                                          </p:spTgt>
                                        </p:tgtEl>
                                        <p:attrNameLst>
                                          <p:attrName>style.visibility</p:attrName>
                                        </p:attrNameLst>
                                      </p:cBhvr>
                                      <p:to>
                                        <p:strVal val="visible"/>
                                      </p:to>
                                    </p:set>
                                    <p:animEffect transition="in" filter="fade">
                                      <p:cBhvr>
                                        <p:cTn id="7" dur="2000"/>
                                        <p:tgtEl>
                                          <p:spTgt spid="513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130">
                                            <p:txEl>
                                              <p:pRg st="1" end="1"/>
                                            </p:txEl>
                                          </p:spTgt>
                                        </p:tgtEl>
                                        <p:attrNameLst>
                                          <p:attrName>style.visibility</p:attrName>
                                        </p:attrNameLst>
                                      </p:cBhvr>
                                      <p:to>
                                        <p:strVal val="visible"/>
                                      </p:to>
                                    </p:set>
                                    <p:animEffect transition="in" filter="fade">
                                      <p:cBhvr>
                                        <p:cTn id="12" dur="2000"/>
                                        <p:tgtEl>
                                          <p:spTgt spid="513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130">
                                            <p:txEl>
                                              <p:pRg st="2" end="2"/>
                                            </p:txEl>
                                          </p:spTgt>
                                        </p:tgtEl>
                                        <p:attrNameLst>
                                          <p:attrName>style.visibility</p:attrName>
                                        </p:attrNameLst>
                                      </p:cBhvr>
                                      <p:to>
                                        <p:strVal val="visible"/>
                                      </p:to>
                                    </p:set>
                                    <p:animEffect transition="in" filter="fade">
                                      <p:cBhvr>
                                        <p:cTn id="17" dur="2000"/>
                                        <p:tgtEl>
                                          <p:spTgt spid="513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130">
                                            <p:txEl>
                                              <p:pRg st="3" end="3"/>
                                            </p:txEl>
                                          </p:spTgt>
                                        </p:tgtEl>
                                        <p:attrNameLst>
                                          <p:attrName>style.visibility</p:attrName>
                                        </p:attrNameLst>
                                      </p:cBhvr>
                                      <p:to>
                                        <p:strVal val="visible"/>
                                      </p:to>
                                    </p:set>
                                    <p:animEffect transition="in" filter="fade">
                                      <p:cBhvr>
                                        <p:cTn id="22" dur="2000"/>
                                        <p:tgtEl>
                                          <p:spTgt spid="513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130">
                                            <p:txEl>
                                              <p:pRg st="4" end="4"/>
                                            </p:txEl>
                                          </p:spTgt>
                                        </p:tgtEl>
                                        <p:attrNameLst>
                                          <p:attrName>style.visibility</p:attrName>
                                        </p:attrNameLst>
                                      </p:cBhvr>
                                      <p:to>
                                        <p:strVal val="visible"/>
                                      </p:to>
                                    </p:set>
                                    <p:animEffect transition="in" filter="fade">
                                      <p:cBhvr>
                                        <p:cTn id="27" dur="2000"/>
                                        <p:tgtEl>
                                          <p:spTgt spid="5130">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130">
                                            <p:txEl>
                                              <p:pRg st="5" end="5"/>
                                            </p:txEl>
                                          </p:spTgt>
                                        </p:tgtEl>
                                        <p:attrNameLst>
                                          <p:attrName>style.visibility</p:attrName>
                                        </p:attrNameLst>
                                      </p:cBhvr>
                                      <p:to>
                                        <p:strVal val="visible"/>
                                      </p:to>
                                    </p:set>
                                    <p:animEffect transition="in" filter="fade">
                                      <p:cBhvr>
                                        <p:cTn id="32" dur="2000"/>
                                        <p:tgtEl>
                                          <p:spTgt spid="513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30"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GB" sz="4000" b="1" spc="-150" dirty="0" smtClean="0">
                <a:solidFill>
                  <a:srgbClr val="376092"/>
                </a:solidFill>
                <a:latin typeface="ae_AlMateen" pitchFamily="2" charset="-78"/>
                <a:cs typeface="ae_AlMateen" pitchFamily="2" charset="-78"/>
              </a:rPr>
              <a:t>Preliminary Lecture </a:t>
            </a:r>
            <a:endParaRPr lang="en-US" sz="4000" b="1"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eaLnBrk="1" hangingPunct="1">
              <a:defRPr/>
            </a:pPr>
            <a:r>
              <a:rPr lang="en-GB" dirty="0" smtClean="0">
                <a:solidFill>
                  <a:srgbClr val="C00000"/>
                </a:solidFill>
              </a:rPr>
              <a:t>Plan of the Lecture</a:t>
            </a:r>
            <a:endParaRPr lang="en-US" dirty="0">
              <a:solidFill>
                <a:srgbClr val="C00000"/>
              </a:solidFill>
            </a:endParaRPr>
          </a:p>
        </p:txBody>
      </p:sp>
      <p:sp>
        <p:nvSpPr>
          <p:cNvPr id="7171" name="Text Placeholder 5"/>
          <p:cNvSpPr>
            <a:spLocks noGrp="1"/>
          </p:cNvSpPr>
          <p:nvPr>
            <p:ph idx="1"/>
          </p:nvPr>
        </p:nvSpPr>
        <p:spPr>
          <a:xfrm>
            <a:off x="495300" y="1600201"/>
            <a:ext cx="8915400" cy="3429000"/>
          </a:xfrm>
        </p:spPr>
        <p:txBody>
          <a:bodyPr/>
          <a:lstStyle/>
          <a:p>
            <a:pPr algn="ctr" eaLnBrk="1" hangingPunct="1">
              <a:buFont typeface="Arial" pitchFamily="34" charset="0"/>
              <a:buChar char="•"/>
            </a:pPr>
            <a:r>
              <a:rPr lang="en-GB" sz="6000" b="1" dirty="0" smtClean="0">
                <a:solidFill>
                  <a:srgbClr val="FF0000"/>
                </a:solidFill>
                <a:cs typeface="Arial" pitchFamily="34" charset="0"/>
              </a:rPr>
              <a:t>Course Description</a:t>
            </a:r>
            <a:endParaRPr lang="ar-SA" sz="6000" b="1" dirty="0" smtClean="0">
              <a:solidFill>
                <a:srgbClr val="FF0000"/>
              </a:solidFill>
              <a:cs typeface="Arial" pitchFamily="34" charset="0"/>
            </a:endParaRPr>
          </a:p>
          <a:p>
            <a:pPr algn="ctr" eaLnBrk="1" hangingPunct="1">
              <a:buFont typeface="Arial" pitchFamily="34" charset="0"/>
              <a:buChar char="•"/>
            </a:pPr>
            <a:r>
              <a:rPr lang="en-GB" sz="6000" b="1" dirty="0" smtClean="0">
                <a:solidFill>
                  <a:srgbClr val="FF0000"/>
                </a:solidFill>
                <a:cs typeface="Arial" pitchFamily="34" charset="0"/>
              </a:rPr>
              <a:t>Course objectives</a:t>
            </a:r>
          </a:p>
          <a:p>
            <a:pPr algn="ctr" eaLnBrk="1" hangingPunct="1">
              <a:buFont typeface="Arial" pitchFamily="34" charset="0"/>
              <a:buChar char="•"/>
            </a:pPr>
            <a:r>
              <a:rPr lang="en-GB" sz="6000" b="1" dirty="0" smtClean="0">
                <a:solidFill>
                  <a:srgbClr val="FF0000"/>
                </a:solidFill>
                <a:cs typeface="Arial" pitchFamily="34" charset="0"/>
              </a:rPr>
              <a:t>Course Content</a:t>
            </a:r>
            <a:r>
              <a:rPr lang="en-US" sz="4800"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2000"/>
                                        <p:tgtEl>
                                          <p:spTgt spid="7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171">
                                            <p:txEl>
                                              <p:pRg st="1" end="1"/>
                                            </p:txEl>
                                          </p:spTgt>
                                        </p:tgtEl>
                                        <p:attrNameLst>
                                          <p:attrName>style.visibility</p:attrName>
                                        </p:attrNameLst>
                                      </p:cBhvr>
                                      <p:to>
                                        <p:strVal val="visible"/>
                                      </p:to>
                                    </p:set>
                                    <p:animEffect transition="in" filter="fade">
                                      <p:cBhvr>
                                        <p:cTn id="12" dur="2000"/>
                                        <p:tgtEl>
                                          <p:spTgt spid="71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171">
                                            <p:txEl>
                                              <p:pRg st="2" end="2"/>
                                            </p:txEl>
                                          </p:spTgt>
                                        </p:tgtEl>
                                        <p:attrNameLst>
                                          <p:attrName>style.visibility</p:attrName>
                                        </p:attrNameLst>
                                      </p:cBhvr>
                                      <p:to>
                                        <p:strVal val="visible"/>
                                      </p:to>
                                    </p:set>
                                    <p:animEffect transition="in" filter="fade">
                                      <p:cBhvr>
                                        <p:cTn id="17" dur="2000"/>
                                        <p:tgtEl>
                                          <p:spTgt spid="717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171">
                                            <p:txEl>
                                              <p:pRg st="3" end="3"/>
                                            </p:txEl>
                                          </p:spTgt>
                                        </p:tgtEl>
                                        <p:attrNameLst>
                                          <p:attrName>style.visibility</p:attrName>
                                        </p:attrNameLst>
                                      </p:cBhvr>
                                      <p:to>
                                        <p:strVal val="visible"/>
                                      </p:to>
                                    </p:set>
                                    <p:animEffect transition="in" filter="fade">
                                      <p:cBhvr>
                                        <p:cTn id="22" dur="2000"/>
                                        <p:tgtEl>
                                          <p:spTgt spid="717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eaLnBrk="1" hangingPunct="1"/>
            <a:r>
              <a:rPr lang="en-GB" dirty="0" smtClean="0">
                <a:solidFill>
                  <a:srgbClr val="C00000"/>
                </a:solidFill>
                <a:cs typeface="Arial" pitchFamily="34" charset="0"/>
              </a:rPr>
              <a:t>Course Description</a:t>
            </a:r>
            <a:endParaRPr lang="ar-SA" dirty="0" smtClean="0">
              <a:solidFill>
                <a:srgbClr val="C00000"/>
              </a:solidFill>
              <a:cs typeface="Arial" pitchFamily="34" charset="0"/>
            </a:endParaRPr>
          </a:p>
        </p:txBody>
      </p:sp>
      <p:sp>
        <p:nvSpPr>
          <p:cNvPr id="7" name="TextBox 6"/>
          <p:cNvSpPr txBox="1"/>
          <p:nvPr/>
        </p:nvSpPr>
        <p:spPr>
          <a:xfrm>
            <a:off x="381000" y="1524000"/>
            <a:ext cx="9144000" cy="4955203"/>
          </a:xfrm>
          <a:prstGeom prst="rect">
            <a:avLst/>
          </a:prstGeom>
          <a:noFill/>
        </p:spPr>
        <p:txBody>
          <a:bodyPr wrap="square" rtlCol="1">
            <a:spAutoFit/>
          </a:bodyPr>
          <a:lstStyle/>
          <a:p>
            <a:pPr algn="just" rtl="0"/>
            <a:r>
              <a:rPr lang="en-GB" sz="3600" dirty="0" smtClean="0"/>
              <a:t> </a:t>
            </a:r>
            <a:r>
              <a:rPr lang="en-US" sz="3600" dirty="0" smtClean="0"/>
              <a:t>This course is designed as a survey of literature written  for children covering traditional and contemporary works. Fairy tales and other works emerging from oral tradition, picture books, poetry, juvenile novels, are all considered, both for their general literary qualities and in terms of what they have to offer to children. </a:t>
            </a:r>
          </a:p>
          <a:p>
            <a:pPr algn="l" rtl="0"/>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20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eaLnBrk="1" hangingPunct="1"/>
            <a:r>
              <a:rPr lang="en-GB" dirty="0" smtClean="0">
                <a:solidFill>
                  <a:srgbClr val="C00000"/>
                </a:solidFill>
                <a:cs typeface="Arial" pitchFamily="34" charset="0"/>
              </a:rPr>
              <a:t>Course Description</a:t>
            </a:r>
            <a:endParaRPr lang="ar-SA" dirty="0" smtClean="0">
              <a:solidFill>
                <a:srgbClr val="C00000"/>
              </a:solidFill>
              <a:cs typeface="Arial" pitchFamily="34" charset="0"/>
            </a:endParaRPr>
          </a:p>
        </p:txBody>
      </p:sp>
      <p:sp>
        <p:nvSpPr>
          <p:cNvPr id="7" name="TextBox 6"/>
          <p:cNvSpPr txBox="1"/>
          <p:nvPr/>
        </p:nvSpPr>
        <p:spPr>
          <a:xfrm>
            <a:off x="381000" y="1285860"/>
            <a:ext cx="9215470" cy="5016758"/>
          </a:xfrm>
          <a:prstGeom prst="rect">
            <a:avLst/>
          </a:prstGeom>
          <a:noFill/>
        </p:spPr>
        <p:txBody>
          <a:bodyPr wrap="square" rtlCol="1">
            <a:spAutoFit/>
          </a:bodyPr>
          <a:lstStyle/>
          <a:p>
            <a:pPr algn="just" rtl="0"/>
            <a:r>
              <a:rPr lang="en-GB" sz="4000" dirty="0" smtClean="0"/>
              <a:t>The course is an occasion for students to academically approach modern intellectual trends that have tremendously shaped the literary, social, political and economic life of the prescribed period. This in turn would enhance their awareness of the world around them.</a:t>
            </a:r>
            <a:endParaRPr lang="en-US" sz="4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20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eaLnBrk="1" hangingPunct="1"/>
            <a:r>
              <a:rPr lang="en-GB" dirty="0" smtClean="0">
                <a:solidFill>
                  <a:srgbClr val="C00000"/>
                </a:solidFill>
                <a:cs typeface="Arial" pitchFamily="34" charset="0"/>
              </a:rPr>
              <a:t>Course Description</a:t>
            </a:r>
            <a:endParaRPr lang="ar-SA" dirty="0" smtClean="0">
              <a:solidFill>
                <a:srgbClr val="C00000"/>
              </a:solidFill>
              <a:cs typeface="Arial" pitchFamily="34" charset="0"/>
            </a:endParaRPr>
          </a:p>
        </p:txBody>
      </p:sp>
      <p:sp>
        <p:nvSpPr>
          <p:cNvPr id="7" name="TextBox 6"/>
          <p:cNvSpPr txBox="1"/>
          <p:nvPr/>
        </p:nvSpPr>
        <p:spPr>
          <a:xfrm>
            <a:off x="381000" y="1524000"/>
            <a:ext cx="9144000" cy="4524315"/>
          </a:xfrm>
          <a:prstGeom prst="rect">
            <a:avLst/>
          </a:prstGeom>
          <a:noFill/>
        </p:spPr>
        <p:txBody>
          <a:bodyPr wrap="square" rtlCol="1">
            <a:spAutoFit/>
          </a:bodyPr>
          <a:lstStyle/>
          <a:p>
            <a:pPr algn="just" rtl="0"/>
            <a:r>
              <a:rPr lang="en-US" sz="3600" dirty="0" smtClean="0"/>
              <a:t>Emphasis is on the selection and analysis of books for children of different age groups from preschool age through junior school ages. The student will study the various types of literature for children, and gain familiarity with different authors, of both fiction and nonfiction, British, American and cross-cultural children's books.</a:t>
            </a:r>
            <a:endParaRPr lang="en-US"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20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eaLnBrk="1" hangingPunct="1"/>
            <a:r>
              <a:rPr lang="en-GB" dirty="0" smtClean="0">
                <a:solidFill>
                  <a:srgbClr val="C00000"/>
                </a:solidFill>
                <a:cs typeface="Arial" pitchFamily="34" charset="0"/>
              </a:rPr>
              <a:t>Course Objectives (1)</a:t>
            </a:r>
            <a:endParaRPr lang="ar-SA" dirty="0" smtClean="0">
              <a:solidFill>
                <a:srgbClr val="C00000"/>
              </a:solidFill>
              <a:cs typeface="Arial" pitchFamily="34" charset="0"/>
            </a:endParaRPr>
          </a:p>
        </p:txBody>
      </p:sp>
      <p:sp>
        <p:nvSpPr>
          <p:cNvPr id="9219" name="Content Placeholder 2"/>
          <p:cNvSpPr>
            <a:spLocks noGrp="1"/>
          </p:cNvSpPr>
          <p:nvPr>
            <p:ph idx="4294967295"/>
          </p:nvPr>
        </p:nvSpPr>
        <p:spPr>
          <a:xfrm>
            <a:off x="381000" y="1295400"/>
            <a:ext cx="9144000" cy="4648200"/>
          </a:xfrm>
        </p:spPr>
        <p:txBody>
          <a:bodyPr/>
          <a:lstStyle/>
          <a:p>
            <a:pPr algn="just">
              <a:buClr>
                <a:srgbClr val="FF3300"/>
              </a:buClr>
              <a:buNone/>
            </a:pPr>
            <a:r>
              <a:rPr lang="en-GB" sz="2000" dirty="0" smtClean="0">
                <a:solidFill>
                  <a:srgbClr val="0000FF"/>
                </a:solidFill>
              </a:rPr>
              <a:t>          </a:t>
            </a:r>
            <a:r>
              <a:rPr lang="en-US" dirty="0" smtClean="0">
                <a:solidFill>
                  <a:srgbClr val="0000FF"/>
                </a:solidFill>
              </a:rPr>
              <a:t>Students enrolled in the course are expected to:</a:t>
            </a:r>
          </a:p>
          <a:p>
            <a:pPr algn="just"/>
            <a:r>
              <a:rPr lang="en-GB" sz="2800" dirty="0" smtClean="0"/>
              <a:t> </a:t>
            </a:r>
            <a:r>
              <a:rPr lang="en-US" sz="2800" dirty="0" smtClean="0"/>
              <a:t>1- Understand the development of children's literature</a:t>
            </a:r>
          </a:p>
          <a:p>
            <a:pPr algn="just"/>
            <a:r>
              <a:rPr lang="en-US" sz="2800" dirty="0" smtClean="0"/>
              <a:t>2- Recognize the concerns and distinct literary styles of major writers of children's literature</a:t>
            </a:r>
          </a:p>
          <a:p>
            <a:pPr algn="just"/>
            <a:r>
              <a:rPr lang="en-US" sz="2800" dirty="0" smtClean="0"/>
              <a:t>3- Recognize patterns of thought, values, social issues, and behavior as reflected in the literature for children</a:t>
            </a:r>
          </a:p>
          <a:p>
            <a:pPr algn="just"/>
            <a:r>
              <a:rPr lang="en-US" sz="2800" dirty="0" smtClean="0"/>
              <a:t>4- Judge children's literature in terms of literary quality and enduring value</a:t>
            </a:r>
          </a:p>
          <a:p>
            <a:pPr algn="just"/>
            <a:r>
              <a:rPr lang="en-US" sz="2800" dirty="0" smtClean="0"/>
              <a:t>5- Understand the value of literature in the development of the child</a:t>
            </a:r>
          </a:p>
          <a:p>
            <a:pPr algn="just">
              <a:buFont typeface="Wingdings" pitchFamily="2" charset="2"/>
              <a:buChar char="Ø"/>
            </a:pPr>
            <a:endParaRPr lang="en-US" sz="2800" dirty="0" smtClean="0"/>
          </a:p>
          <a:p>
            <a:pPr lvl="0" algn="just">
              <a:buClr>
                <a:srgbClr val="C00000"/>
              </a:buClr>
              <a:buNone/>
            </a:pPr>
            <a:endParaRPr lang="en-US" sz="2400" dirty="0" smtClean="0"/>
          </a:p>
          <a:p>
            <a:pPr algn="just" eaLnBrk="1" hangingPunct="1">
              <a:buFont typeface="Arial" pitchFamily="34" charset="0"/>
              <a:buNone/>
            </a:pPr>
            <a:endParaRPr lang="en-US" sz="2800" dirty="0"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animEffect transition="in" filter="fade">
                                      <p:cBhvr>
                                        <p:cTn id="7" dur="2000"/>
                                        <p:tgtEl>
                                          <p:spTgt spid="92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219">
                                            <p:txEl>
                                              <p:pRg st="1" end="1"/>
                                            </p:txEl>
                                          </p:spTgt>
                                        </p:tgtEl>
                                        <p:attrNameLst>
                                          <p:attrName>style.visibility</p:attrName>
                                        </p:attrNameLst>
                                      </p:cBhvr>
                                      <p:to>
                                        <p:strVal val="visible"/>
                                      </p:to>
                                    </p:set>
                                    <p:animEffect transition="in" filter="fade">
                                      <p:cBhvr>
                                        <p:cTn id="12" dur="2000"/>
                                        <p:tgtEl>
                                          <p:spTgt spid="921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219">
                                            <p:txEl>
                                              <p:pRg st="2" end="2"/>
                                            </p:txEl>
                                          </p:spTgt>
                                        </p:tgtEl>
                                        <p:attrNameLst>
                                          <p:attrName>style.visibility</p:attrName>
                                        </p:attrNameLst>
                                      </p:cBhvr>
                                      <p:to>
                                        <p:strVal val="visible"/>
                                      </p:to>
                                    </p:set>
                                    <p:animEffect transition="in" filter="fade">
                                      <p:cBhvr>
                                        <p:cTn id="17" dur="2000"/>
                                        <p:tgtEl>
                                          <p:spTgt spid="921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219">
                                            <p:txEl>
                                              <p:pRg st="3" end="3"/>
                                            </p:txEl>
                                          </p:spTgt>
                                        </p:tgtEl>
                                        <p:attrNameLst>
                                          <p:attrName>style.visibility</p:attrName>
                                        </p:attrNameLst>
                                      </p:cBhvr>
                                      <p:to>
                                        <p:strVal val="visible"/>
                                      </p:to>
                                    </p:set>
                                    <p:animEffect transition="in" filter="fade">
                                      <p:cBhvr>
                                        <p:cTn id="22" dur="2000"/>
                                        <p:tgtEl>
                                          <p:spTgt spid="921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219">
                                            <p:txEl>
                                              <p:pRg st="4" end="4"/>
                                            </p:txEl>
                                          </p:spTgt>
                                        </p:tgtEl>
                                        <p:attrNameLst>
                                          <p:attrName>style.visibility</p:attrName>
                                        </p:attrNameLst>
                                      </p:cBhvr>
                                      <p:to>
                                        <p:strVal val="visible"/>
                                      </p:to>
                                    </p:set>
                                    <p:animEffect transition="in" filter="fade">
                                      <p:cBhvr>
                                        <p:cTn id="27" dur="2000"/>
                                        <p:tgtEl>
                                          <p:spTgt spid="921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219">
                                            <p:txEl>
                                              <p:pRg st="5" end="5"/>
                                            </p:txEl>
                                          </p:spTgt>
                                        </p:tgtEl>
                                        <p:attrNameLst>
                                          <p:attrName>style.visibility</p:attrName>
                                        </p:attrNameLst>
                                      </p:cBhvr>
                                      <p:to>
                                        <p:strVal val="visible"/>
                                      </p:to>
                                    </p:set>
                                    <p:animEffect transition="in" filter="fade">
                                      <p:cBhvr>
                                        <p:cTn id="32" dur="2000"/>
                                        <p:tgtEl>
                                          <p:spTgt spid="921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62387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eaLnBrk="1" hangingPunct="1"/>
            <a:r>
              <a:rPr lang="en-GB" dirty="0" smtClean="0">
                <a:solidFill>
                  <a:srgbClr val="C00000"/>
                </a:solidFill>
                <a:cs typeface="Arial" pitchFamily="34" charset="0"/>
              </a:rPr>
              <a:t>Course Objectives (2)</a:t>
            </a:r>
            <a:endParaRPr lang="ar-SA" dirty="0" smtClean="0">
              <a:solidFill>
                <a:srgbClr val="C00000"/>
              </a:solidFill>
              <a:cs typeface="Arial" pitchFamily="34" charset="0"/>
            </a:endParaRPr>
          </a:p>
        </p:txBody>
      </p:sp>
      <p:sp>
        <p:nvSpPr>
          <p:cNvPr id="9219" name="Content Placeholder 2"/>
          <p:cNvSpPr>
            <a:spLocks noGrp="1"/>
          </p:cNvSpPr>
          <p:nvPr>
            <p:ph idx="4294967295"/>
          </p:nvPr>
        </p:nvSpPr>
        <p:spPr>
          <a:xfrm>
            <a:off x="381000" y="928670"/>
            <a:ext cx="9144000" cy="5236634"/>
          </a:xfrm>
        </p:spPr>
        <p:txBody>
          <a:bodyPr/>
          <a:lstStyle/>
          <a:p>
            <a:pPr lvl="0" algn="just"/>
            <a:r>
              <a:rPr lang="en-US" sz="2400" b="1" dirty="0" smtClean="0"/>
              <a:t> Identify the basic concepts and theories of children's literature</a:t>
            </a:r>
          </a:p>
          <a:p>
            <a:pPr lvl="0" algn="just"/>
            <a:r>
              <a:rPr lang="en-US" sz="2400" b="1" dirty="0" smtClean="0"/>
              <a:t>Substantiate their orientation into the contemporary domain by being provided with techniques to delve into the second and maybe the third layers of meaning. </a:t>
            </a:r>
          </a:p>
          <a:p>
            <a:pPr lvl="0" algn="just"/>
            <a:r>
              <a:rPr lang="en-US" sz="2400" b="1" dirty="0" smtClean="0"/>
              <a:t>Recognize the major tenets of children's literature</a:t>
            </a:r>
          </a:p>
          <a:p>
            <a:pPr lvl="0" algn="just"/>
            <a:r>
              <a:rPr lang="en-US" sz="2400" b="1" dirty="0" smtClean="0"/>
              <a:t>Be able to describe and decipher the most common theories of children's literature</a:t>
            </a:r>
          </a:p>
          <a:p>
            <a:pPr lvl="0" algn="just"/>
            <a:r>
              <a:rPr lang="en-US" sz="2400" b="1" dirty="0" smtClean="0"/>
              <a:t>Improve and emphasize effective team work skills, research skills, and decision-making skills using experiential learning </a:t>
            </a:r>
          </a:p>
          <a:p>
            <a:pPr algn="just"/>
            <a:r>
              <a:rPr lang="en-US" sz="2400" b="1" dirty="0" smtClean="0"/>
              <a:t>Explore the diversity of genres under the rubric children's literature</a:t>
            </a:r>
          </a:p>
          <a:p>
            <a:pPr algn="just"/>
            <a:r>
              <a:rPr lang="en-US" sz="2400" b="1" dirty="0" smtClean="0">
                <a:cs typeface="Arial" pitchFamily="34" charset="0"/>
              </a:rPr>
              <a:t>Understand the various layers of meaning in the novel under study and link them to their theoretical knowledge of children’s literature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animEffect transition="in" filter="fade">
                                      <p:cBhvr>
                                        <p:cTn id="7" dur="2000"/>
                                        <p:tgtEl>
                                          <p:spTgt spid="92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219">
                                            <p:txEl>
                                              <p:pRg st="1" end="1"/>
                                            </p:txEl>
                                          </p:spTgt>
                                        </p:tgtEl>
                                        <p:attrNameLst>
                                          <p:attrName>style.visibility</p:attrName>
                                        </p:attrNameLst>
                                      </p:cBhvr>
                                      <p:to>
                                        <p:strVal val="visible"/>
                                      </p:to>
                                    </p:set>
                                    <p:animEffect transition="in" filter="fade">
                                      <p:cBhvr>
                                        <p:cTn id="12" dur="2000"/>
                                        <p:tgtEl>
                                          <p:spTgt spid="921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219">
                                            <p:txEl>
                                              <p:pRg st="2" end="2"/>
                                            </p:txEl>
                                          </p:spTgt>
                                        </p:tgtEl>
                                        <p:attrNameLst>
                                          <p:attrName>style.visibility</p:attrName>
                                        </p:attrNameLst>
                                      </p:cBhvr>
                                      <p:to>
                                        <p:strVal val="visible"/>
                                      </p:to>
                                    </p:set>
                                    <p:animEffect transition="in" filter="fade">
                                      <p:cBhvr>
                                        <p:cTn id="17" dur="2000"/>
                                        <p:tgtEl>
                                          <p:spTgt spid="921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219">
                                            <p:txEl>
                                              <p:pRg st="3" end="3"/>
                                            </p:txEl>
                                          </p:spTgt>
                                        </p:tgtEl>
                                        <p:attrNameLst>
                                          <p:attrName>style.visibility</p:attrName>
                                        </p:attrNameLst>
                                      </p:cBhvr>
                                      <p:to>
                                        <p:strVal val="visible"/>
                                      </p:to>
                                    </p:set>
                                    <p:animEffect transition="in" filter="fade">
                                      <p:cBhvr>
                                        <p:cTn id="22" dur="2000"/>
                                        <p:tgtEl>
                                          <p:spTgt spid="921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219">
                                            <p:txEl>
                                              <p:pRg st="4" end="4"/>
                                            </p:txEl>
                                          </p:spTgt>
                                        </p:tgtEl>
                                        <p:attrNameLst>
                                          <p:attrName>style.visibility</p:attrName>
                                        </p:attrNameLst>
                                      </p:cBhvr>
                                      <p:to>
                                        <p:strVal val="visible"/>
                                      </p:to>
                                    </p:set>
                                    <p:animEffect transition="in" filter="fade">
                                      <p:cBhvr>
                                        <p:cTn id="27" dur="2000"/>
                                        <p:tgtEl>
                                          <p:spTgt spid="921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219">
                                            <p:txEl>
                                              <p:pRg st="5" end="5"/>
                                            </p:txEl>
                                          </p:spTgt>
                                        </p:tgtEl>
                                        <p:attrNameLst>
                                          <p:attrName>style.visibility</p:attrName>
                                        </p:attrNameLst>
                                      </p:cBhvr>
                                      <p:to>
                                        <p:strVal val="visible"/>
                                      </p:to>
                                    </p:set>
                                    <p:animEffect transition="in" filter="fade">
                                      <p:cBhvr>
                                        <p:cTn id="32" dur="2000"/>
                                        <p:tgtEl>
                                          <p:spTgt spid="9219">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9219">
                                            <p:txEl>
                                              <p:pRg st="6" end="6"/>
                                            </p:txEl>
                                          </p:spTgt>
                                        </p:tgtEl>
                                        <p:attrNameLst>
                                          <p:attrName>style.visibility</p:attrName>
                                        </p:attrNameLst>
                                      </p:cBhvr>
                                      <p:to>
                                        <p:strVal val="visible"/>
                                      </p:to>
                                    </p:set>
                                    <p:animEffect transition="in" filter="fade">
                                      <p:cBhvr>
                                        <p:cTn id="37" dur="2000"/>
                                        <p:tgtEl>
                                          <p:spTgt spid="921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eaLnBrk="1" hangingPunct="1"/>
            <a:r>
              <a:rPr lang="en-GB" dirty="0" smtClean="0">
                <a:solidFill>
                  <a:srgbClr val="FF0000"/>
                </a:solidFill>
                <a:cs typeface="Arial" pitchFamily="34" charset="0"/>
              </a:rPr>
              <a:t> Course Content</a:t>
            </a:r>
            <a:endParaRPr lang="ar-SA" dirty="0" smtClean="0">
              <a:solidFill>
                <a:srgbClr val="FF0000"/>
              </a:solidFill>
              <a:cs typeface="Arial" pitchFamily="34" charset="0"/>
            </a:endParaRPr>
          </a:p>
        </p:txBody>
      </p:sp>
      <p:sp>
        <p:nvSpPr>
          <p:cNvPr id="9219" name="Content Placeholder 2"/>
          <p:cNvSpPr>
            <a:spLocks noGrp="1"/>
          </p:cNvSpPr>
          <p:nvPr>
            <p:ph idx="4294967295"/>
          </p:nvPr>
        </p:nvSpPr>
        <p:spPr>
          <a:xfrm>
            <a:off x="381000" y="1524000"/>
            <a:ext cx="9144000" cy="3733800"/>
          </a:xfrm>
        </p:spPr>
        <p:txBody>
          <a:bodyPr/>
          <a:lstStyle/>
          <a:p>
            <a:pPr lvl="0" algn="l"/>
            <a:endParaRPr lang="en-GB" sz="2800" dirty="0" smtClean="0"/>
          </a:p>
          <a:p>
            <a:pPr lvl="0" algn="l"/>
            <a:r>
              <a:rPr lang="en-GB" sz="2800" dirty="0" smtClean="0"/>
              <a:t>Power Point Presentation,</a:t>
            </a:r>
          </a:p>
          <a:p>
            <a:pPr lvl="0" algn="l">
              <a:buNone/>
            </a:pPr>
            <a:r>
              <a:rPr lang="en-GB" sz="2800" dirty="0" smtClean="0"/>
              <a:t>    </a:t>
            </a:r>
            <a:r>
              <a:rPr lang="en-GB" sz="2800" dirty="0" smtClean="0">
                <a:solidFill>
                  <a:srgbClr val="0000FF"/>
                </a:solidFill>
              </a:rPr>
              <a:t> available online in the course file</a:t>
            </a:r>
            <a:endParaRPr lang="en-US" sz="2800" dirty="0" smtClean="0">
              <a:solidFill>
                <a:srgbClr val="0000FF"/>
              </a:solidFill>
            </a:endParaRPr>
          </a:p>
          <a:p>
            <a:pPr lvl="0" algn="l"/>
            <a:r>
              <a:rPr lang="en-GB" sz="2800" dirty="0" smtClean="0"/>
              <a:t>A critical study about children’s literature, </a:t>
            </a:r>
            <a:r>
              <a:rPr lang="en-GB" sz="2800" dirty="0" smtClean="0">
                <a:solidFill>
                  <a:srgbClr val="0000FF"/>
                </a:solidFill>
              </a:rPr>
              <a:t>available online in the course file</a:t>
            </a:r>
          </a:p>
          <a:p>
            <a:pPr lvl="0" algn="l"/>
            <a:r>
              <a:rPr lang="en-GB" sz="2800" dirty="0" smtClean="0"/>
              <a:t>A sample novel (</a:t>
            </a:r>
            <a:r>
              <a:rPr lang="en-GB" sz="2800" i="1" dirty="0" smtClean="0"/>
              <a:t>The Railway Children </a:t>
            </a:r>
            <a:r>
              <a:rPr lang="en-GB" sz="2800" dirty="0" smtClean="0"/>
              <a:t>by Edith Nesbit)</a:t>
            </a:r>
            <a:r>
              <a:rPr lang="en-GB" sz="2800" i="1" dirty="0" smtClean="0"/>
              <a:t>, </a:t>
            </a:r>
            <a:r>
              <a:rPr lang="en-GB" sz="2800" dirty="0" smtClean="0"/>
              <a:t>that will also be  </a:t>
            </a:r>
            <a:r>
              <a:rPr lang="en-GB" sz="2800" dirty="0" smtClean="0">
                <a:solidFill>
                  <a:srgbClr val="0000FF"/>
                </a:solidFill>
              </a:rPr>
              <a:t>available online in the course file</a:t>
            </a:r>
            <a:endParaRPr lang="en-US" sz="2800" dirty="0" smtClean="0">
              <a:solidFill>
                <a:srgbClr val="0000FF"/>
              </a:solidFill>
            </a:endParaRPr>
          </a:p>
          <a:p>
            <a:pPr eaLnBrk="1" hangingPunct="1">
              <a:buFont typeface="Arial" pitchFamily="34" charset="0"/>
              <a:buNone/>
            </a:pPr>
            <a:endParaRPr lang="en-US" sz="2600" b="1" dirty="0"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219">
                                            <p:txEl>
                                              <p:pRg st="1" end="1"/>
                                            </p:txEl>
                                          </p:spTgt>
                                        </p:tgtEl>
                                        <p:attrNameLst>
                                          <p:attrName>style.visibility</p:attrName>
                                        </p:attrNameLst>
                                      </p:cBhvr>
                                      <p:to>
                                        <p:strVal val="visible"/>
                                      </p:to>
                                    </p:set>
                                    <p:animEffect transition="in" filter="fade">
                                      <p:cBhvr>
                                        <p:cTn id="7" dur="2000"/>
                                        <p:tgtEl>
                                          <p:spTgt spid="921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219">
                                            <p:txEl>
                                              <p:pRg st="2" end="2"/>
                                            </p:txEl>
                                          </p:spTgt>
                                        </p:tgtEl>
                                        <p:attrNameLst>
                                          <p:attrName>style.visibility</p:attrName>
                                        </p:attrNameLst>
                                      </p:cBhvr>
                                      <p:to>
                                        <p:strVal val="visible"/>
                                      </p:to>
                                    </p:set>
                                    <p:animEffect transition="in" filter="fade">
                                      <p:cBhvr>
                                        <p:cTn id="12" dur="2000"/>
                                        <p:tgtEl>
                                          <p:spTgt spid="921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219">
                                            <p:txEl>
                                              <p:pRg st="3" end="3"/>
                                            </p:txEl>
                                          </p:spTgt>
                                        </p:tgtEl>
                                        <p:attrNameLst>
                                          <p:attrName>style.visibility</p:attrName>
                                        </p:attrNameLst>
                                      </p:cBhvr>
                                      <p:to>
                                        <p:strVal val="visible"/>
                                      </p:to>
                                    </p:set>
                                    <p:animEffect transition="in" filter="fade">
                                      <p:cBhvr>
                                        <p:cTn id="17" dur="2000"/>
                                        <p:tgtEl>
                                          <p:spTgt spid="9219">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219">
                                            <p:txEl>
                                              <p:pRg st="4" end="4"/>
                                            </p:txEl>
                                          </p:spTgt>
                                        </p:tgtEl>
                                        <p:attrNameLst>
                                          <p:attrName>style.visibility</p:attrName>
                                        </p:attrNameLst>
                                      </p:cBhvr>
                                      <p:to>
                                        <p:strVal val="visible"/>
                                      </p:to>
                                    </p:set>
                                    <p:animEffect transition="in" filter="fade">
                                      <p:cBhvr>
                                        <p:cTn id="22" dur="2000"/>
                                        <p:tgtEl>
                                          <p:spTgt spid="921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eaLnBrk="1" hangingPunct="1"/>
            <a:r>
              <a:rPr lang="en-GB" b="1" dirty="0" smtClean="0">
                <a:solidFill>
                  <a:srgbClr val="0000FF"/>
                </a:solidFill>
                <a:cs typeface="Arial" pitchFamily="34" charset="0"/>
              </a:rPr>
              <a:t>References and Learning Resources</a:t>
            </a:r>
            <a:endParaRPr lang="ar-SA" b="1" dirty="0" smtClean="0">
              <a:solidFill>
                <a:srgbClr val="0000FF"/>
              </a:solidFill>
              <a:cs typeface="Arial" pitchFamily="34" charset="0"/>
            </a:endParaRPr>
          </a:p>
        </p:txBody>
      </p:sp>
      <p:sp>
        <p:nvSpPr>
          <p:cNvPr id="7" name="TextBox 6"/>
          <p:cNvSpPr txBox="1"/>
          <p:nvPr/>
        </p:nvSpPr>
        <p:spPr>
          <a:xfrm>
            <a:off x="486438" y="1412776"/>
            <a:ext cx="8941220" cy="6309420"/>
          </a:xfrm>
          <a:prstGeom prst="rect">
            <a:avLst/>
          </a:prstGeom>
          <a:noFill/>
        </p:spPr>
        <p:txBody>
          <a:bodyPr wrap="square" rtlCol="1">
            <a:spAutoFit/>
          </a:bodyPr>
          <a:lstStyle/>
          <a:p>
            <a:pPr lvl="0" algn="ctr"/>
            <a:r>
              <a:rPr lang="en-GB" sz="6000" b="1" dirty="0" smtClean="0"/>
              <a:t>Main textbook:</a:t>
            </a:r>
          </a:p>
          <a:p>
            <a:pPr lvl="0" algn="ctr" rtl="0"/>
            <a:r>
              <a:rPr lang="en-GB" sz="4800" i="1" dirty="0" smtClean="0"/>
              <a:t>The Railway Children </a:t>
            </a:r>
          </a:p>
          <a:p>
            <a:pPr lvl="0" algn="ctr" rtl="0"/>
            <a:r>
              <a:rPr lang="en-GB" sz="4800" dirty="0" smtClean="0"/>
              <a:t>by Edith Nesbit </a:t>
            </a:r>
          </a:p>
          <a:p>
            <a:pPr lvl="0" algn="ctr" rtl="0"/>
            <a:r>
              <a:rPr lang="en-GB" sz="4000" dirty="0" smtClean="0">
                <a:solidFill>
                  <a:srgbClr val="FF0000"/>
                </a:solidFill>
              </a:rPr>
              <a:t>The </a:t>
            </a:r>
            <a:r>
              <a:rPr lang="en-GB" sz="4000" dirty="0">
                <a:solidFill>
                  <a:srgbClr val="FF0000"/>
                </a:solidFill>
              </a:rPr>
              <a:t>Book </a:t>
            </a:r>
            <a:r>
              <a:rPr lang="en-GB" sz="4000" dirty="0" smtClean="0">
                <a:solidFill>
                  <a:srgbClr val="FF0000"/>
                </a:solidFill>
              </a:rPr>
              <a:t>will soon be available </a:t>
            </a:r>
            <a:r>
              <a:rPr lang="en-GB" sz="4000" dirty="0">
                <a:solidFill>
                  <a:srgbClr val="FF0000"/>
                </a:solidFill>
              </a:rPr>
              <a:t>online through the gate of the Deanship </a:t>
            </a:r>
            <a:r>
              <a:rPr lang="en-GB" sz="4000" dirty="0" smtClean="0">
                <a:solidFill>
                  <a:srgbClr val="FF0000"/>
                </a:solidFill>
              </a:rPr>
              <a:t>of </a:t>
            </a:r>
            <a:r>
              <a:rPr lang="en-GB" sz="3600" dirty="0" smtClean="0">
                <a:solidFill>
                  <a:srgbClr val="FF0000"/>
                </a:solidFill>
              </a:rPr>
              <a:t>E-Learning  </a:t>
            </a:r>
            <a:endParaRPr lang="ar-SA" sz="4800" dirty="0">
              <a:solidFill>
                <a:srgbClr val="FF0000"/>
              </a:solidFill>
            </a:endParaRPr>
          </a:p>
          <a:p>
            <a:pPr lvl="0" algn="ctr" rtl="0"/>
            <a:endParaRPr lang="en-US" sz="4800" dirty="0" smtClean="0"/>
          </a:p>
          <a:p>
            <a:pPr algn="ctr"/>
            <a:endParaRPr lang="en-US" sz="3600" dirty="0" smtClean="0"/>
          </a:p>
          <a:p>
            <a:pPr algn="ctr"/>
            <a:endParaRPr lang="ar-SA"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additive="base">
                                        <p:cTn id="7" dur="500" fill="hold"/>
                                        <p:tgtEl>
                                          <p:spTgt spid="9218"/>
                                        </p:tgtEl>
                                        <p:attrNameLst>
                                          <p:attrName>ppt_x</p:attrName>
                                        </p:attrNameLst>
                                      </p:cBhvr>
                                      <p:tavLst>
                                        <p:tav tm="0">
                                          <p:val>
                                            <p:strVal val="#ppt_x"/>
                                          </p:val>
                                        </p:tav>
                                        <p:tav tm="100000">
                                          <p:val>
                                            <p:strVal val="#ppt_x"/>
                                          </p:val>
                                        </p:tav>
                                      </p:tavLst>
                                    </p:anim>
                                    <p:anim calcmode="lin" valueType="num">
                                      <p:cBhvr additive="base">
                                        <p:cTn id="8" dur="500" fill="hold"/>
                                        <p:tgtEl>
                                          <p:spTgt spid="921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animEffect transition="in" filter="fade">
                                      <p:cBhvr>
                                        <p:cTn id="13" dur="2000"/>
                                        <p:tgtEl>
                                          <p:spTgt spid="7">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7">
                                            <p:txEl>
                                              <p:pRg st="1" end="1"/>
                                            </p:txEl>
                                          </p:spTgt>
                                        </p:tgtEl>
                                        <p:attrNameLst>
                                          <p:attrName>style.visibility</p:attrName>
                                        </p:attrNameLst>
                                      </p:cBhvr>
                                      <p:to>
                                        <p:strVal val="visible"/>
                                      </p:to>
                                    </p:set>
                                    <p:animEffect transition="in" filter="fade">
                                      <p:cBhvr>
                                        <p:cTn id="18" dur="2000"/>
                                        <p:tgtEl>
                                          <p:spTgt spid="7">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7">
                                            <p:txEl>
                                              <p:pRg st="2" end="2"/>
                                            </p:txEl>
                                          </p:spTgt>
                                        </p:tgtEl>
                                        <p:attrNameLst>
                                          <p:attrName>style.visibility</p:attrName>
                                        </p:attrNameLst>
                                      </p:cBhvr>
                                      <p:to>
                                        <p:strVal val="visible"/>
                                      </p:to>
                                    </p:set>
                                    <p:animEffect transition="in" filter="fade">
                                      <p:cBhvr>
                                        <p:cTn id="23" dur="2000"/>
                                        <p:tgtEl>
                                          <p:spTgt spid="7">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7">
                                            <p:txEl>
                                              <p:pRg st="3" end="3"/>
                                            </p:txEl>
                                          </p:spTgt>
                                        </p:tgtEl>
                                        <p:attrNameLst>
                                          <p:attrName>style.visibility</p:attrName>
                                        </p:attrNameLst>
                                      </p:cBhvr>
                                      <p:to>
                                        <p:strVal val="visible"/>
                                      </p:to>
                                    </p:set>
                                    <p:animEffect transition="in" filter="fade">
                                      <p:cBhvr>
                                        <p:cTn id="28" dur="20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7"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algn="l" eaLnBrk="1" hangingPunct="1"/>
            <a:r>
              <a:rPr lang="en-GB" sz="4000" b="1" dirty="0" smtClean="0">
                <a:solidFill>
                  <a:srgbClr val="0000FF"/>
                </a:solidFill>
                <a:cs typeface="Arial" pitchFamily="34" charset="0"/>
              </a:rPr>
              <a:t>References and Other Resources</a:t>
            </a:r>
            <a:endParaRPr lang="ar-SA" sz="4000" b="1" dirty="0" smtClean="0">
              <a:solidFill>
                <a:srgbClr val="0000FF"/>
              </a:solidFill>
              <a:cs typeface="Arial" pitchFamily="34" charset="0"/>
            </a:endParaRPr>
          </a:p>
        </p:txBody>
      </p:sp>
      <p:sp>
        <p:nvSpPr>
          <p:cNvPr id="7" name="TextBox 6"/>
          <p:cNvSpPr txBox="1"/>
          <p:nvPr/>
        </p:nvSpPr>
        <p:spPr>
          <a:xfrm>
            <a:off x="457200" y="1447800"/>
            <a:ext cx="9144000" cy="4154984"/>
          </a:xfrm>
          <a:prstGeom prst="rect">
            <a:avLst/>
          </a:prstGeom>
          <a:noFill/>
        </p:spPr>
        <p:txBody>
          <a:bodyPr wrap="square" rtlCol="1">
            <a:spAutoFit/>
          </a:bodyPr>
          <a:lstStyle/>
          <a:p>
            <a:pPr marL="95250" indent="-95250" algn="just" rtl="0">
              <a:buFont typeface="Arial" pitchFamily="34" charset="0"/>
              <a:buChar char="•"/>
            </a:pPr>
            <a:r>
              <a:rPr lang="en-GB" sz="2400" b="1" i="1" dirty="0" smtClean="0"/>
              <a:t> A selection of the major works for modern writers like: Henry James, J. Conrad, D.H. Lawrence, J. Joyce, V. Woolf, E.M. Forster, G. Green, and Orwell.</a:t>
            </a:r>
          </a:p>
          <a:p>
            <a:pPr marL="95250" indent="-95250" algn="just" rtl="0">
              <a:buFont typeface="Arial" pitchFamily="34" charset="0"/>
              <a:buChar char="•"/>
            </a:pPr>
            <a:r>
              <a:rPr lang="en-GB" sz="2400" b="1" dirty="0" smtClean="0"/>
              <a:t> </a:t>
            </a:r>
            <a:r>
              <a:rPr lang="en-GB" sz="2400" b="1" dirty="0" err="1" smtClean="0"/>
              <a:t>Graig</a:t>
            </a:r>
            <a:r>
              <a:rPr lang="en-GB" sz="2400" b="1" dirty="0" smtClean="0"/>
              <a:t>, Hardin. </a:t>
            </a:r>
            <a:r>
              <a:rPr lang="en-GB" sz="2400" b="1" i="1" dirty="0" smtClean="0"/>
              <a:t>English Literature of the Twentieth Century</a:t>
            </a:r>
            <a:r>
              <a:rPr lang="en-GB" sz="2400" b="1" dirty="0" smtClean="0"/>
              <a:t>. Oxford: Oxford Univ. Press, </a:t>
            </a:r>
            <a:r>
              <a:rPr lang="en-US" sz="2400" b="1" dirty="0" smtClean="0"/>
              <a:t>1950.</a:t>
            </a:r>
          </a:p>
          <a:p>
            <a:pPr marL="95250" indent="-95250" algn="just" rtl="0">
              <a:buFont typeface="Arial" pitchFamily="34" charset="0"/>
              <a:buChar char="•"/>
            </a:pPr>
            <a:r>
              <a:rPr lang="en-GB" sz="2400" b="1" dirty="0" smtClean="0"/>
              <a:t> O’Connor, W.V. </a:t>
            </a:r>
            <a:r>
              <a:rPr lang="en-GB" sz="2400" b="1" i="1" dirty="0" smtClean="0"/>
              <a:t>Forms of the Modern Fiction</a:t>
            </a:r>
            <a:r>
              <a:rPr lang="en-GB" sz="2400" b="1" dirty="0" smtClean="0"/>
              <a:t>. New York: Roland </a:t>
            </a:r>
            <a:r>
              <a:rPr lang="en-GB" sz="2400" b="1" dirty="0" err="1" smtClean="0"/>
              <a:t>Breth</a:t>
            </a:r>
            <a:r>
              <a:rPr lang="en-GB" sz="2400" b="1" dirty="0" smtClean="0"/>
              <a:t> Co. 1952.</a:t>
            </a:r>
          </a:p>
          <a:p>
            <a:pPr marL="95250" indent="-95250" algn="just" rtl="0">
              <a:buFont typeface="Arial" pitchFamily="34" charset="0"/>
              <a:buChar char="•"/>
            </a:pPr>
            <a:r>
              <a:rPr lang="en-GB" sz="2400" b="1" dirty="0" smtClean="0"/>
              <a:t> Beach, J.W. </a:t>
            </a:r>
            <a:r>
              <a:rPr lang="en-GB" sz="2400" b="1" i="1" dirty="0" smtClean="0"/>
              <a:t>The Twentieth-Century Novel; Studies in Technique </a:t>
            </a:r>
            <a:r>
              <a:rPr lang="en-GB" sz="2400" b="1" dirty="0" smtClean="0"/>
              <a:t>. California: California</a:t>
            </a:r>
          </a:p>
          <a:p>
            <a:pPr marL="95250" indent="-95250" algn="just" rtl="0">
              <a:buFont typeface="Arial" pitchFamily="34" charset="0"/>
              <a:buChar char="•"/>
            </a:pPr>
            <a:r>
              <a:rPr lang="en-US" sz="2400" b="1" dirty="0" smtClean="0"/>
              <a:t>Univ. Press, 1963.</a:t>
            </a:r>
          </a:p>
          <a:p>
            <a:pPr marL="173038" algn="just" rtl="0">
              <a:lnSpc>
                <a:spcPct val="150000"/>
              </a:lnSpc>
              <a:buFont typeface="Arial" pitchFamily="34" charset="0"/>
              <a:buChar char="•"/>
            </a:pPr>
            <a:endParaRPr lang="ar-SA" sz="1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down)">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wipe(down)">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wipe(down)">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wipe(down)">
                                      <p:cBhvr>
                                        <p:cTn id="22" dur="500"/>
                                        <p:tgtEl>
                                          <p:spTgt spid="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animEffect transition="in" filter="wipe(down)">
                                      <p:cBhvr>
                                        <p:cTn id="27" dur="5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eaLnBrk="1" hangingPunct="1"/>
            <a:r>
              <a:rPr lang="en-US" b="1" dirty="0" smtClean="0">
                <a:solidFill>
                  <a:srgbClr val="C00000"/>
                </a:solidFill>
              </a:rPr>
              <a:t>Grading Policy</a:t>
            </a:r>
            <a:endParaRPr lang="ar-SA" sz="2800" dirty="0" smtClean="0">
              <a:solidFill>
                <a:schemeClr val="tx1"/>
              </a:solidFill>
              <a:cs typeface="Arial" pitchFamily="34" charset="0"/>
            </a:endParaRPr>
          </a:p>
        </p:txBody>
      </p:sp>
      <p:graphicFrame>
        <p:nvGraphicFramePr>
          <p:cNvPr id="6" name="Table 5"/>
          <p:cNvGraphicFramePr>
            <a:graphicFrameLocks noGrp="1"/>
          </p:cNvGraphicFramePr>
          <p:nvPr/>
        </p:nvGraphicFramePr>
        <p:xfrm>
          <a:off x="914400" y="1752600"/>
          <a:ext cx="7848600" cy="3992932"/>
        </p:xfrm>
        <a:graphic>
          <a:graphicData uri="http://schemas.openxmlformats.org/drawingml/2006/table">
            <a:tbl>
              <a:tblPr rtl="1" firstRow="1" bandRow="1">
                <a:tableStyleId>{5C22544A-7EE6-4342-B048-85BDC9FD1C3A}</a:tableStyleId>
              </a:tblPr>
              <a:tblGrid>
                <a:gridCol w="3924300"/>
                <a:gridCol w="3924300"/>
              </a:tblGrid>
              <a:tr h="647700">
                <a:tc>
                  <a:txBody>
                    <a:bodyPr/>
                    <a:lstStyle/>
                    <a:p>
                      <a:pPr algn="ctr" rtl="1"/>
                      <a:r>
                        <a:rPr lang="en-US" sz="2000" b="1" dirty="0" smtClean="0">
                          <a:solidFill>
                            <a:schemeClr val="tx1"/>
                          </a:solidFill>
                          <a:cs typeface="+mn-cs"/>
                        </a:rPr>
                        <a:t>Marks</a:t>
                      </a:r>
                      <a:endParaRPr lang="ar-SA" sz="2000" b="1" dirty="0">
                        <a:solidFill>
                          <a:schemeClr val="tx1"/>
                        </a:solidFill>
                        <a:cs typeface="+mn-cs"/>
                      </a:endParaRPr>
                    </a:p>
                  </a:txBody>
                  <a:tcPr marT="45733" marB="45733"/>
                </a:tc>
                <a:tc>
                  <a:txBody>
                    <a:bodyPr/>
                    <a:lstStyle/>
                    <a:p>
                      <a:pPr algn="ctr" rtl="1"/>
                      <a:r>
                        <a:rPr lang="en-US" sz="2000" b="1" dirty="0" smtClean="0">
                          <a:solidFill>
                            <a:schemeClr val="tx1"/>
                          </a:solidFill>
                          <a:cs typeface="+mn-cs"/>
                        </a:rPr>
                        <a:t>Tasks</a:t>
                      </a:r>
                      <a:endParaRPr lang="ar-SA" sz="2000" b="1" dirty="0">
                        <a:solidFill>
                          <a:schemeClr val="tx1"/>
                        </a:solidFill>
                        <a:cs typeface="+mn-cs"/>
                      </a:endParaRPr>
                    </a:p>
                  </a:txBody>
                  <a:tcPr marT="45733" marB="45733"/>
                </a:tc>
              </a:tr>
              <a:tr h="64770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en-US" sz="2000" b="1" dirty="0" smtClean="0">
                          <a:solidFill>
                            <a:schemeClr val="tx1"/>
                          </a:solidFill>
                          <a:cs typeface="+mn-cs"/>
                        </a:rPr>
                        <a:t>10 marks</a:t>
                      </a:r>
                    </a:p>
                  </a:txBody>
                  <a:tcPr marT="45733" marB="45733"/>
                </a:tc>
                <a:tc>
                  <a:txBody>
                    <a:bodyPr/>
                    <a:lstStyle/>
                    <a:p>
                      <a:pPr algn="ctr" rtl="1"/>
                      <a:r>
                        <a:rPr lang="en-US" sz="2000" b="1" dirty="0" smtClean="0">
                          <a:solidFill>
                            <a:schemeClr val="tx1"/>
                          </a:solidFill>
                          <a:cs typeface="+mn-cs"/>
                        </a:rPr>
                        <a:t>Active participation on the BB Forum</a:t>
                      </a:r>
                      <a:endParaRPr lang="ar-SA" sz="2000" b="1" dirty="0">
                        <a:solidFill>
                          <a:schemeClr val="tx1"/>
                        </a:solidFill>
                        <a:cs typeface="+mn-cs"/>
                      </a:endParaRPr>
                    </a:p>
                  </a:txBody>
                  <a:tcPr marT="45733" marB="45733"/>
                </a:tc>
              </a:tr>
              <a:tr h="64770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en-US" sz="2000" b="1" dirty="0" smtClean="0">
                          <a:solidFill>
                            <a:schemeClr val="tx1"/>
                          </a:solidFill>
                          <a:cs typeface="+mn-cs"/>
                        </a:rPr>
                        <a:t>10 marks</a:t>
                      </a:r>
                    </a:p>
                  </a:txBody>
                  <a:tcPr marT="45733" marB="45733"/>
                </a:tc>
                <a:tc>
                  <a:txBody>
                    <a:bodyPr/>
                    <a:lstStyle/>
                    <a:p>
                      <a:pPr algn="ctr" rtl="1"/>
                      <a:r>
                        <a:rPr lang="en-US" sz="2000" b="1" dirty="0" smtClean="0">
                          <a:solidFill>
                            <a:schemeClr val="tx1"/>
                          </a:solidFill>
                          <a:cs typeface="+mn-cs"/>
                        </a:rPr>
                        <a:t>Attending Recorded and Live Lectures</a:t>
                      </a:r>
                    </a:p>
                  </a:txBody>
                  <a:tcPr marT="45733" marB="45733"/>
                </a:tc>
              </a:tr>
              <a:tr h="64770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en-US" sz="2000" b="1" dirty="0" smtClean="0">
                          <a:solidFill>
                            <a:schemeClr val="tx1"/>
                          </a:solidFill>
                          <a:cs typeface="+mn-cs"/>
                        </a:rPr>
                        <a:t>10 marks</a:t>
                      </a:r>
                    </a:p>
                  </a:txBody>
                  <a:tcPr marT="45733" marB="45733"/>
                </a:tc>
                <a:tc>
                  <a:txBody>
                    <a:bodyPr/>
                    <a:lstStyle/>
                    <a:p>
                      <a:pPr algn="ctr" rtl="1"/>
                      <a:r>
                        <a:rPr lang="en-US" sz="2000" b="1" dirty="0" smtClean="0">
                          <a:solidFill>
                            <a:schemeClr val="tx1"/>
                          </a:solidFill>
                          <a:cs typeface="+mn-cs"/>
                        </a:rPr>
                        <a:t>Assignments</a:t>
                      </a:r>
                      <a:endParaRPr lang="ar-SA" sz="2000" b="1" dirty="0">
                        <a:solidFill>
                          <a:schemeClr val="tx1"/>
                        </a:solidFill>
                        <a:cs typeface="+mn-cs"/>
                      </a:endParaRPr>
                    </a:p>
                  </a:txBody>
                  <a:tcPr marT="45733" marB="45733"/>
                </a:tc>
              </a:tr>
              <a:tr h="64770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en-US" sz="2000" b="1" dirty="0" smtClean="0">
                          <a:solidFill>
                            <a:schemeClr val="tx1"/>
                          </a:solidFill>
                          <a:cs typeface="+mn-cs"/>
                        </a:rPr>
                        <a:t>70 marks</a:t>
                      </a:r>
                    </a:p>
                  </a:txBody>
                  <a:tcPr marT="45733" marB="45733"/>
                </a:tc>
                <a:tc>
                  <a:txBody>
                    <a:bodyPr/>
                    <a:lstStyle/>
                    <a:p>
                      <a:pPr algn="ctr" rtl="1"/>
                      <a:r>
                        <a:rPr lang="en-US" sz="2000" b="1" dirty="0" smtClean="0">
                          <a:solidFill>
                            <a:schemeClr val="tx1"/>
                          </a:solidFill>
                          <a:cs typeface="+mn-cs"/>
                        </a:rPr>
                        <a:t>Final Exam</a:t>
                      </a:r>
                      <a:endParaRPr lang="ar-SA" sz="2000" b="1" dirty="0">
                        <a:solidFill>
                          <a:schemeClr val="tx1"/>
                        </a:solidFill>
                        <a:cs typeface="+mn-cs"/>
                      </a:endParaRPr>
                    </a:p>
                  </a:txBody>
                  <a:tcPr marT="45733" marB="45733"/>
                </a:tc>
              </a:tr>
              <a:tr h="647700">
                <a:tc>
                  <a:txBody>
                    <a:bodyPr/>
                    <a:lstStyle/>
                    <a:p>
                      <a:pPr algn="ctr" rtl="1"/>
                      <a:r>
                        <a:rPr lang="en-US" sz="2000" b="1" dirty="0" smtClean="0">
                          <a:solidFill>
                            <a:schemeClr val="tx1"/>
                          </a:solidFill>
                          <a:cs typeface="+mn-cs"/>
                        </a:rPr>
                        <a:t>100 marks</a:t>
                      </a:r>
                      <a:endParaRPr lang="ar-SA" sz="2000" b="1" dirty="0">
                        <a:solidFill>
                          <a:schemeClr val="tx1"/>
                        </a:solidFill>
                        <a:cs typeface="+mn-cs"/>
                      </a:endParaRPr>
                    </a:p>
                  </a:txBody>
                  <a:tcPr marT="45733" marB="45733"/>
                </a:tc>
                <a:tc>
                  <a:txBody>
                    <a:bodyPr/>
                    <a:lstStyle/>
                    <a:p>
                      <a:pPr algn="ctr" rtl="1"/>
                      <a:r>
                        <a:rPr lang="en-US" sz="2000" b="1" dirty="0" smtClean="0">
                          <a:solidFill>
                            <a:schemeClr val="tx1"/>
                          </a:solidFill>
                          <a:cs typeface="+mn-cs"/>
                        </a:rPr>
                        <a:t>Total Marks</a:t>
                      </a:r>
                      <a:endParaRPr lang="ar-SA" sz="2000" b="1" dirty="0">
                        <a:solidFill>
                          <a:schemeClr val="tx1"/>
                        </a:solidFill>
                        <a:cs typeface="+mn-cs"/>
                      </a:endParaRPr>
                    </a:p>
                  </a:txBody>
                  <a:tcPr marT="45733" marB="45733"/>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304800" y="304800"/>
            <a:ext cx="89154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eaLnBrk="1" hangingPunct="1"/>
            <a:r>
              <a:rPr lang="en-US" b="1" dirty="0" smtClean="0">
                <a:solidFill>
                  <a:srgbClr val="C00000"/>
                </a:solidFill>
              </a:rPr>
              <a:t>Mobile Office Hours</a:t>
            </a:r>
            <a:endParaRPr lang="ar-SA" sz="2800" dirty="0" smtClean="0">
              <a:solidFill>
                <a:schemeClr val="tx1"/>
              </a:solidFill>
              <a:cs typeface="Arial" pitchFamily="34" charset="0"/>
            </a:endParaRPr>
          </a:p>
        </p:txBody>
      </p:sp>
      <p:graphicFrame>
        <p:nvGraphicFramePr>
          <p:cNvPr id="8" name="Table 7"/>
          <p:cNvGraphicFramePr>
            <a:graphicFrameLocks noGrp="1"/>
          </p:cNvGraphicFramePr>
          <p:nvPr>
            <p:extLst>
              <p:ext uri="{D42A27DB-BD31-4B8C-83A1-F6EECF244321}">
                <p14:modId xmlns:p14="http://schemas.microsoft.com/office/powerpoint/2010/main" val="2967006092"/>
              </p:ext>
            </p:extLst>
          </p:nvPr>
        </p:nvGraphicFramePr>
        <p:xfrm>
          <a:off x="2133600" y="1600044"/>
          <a:ext cx="4724400" cy="2377570"/>
        </p:xfrm>
        <a:graphic>
          <a:graphicData uri="http://schemas.openxmlformats.org/drawingml/2006/table">
            <a:tbl>
              <a:tblPr rtl="1" firstRow="1" bandRow="1">
                <a:tableStyleId>{5C22544A-7EE6-4342-B048-85BDC9FD1C3A}</a:tableStyleId>
              </a:tblPr>
              <a:tblGrid>
                <a:gridCol w="2598682"/>
                <a:gridCol w="2125718"/>
              </a:tblGrid>
              <a:tr h="292100">
                <a:tc>
                  <a:txBody>
                    <a:bodyPr/>
                    <a:lstStyle/>
                    <a:p>
                      <a:pPr algn="ctr" rtl="1"/>
                      <a:r>
                        <a:rPr lang="en-US" sz="1800" dirty="0" smtClean="0"/>
                        <a:t>Time</a:t>
                      </a:r>
                      <a:endParaRPr lang="ar-SA" sz="1800" dirty="0"/>
                    </a:p>
                  </a:txBody>
                  <a:tcPr marT="45733" marB="45733"/>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EG" sz="1800" dirty="0" smtClean="0"/>
                        <a:t> </a:t>
                      </a:r>
                      <a:r>
                        <a:rPr lang="en-US" sz="1800" dirty="0" smtClean="0"/>
                        <a:t>Day</a:t>
                      </a:r>
                      <a:endParaRPr lang="ar-SA" sz="1800" dirty="0" smtClean="0"/>
                    </a:p>
                    <a:p>
                      <a:pPr algn="ctr" rtl="1"/>
                      <a:r>
                        <a:rPr lang="ar-EG" sz="1800" dirty="0" smtClean="0"/>
                        <a:t> </a:t>
                      </a:r>
                      <a:endParaRPr lang="ar-SA" sz="1800" dirty="0"/>
                    </a:p>
                  </a:txBody>
                  <a:tcPr marT="45733" marB="45733"/>
                </a:tc>
              </a:tr>
              <a:tr h="292100">
                <a:tc>
                  <a:txBody>
                    <a:bodyPr/>
                    <a:lstStyle/>
                    <a:p>
                      <a:pPr algn="ctr" rtl="1"/>
                      <a:r>
                        <a:rPr lang="en-US" sz="1800" dirty="0" smtClean="0"/>
                        <a:t>10.30-11.30</a:t>
                      </a:r>
                      <a:endParaRPr lang="ar-SA" sz="1800" dirty="0"/>
                    </a:p>
                  </a:txBody>
                  <a:tcPr marT="45733" marB="45733"/>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en-US" sz="1800" dirty="0" smtClean="0"/>
                        <a:t>Saturday</a:t>
                      </a:r>
                    </a:p>
                  </a:txBody>
                  <a:tcPr marT="45733" marB="45733"/>
                </a:tc>
              </a:tr>
              <a:tr h="292100">
                <a:tc>
                  <a:txBody>
                    <a:bodyPr/>
                    <a:lstStyle/>
                    <a:p>
                      <a:pPr algn="ctr" rtl="1"/>
                      <a:endParaRPr lang="ar-SA" sz="1800" dirty="0"/>
                    </a:p>
                  </a:txBody>
                  <a:tcPr marT="45733" marB="45733"/>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endParaRPr lang="en-US" sz="1800" dirty="0" smtClean="0"/>
                    </a:p>
                  </a:txBody>
                  <a:tcPr marT="45733" marB="45733"/>
                </a:tc>
              </a:tr>
              <a:tr h="29210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en-US" sz="1800" dirty="0" smtClean="0"/>
                        <a:t>12.00-1.30</a:t>
                      </a:r>
                      <a:endParaRPr lang="ar-SA" sz="1800" dirty="0" smtClean="0"/>
                    </a:p>
                    <a:p>
                      <a:pPr algn="ctr" rtl="1"/>
                      <a:endParaRPr lang="ar-SA" sz="1800" dirty="0"/>
                    </a:p>
                  </a:txBody>
                  <a:tcPr marT="45733" marB="45733"/>
                </a:tc>
                <a:tc>
                  <a:txBody>
                    <a:bodyPr/>
                    <a:lstStyle/>
                    <a:p>
                      <a:pPr algn="ctr" rtl="1"/>
                      <a:r>
                        <a:rPr lang="en-US" sz="1800" dirty="0" smtClean="0"/>
                        <a:t>Wednesday</a:t>
                      </a:r>
                      <a:endParaRPr lang="ar-SA" sz="1800" dirty="0"/>
                    </a:p>
                  </a:txBody>
                  <a:tcPr marT="45733" marB="45733"/>
                </a:tc>
              </a:tr>
              <a:tr h="292100">
                <a:tc>
                  <a:txBody>
                    <a:bodyPr/>
                    <a:lstStyle/>
                    <a:p>
                      <a:pPr algn="ctr" rtl="1"/>
                      <a:endParaRPr lang="ar-SA" sz="1800" dirty="0"/>
                    </a:p>
                  </a:txBody>
                  <a:tcPr marT="45733" marB="45733"/>
                </a:tc>
                <a:tc>
                  <a:txBody>
                    <a:bodyPr/>
                    <a:lstStyle/>
                    <a:p>
                      <a:pPr algn="ctr" rtl="1"/>
                      <a:endParaRPr lang="ar-SA" sz="1800" dirty="0"/>
                    </a:p>
                  </a:txBody>
                  <a:tcPr marT="45733" marB="45733"/>
                </a:tc>
              </a:tr>
            </a:tbl>
          </a:graphicData>
        </a:graphic>
      </p:graphicFrame>
      <p:sp>
        <p:nvSpPr>
          <p:cNvPr id="9" name="Rectangle 4"/>
          <p:cNvSpPr>
            <a:spLocks noChangeArrowheads="1"/>
          </p:cNvSpPr>
          <p:nvPr/>
        </p:nvSpPr>
        <p:spPr bwMode="auto">
          <a:xfrm>
            <a:off x="809596" y="1357298"/>
            <a:ext cx="8458200"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rtl="0"/>
            <a:r>
              <a:rPr lang="en-GB" sz="2000" b="1" dirty="0" smtClean="0">
                <a:solidFill>
                  <a:srgbClr val="0000FF"/>
                </a:solidFill>
              </a:rPr>
              <a:t>Office Hours</a:t>
            </a:r>
            <a:endParaRPr lang="ar-SA" sz="2000" b="1" dirty="0">
              <a:solidFill>
                <a:srgbClr val="0000FF"/>
              </a:solidFill>
            </a:endParaRPr>
          </a:p>
          <a:p>
            <a:endParaRPr lang="ar-SA" sz="2800" dirty="0"/>
          </a:p>
          <a:p>
            <a:r>
              <a:rPr lang="en-US" sz="2800" dirty="0" smtClean="0">
                <a:solidFill>
                  <a:srgbClr val="FF0000"/>
                </a:solidFill>
              </a:rPr>
              <a:t> </a:t>
            </a:r>
            <a:r>
              <a:rPr lang="ar-EG" sz="2800" dirty="0" smtClean="0">
                <a:solidFill>
                  <a:srgbClr val="FF0000"/>
                </a:solidFill>
              </a:rPr>
              <a:t> 			</a:t>
            </a:r>
            <a:r>
              <a:rPr lang="en-US" sz="2800" dirty="0" smtClean="0">
                <a:solidFill>
                  <a:srgbClr val="FF0000"/>
                </a:solidFill>
              </a:rPr>
              <a:t>		</a:t>
            </a:r>
            <a:endParaRPr lang="ar-SA" sz="2800" dirty="0">
              <a:solidFill>
                <a:srgbClr val="FF0000"/>
              </a:solidFill>
            </a:endParaRPr>
          </a:p>
          <a:p>
            <a:r>
              <a:rPr lang="ar-EG" sz="2800" b="1" dirty="0" smtClean="0">
                <a:solidFill>
                  <a:srgbClr val="FF0000"/>
                </a:solidFill>
              </a:rPr>
              <a:t>				</a:t>
            </a:r>
            <a:endParaRPr lang="ar-SA" sz="2800" b="1" dirty="0">
              <a:solidFill>
                <a:srgbClr val="FF0000"/>
              </a:solidFill>
            </a:endParaRPr>
          </a:p>
          <a:p>
            <a:endParaRPr lang="ar-SA" sz="2800" dirty="0">
              <a:solidFill>
                <a:srgbClr val="FF0000"/>
              </a:solidFill>
            </a:endParaRPr>
          </a:p>
          <a:p>
            <a:endParaRPr lang="ar-SA" sz="2000" dirty="0" smtClean="0">
              <a:solidFill>
                <a:srgbClr val="0070C0"/>
              </a:solidFill>
            </a:endParaRPr>
          </a:p>
          <a:p>
            <a:pPr algn="l" rtl="0"/>
            <a:r>
              <a:rPr lang="en-GB" sz="2000" b="1" dirty="0" smtClean="0">
                <a:solidFill>
                  <a:srgbClr val="0000FF"/>
                </a:solidFill>
              </a:rPr>
              <a:t>Instructor’s Mobile Number:</a:t>
            </a:r>
            <a:endParaRPr lang="en-US" sz="2000" b="1" dirty="0">
              <a:solidFill>
                <a:srgbClr val="0000FF"/>
              </a:solidFill>
            </a:endParaRPr>
          </a:p>
          <a:p>
            <a:pPr algn="ctr"/>
            <a:r>
              <a:rPr lang="en-US" sz="2800" dirty="0" smtClean="0"/>
              <a:t>0547755761</a:t>
            </a:r>
          </a:p>
          <a:p>
            <a:pPr algn="ctr"/>
            <a:r>
              <a:rPr lang="en-GB" sz="2000" b="1" i="1" dirty="0" smtClean="0"/>
              <a:t>Please note that I shall only be available on these specified times</a:t>
            </a:r>
            <a:r>
              <a:rPr lang="en-GB" sz="2800" b="1" i="1" dirty="0" smtClean="0">
                <a:solidFill>
                  <a:srgbClr val="FF0000"/>
                </a:solidFill>
              </a:rPr>
              <a:t>. </a:t>
            </a:r>
            <a:endParaRPr lang="ar-SA" sz="1600" b="1" i="1" dirty="0">
              <a:solidFill>
                <a:srgbClr val="FF0000"/>
              </a:solidFill>
            </a:endParaRPr>
          </a:p>
          <a:p>
            <a:pPr algn="l" rtl="0"/>
            <a:r>
              <a:rPr lang="en-GB" sz="2000" b="1" dirty="0" smtClean="0">
                <a:solidFill>
                  <a:srgbClr val="0000FF"/>
                </a:solidFill>
              </a:rPr>
              <a:t>Email address:</a:t>
            </a:r>
            <a:endParaRPr lang="en-US" sz="2000" b="1" dirty="0">
              <a:solidFill>
                <a:srgbClr val="0000FF"/>
              </a:solidFill>
            </a:endParaRPr>
          </a:p>
          <a:p>
            <a:pPr algn="ctr"/>
            <a:r>
              <a:rPr lang="en-US" sz="4800" dirty="0" smtClean="0">
                <a:solidFill>
                  <a:srgbClr val="002060"/>
                </a:solidFill>
                <a:hlinkClick r:id="rId3"/>
              </a:rPr>
              <a:t>elnady2012@hotmail.com</a:t>
            </a:r>
            <a:endParaRPr lang="en-US" sz="4800" dirty="0" smtClean="0">
              <a:solidFill>
                <a:srgbClr val="002060"/>
              </a:solidFill>
            </a:endParaRPr>
          </a:p>
          <a:p>
            <a:pPr algn="ctr"/>
            <a:r>
              <a:rPr lang="ar-SA" sz="2800" dirty="0"/>
              <a:t> </a:t>
            </a:r>
            <a:endParaRPr lang="en-US" sz="2800"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xEl>
                                              <p:pRg st="2" end="2"/>
                                            </p:txEl>
                                          </p:spTgt>
                                        </p:tgtEl>
                                        <p:attrNameLst>
                                          <p:attrName>style.visibility</p:attrName>
                                        </p:attrNameLst>
                                      </p:cBhvr>
                                      <p:to>
                                        <p:strVal val="visible"/>
                                      </p:to>
                                    </p:set>
                                    <p:anim calcmode="lin" valueType="num">
                                      <p:cBhvr additive="base">
                                        <p:cTn id="13" dur="500" fill="hold"/>
                                        <p:tgtEl>
                                          <p:spTgt spid="9">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anim calcmode="lin" valueType="num">
                                      <p:cBhvr additive="base">
                                        <p:cTn id="19" dur="500" fill="hold"/>
                                        <p:tgtEl>
                                          <p:spTgt spid="9">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xEl>
                                              <p:pRg st="6" end="6"/>
                                            </p:txEl>
                                          </p:spTgt>
                                        </p:tgtEl>
                                        <p:attrNameLst>
                                          <p:attrName>style.visibility</p:attrName>
                                        </p:attrNameLst>
                                      </p:cBhvr>
                                      <p:to>
                                        <p:strVal val="visible"/>
                                      </p:to>
                                    </p:set>
                                    <p:anim calcmode="lin" valueType="num">
                                      <p:cBhvr additive="base">
                                        <p:cTn id="25" dur="500" fill="hold"/>
                                        <p:tgtEl>
                                          <p:spTgt spid="9">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9">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9">
                                            <p:txEl>
                                              <p:pRg st="7" end="7"/>
                                            </p:txEl>
                                          </p:spTgt>
                                        </p:tgtEl>
                                        <p:attrNameLst>
                                          <p:attrName>style.visibility</p:attrName>
                                        </p:attrNameLst>
                                      </p:cBhvr>
                                      <p:to>
                                        <p:strVal val="visible"/>
                                      </p:to>
                                    </p:set>
                                    <p:anim calcmode="lin" valueType="num">
                                      <p:cBhvr additive="base">
                                        <p:cTn id="31" dur="500" fill="hold"/>
                                        <p:tgtEl>
                                          <p:spTgt spid="9">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9">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9">
                                            <p:txEl>
                                              <p:pRg st="8" end="8"/>
                                            </p:txEl>
                                          </p:spTgt>
                                        </p:tgtEl>
                                        <p:attrNameLst>
                                          <p:attrName>style.visibility</p:attrName>
                                        </p:attrNameLst>
                                      </p:cBhvr>
                                      <p:to>
                                        <p:strVal val="visible"/>
                                      </p:to>
                                    </p:set>
                                    <p:anim calcmode="lin" valueType="num">
                                      <p:cBhvr additive="base">
                                        <p:cTn id="37" dur="500" fill="hold"/>
                                        <p:tgtEl>
                                          <p:spTgt spid="9">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9">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9">
                                            <p:txEl>
                                              <p:pRg st="9" end="9"/>
                                            </p:txEl>
                                          </p:spTgt>
                                        </p:tgtEl>
                                        <p:attrNameLst>
                                          <p:attrName>style.visibility</p:attrName>
                                        </p:attrNameLst>
                                      </p:cBhvr>
                                      <p:to>
                                        <p:strVal val="visible"/>
                                      </p:to>
                                    </p:set>
                                    <p:anim calcmode="lin" valueType="num">
                                      <p:cBhvr additive="base">
                                        <p:cTn id="43" dur="500" fill="hold"/>
                                        <p:tgtEl>
                                          <p:spTgt spid="9">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9">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9">
                                            <p:txEl>
                                              <p:pRg st="10" end="10"/>
                                            </p:txEl>
                                          </p:spTgt>
                                        </p:tgtEl>
                                        <p:attrNameLst>
                                          <p:attrName>style.visibility</p:attrName>
                                        </p:attrNameLst>
                                      </p:cBhvr>
                                      <p:to>
                                        <p:strVal val="visible"/>
                                      </p:to>
                                    </p:set>
                                    <p:anim calcmode="lin" valueType="num">
                                      <p:cBhvr additive="base">
                                        <p:cTn id="49" dur="500" fill="hold"/>
                                        <p:tgtEl>
                                          <p:spTgt spid="9">
                                            <p:txEl>
                                              <p:pRg st="10" end="1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9">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9">
                                            <p:txEl>
                                              <p:pRg st="11" end="11"/>
                                            </p:txEl>
                                          </p:spTgt>
                                        </p:tgtEl>
                                        <p:attrNameLst>
                                          <p:attrName>style.visibility</p:attrName>
                                        </p:attrNameLst>
                                      </p:cBhvr>
                                      <p:to>
                                        <p:strVal val="visible"/>
                                      </p:to>
                                    </p:set>
                                    <p:anim calcmode="lin" valueType="num">
                                      <p:cBhvr additive="base">
                                        <p:cTn id="55" dur="500" fill="hold"/>
                                        <p:tgtEl>
                                          <p:spTgt spid="9">
                                            <p:txEl>
                                              <p:pRg st="11" end="11"/>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9">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9218"/>
                                        </p:tgtEl>
                                        <p:attrNameLst>
                                          <p:attrName>style.visibility</p:attrName>
                                        </p:attrNameLst>
                                      </p:cBhvr>
                                      <p:to>
                                        <p:strVal val="visible"/>
                                      </p:to>
                                    </p:set>
                                    <p:animEffect transition="in" filter="fade">
                                      <p:cBhvr>
                                        <p:cTn id="61" dur="2000"/>
                                        <p:tgtEl>
                                          <p:spTgt spid="9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9"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1723</TotalTime>
  <Words>629</Words>
  <Application>Microsoft Office PowerPoint</Application>
  <PresentationFormat>A4 Paper (210x297 mm)</PresentationFormat>
  <Paragraphs>91</Paragraphs>
  <Slides>14</Slides>
  <Notes>1</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PowerPoint Presentation</vt:lpstr>
      <vt:lpstr>Preliminary Lecture </vt:lpstr>
      <vt:lpstr>Plan of the Lecture</vt:lpstr>
      <vt:lpstr>Course Description</vt:lpstr>
      <vt:lpstr>Course Description</vt:lpstr>
      <vt:lpstr>Course Description</vt:lpstr>
      <vt:lpstr>Course Objectives (1)</vt:lpstr>
      <vt:lpstr>Course Objectives (2)</vt:lpstr>
      <vt:lpstr> Course Content</vt:lpstr>
      <vt:lpstr>References and Learning Resources</vt:lpstr>
      <vt:lpstr>References and Other Resources</vt:lpstr>
      <vt:lpstr>Grading Policy</vt:lpstr>
      <vt:lpstr>Mobile Office Hours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Ahmed</cp:lastModifiedBy>
  <cp:revision>120</cp:revision>
  <dcterms:created xsi:type="dcterms:W3CDTF">2009-10-14T19:14:34Z</dcterms:created>
  <dcterms:modified xsi:type="dcterms:W3CDTF">2013-02-06T11:52:58Z</dcterms:modified>
</cp:coreProperties>
</file>