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68" r:id="rId4"/>
    <p:sldId id="269" r:id="rId5"/>
    <p:sldId id="270" r:id="rId6"/>
    <p:sldId id="271" r:id="rId7"/>
    <p:sldId id="272" r:id="rId8"/>
    <p:sldId id="273" r:id="rId9"/>
    <p:sldId id="286" r:id="rId10"/>
    <p:sldId id="274" r:id="rId11"/>
    <p:sldId id="275" r:id="rId12"/>
    <p:sldId id="276" r:id="rId13"/>
    <p:sldId id="277" r:id="rId14"/>
    <p:sldId id="278" r:id="rId15"/>
    <p:sldId id="280" r:id="rId16"/>
    <p:sldId id="279" r:id="rId17"/>
    <p:sldId id="281" r:id="rId18"/>
    <p:sldId id="282" r:id="rId19"/>
    <p:sldId id="283" r:id="rId20"/>
    <p:sldId id="284" r:id="rId21"/>
    <p:sldId id="285" r:id="rId22"/>
    <p:sldId id="266" r:id="rId2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FF3300"/>
    <a:srgbClr val="0000FF"/>
    <a:srgbClr val="709256"/>
    <a:srgbClr val="AD9968"/>
    <a:srgbClr val="3B84AF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>
        <p:scale>
          <a:sx n="60" d="100"/>
          <a:sy n="60" d="100"/>
        </p:scale>
        <p:origin x="-972" y="-58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ransition spd="med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med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med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med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med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med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med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 spd="med">
    <p:dissolve/>
  </p:transition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GB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King Faisal University</a:t>
            </a:r>
            <a:endParaRPr lang="ar-SA" sz="2400" b="1" dirty="0" smtClean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GB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Deanship of E-Learning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800" b="1" dirty="0" smtClean="0">
                <a:solidFill>
                  <a:srgbClr val="0000FF"/>
                </a:solidFill>
                <a:latin typeface="Candara" pitchFamily="34" charset="0"/>
                <a:cs typeface="Times New Roman" pitchFamily="18" charset="0"/>
              </a:rPr>
              <a:t>Course Title:</a:t>
            </a:r>
            <a:endParaRPr lang="ar-SA" sz="2800" b="1" dirty="0">
              <a:solidFill>
                <a:srgbClr val="0000FF"/>
              </a:solidFill>
              <a:latin typeface="Candara" pitchFamily="34" charset="0"/>
              <a:cs typeface="Times New Roman" pitchFamily="18" charset="0"/>
            </a:endParaRPr>
          </a:p>
          <a:p>
            <a:pPr algn="ctr"/>
            <a:r>
              <a:rPr lang="en-GB" sz="4000" b="1" dirty="0" smtClean="0">
                <a:solidFill>
                  <a:srgbClr val="FF0000"/>
                </a:solidFill>
                <a:latin typeface="Candara" pitchFamily="34" charset="0"/>
                <a:cs typeface="Times New Roman" pitchFamily="18" charset="0"/>
              </a:rPr>
              <a:t>Children’s Literature</a:t>
            </a:r>
            <a:endParaRPr lang="en-US" sz="4000" b="1" dirty="0">
              <a:solidFill>
                <a:srgbClr val="FF0000"/>
              </a:solidFill>
              <a:latin typeface="Candara" pitchFamily="34" charset="0"/>
            </a:endParaRPr>
          </a:p>
          <a:p>
            <a:pPr algn="ctr"/>
            <a:r>
              <a:rPr lang="en-GB" sz="3200" b="1" dirty="0" smtClean="0">
                <a:solidFill>
                  <a:srgbClr val="0000FF"/>
                </a:solidFill>
                <a:latin typeface="Candara" pitchFamily="34" charset="0"/>
                <a:cs typeface="Times New Roman" pitchFamily="18" charset="0"/>
              </a:rPr>
              <a:t>Instructor</a:t>
            </a:r>
            <a:r>
              <a:rPr lang="en-GB" b="1" dirty="0" smtClean="0">
                <a:latin typeface="Candara" pitchFamily="34" charset="0"/>
                <a:cs typeface="Times New Roman" pitchFamily="18" charset="0"/>
              </a:rPr>
              <a:t>:</a:t>
            </a:r>
          </a:p>
          <a:p>
            <a:pPr algn="ctr"/>
            <a:r>
              <a:rPr lang="en-GB" sz="3600" b="1" dirty="0" smtClean="0">
                <a:solidFill>
                  <a:srgbClr val="FF0000"/>
                </a:solidFill>
                <a:latin typeface="Candara" pitchFamily="34" charset="0"/>
                <a:cs typeface="Times New Roman" pitchFamily="18" charset="0"/>
              </a:rPr>
              <a:t>Dr </a:t>
            </a:r>
            <a:r>
              <a:rPr lang="en-GB" sz="3600" b="1" dirty="0" err="1" smtClean="0">
                <a:solidFill>
                  <a:srgbClr val="FF0000"/>
                </a:solidFill>
                <a:latin typeface="Candara" pitchFamily="34" charset="0"/>
                <a:cs typeface="Times New Roman" pitchFamily="18" charset="0"/>
              </a:rPr>
              <a:t>Abdulgawad</a:t>
            </a:r>
            <a:r>
              <a:rPr lang="en-GB" sz="3600" b="1" dirty="0" smtClean="0">
                <a:solidFill>
                  <a:srgbClr val="FF0000"/>
                </a:solidFill>
                <a:latin typeface="Candara" pitchFamily="34" charset="0"/>
                <a:cs typeface="Times New Roman" pitchFamily="18" charset="0"/>
              </a:rPr>
              <a:t> </a:t>
            </a:r>
            <a:r>
              <a:rPr lang="en-GB" sz="3600" b="1" dirty="0" err="1" smtClean="0">
                <a:solidFill>
                  <a:srgbClr val="FF0000"/>
                </a:solidFill>
                <a:latin typeface="Candara" pitchFamily="34" charset="0"/>
                <a:cs typeface="Times New Roman" pitchFamily="18" charset="0"/>
              </a:rPr>
              <a:t>Elnady</a:t>
            </a:r>
            <a:endParaRPr lang="en-GB" sz="3600" b="1" dirty="0" smtClean="0">
              <a:solidFill>
                <a:srgbClr val="FF0000"/>
              </a:solidFill>
              <a:latin typeface="Candara" pitchFamily="34" charset="0"/>
              <a:cs typeface="Times New Roman" pitchFamily="18" charset="0"/>
            </a:endParaRPr>
          </a:p>
          <a:p>
            <a:pPr algn="ctr"/>
            <a:r>
              <a:rPr lang="en-GB" sz="2400" b="1" dirty="0" smtClean="0">
                <a:latin typeface="Candara" pitchFamily="34" charset="0"/>
                <a:cs typeface="Times New Roman" pitchFamily="18" charset="0"/>
              </a:rPr>
              <a:t>Associate Professor of Literature, Department of  English, </a:t>
            </a:r>
          </a:p>
          <a:p>
            <a:pPr algn="ctr"/>
            <a:r>
              <a:rPr lang="en-GB" sz="2400" b="1" dirty="0" smtClean="0">
                <a:latin typeface="Candara" pitchFamily="34" charset="0"/>
                <a:cs typeface="Times New Roman" pitchFamily="18" charset="0"/>
              </a:rPr>
              <a:t>King Faisal University.</a:t>
            </a:r>
            <a:endParaRPr lang="en-US" sz="2400" b="1" dirty="0">
              <a:latin typeface="Candara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med"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1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1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0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en-GB" sz="6000" b="1" dirty="0" smtClean="0">
                <a:solidFill>
                  <a:srgbClr val="0000FF"/>
                </a:solidFill>
                <a:cs typeface="Arial" pitchFamily="34" charset="0"/>
              </a:rPr>
              <a:t>First Lecture</a:t>
            </a:r>
            <a:endParaRPr lang="en-US" sz="6000" b="1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ctr" eaLnBrk="1" hangingPunct="1"/>
            <a:r>
              <a:rPr lang="en-US" sz="4000" b="1" dirty="0" smtClean="0">
                <a:solidFill>
                  <a:srgbClr val="0000FF"/>
                </a:solidFill>
                <a:cs typeface="Arial" pitchFamily="34" charset="0"/>
              </a:rPr>
              <a:t>Warm-up: definitions</a:t>
            </a:r>
            <a:endParaRPr lang="ar-SA" sz="4000" b="1" dirty="0" smtClean="0">
              <a:solidFill>
                <a:srgbClr val="0000FF"/>
              </a:solidFill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371600"/>
            <a:ext cx="9144000" cy="60694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>
              <a:buFont typeface="Arial" pitchFamily="34" charset="0"/>
              <a:buChar char="•"/>
            </a:pPr>
            <a:r>
              <a:rPr lang="en-GB" sz="4000" dirty="0" smtClean="0"/>
              <a:t>Before we talk about the nature and characteristics of children’s literature, let us try to define the two terms.</a:t>
            </a:r>
          </a:p>
          <a:p>
            <a:pPr algn="ctr" rtl="0">
              <a:buFont typeface="Arial" pitchFamily="34" charset="0"/>
              <a:buChar char="•"/>
            </a:pPr>
            <a:r>
              <a:rPr lang="en-GB" sz="4000" dirty="0" smtClean="0"/>
              <a:t>This will help us to understand a lot about the nature of the genre and to be specific about this interesting and comparatively new field of study.</a:t>
            </a:r>
            <a:endParaRPr lang="en-US" sz="4000" dirty="0" smtClean="0"/>
          </a:p>
          <a:p>
            <a:pPr marL="173038" algn="l" rtl="0">
              <a:lnSpc>
                <a:spcPct val="150000"/>
              </a:lnSpc>
              <a:buFont typeface="Arial" pitchFamily="34" charset="0"/>
              <a:buChar char="•"/>
            </a:pPr>
            <a:endParaRPr lang="en-US" sz="2000" dirty="0" smtClean="0"/>
          </a:p>
          <a:p>
            <a:pPr marL="173038" lvl="0" algn="l" rtl="0">
              <a:lnSpc>
                <a:spcPct val="150000"/>
              </a:lnSpc>
              <a:buFont typeface="Arial" pitchFamily="34" charset="0"/>
              <a:buChar char="•"/>
            </a:pPr>
            <a:endParaRPr lang="en-US" sz="2000" dirty="0" smtClean="0"/>
          </a:p>
          <a:p>
            <a:pPr marL="173038" algn="l" rtl="0">
              <a:lnSpc>
                <a:spcPct val="150000"/>
              </a:lnSpc>
              <a:buFont typeface="Arial" pitchFamily="34" charset="0"/>
              <a:buChar char="•"/>
            </a:pPr>
            <a:endParaRPr lang="en-US" sz="2000" dirty="0" smtClean="0"/>
          </a:p>
          <a:p>
            <a:pPr marL="173038" algn="l" rtl="0">
              <a:lnSpc>
                <a:spcPct val="150000"/>
              </a:lnSpc>
              <a:buFont typeface="Arial" pitchFamily="34" charset="0"/>
              <a:buChar char="•"/>
            </a:pPr>
            <a:endParaRPr lang="ar-SA" sz="1400" dirty="0"/>
          </a:p>
        </p:txBody>
      </p:sp>
    </p:spTree>
    <p:extLst>
      <p:ext uri="{BB962C8B-B14F-4D97-AF65-F5344CB8AC3E}">
        <p14:creationId xmlns:p14="http://schemas.microsoft.com/office/powerpoint/2010/main" val="3680554941"/>
      </p:ext>
    </p:extLst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Questions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GB" b="1" dirty="0" smtClean="0"/>
              <a:t> What is meant by the word genre?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GB" dirty="0" smtClean="0"/>
              <a:t>Food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GB" dirty="0" smtClean="0"/>
              <a:t>Type 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GB" u="sng" dirty="0" smtClean="0"/>
              <a:t>Literary type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1201780962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511156"/>
          </a:xfrm>
        </p:spPr>
        <p:txBody>
          <a:bodyPr/>
          <a:lstStyle/>
          <a:p>
            <a:pPr algn="ctr"/>
            <a:r>
              <a:rPr lang="en-GB" b="1" dirty="0" smtClean="0">
                <a:solidFill>
                  <a:schemeClr val="tx1"/>
                </a:solidFill>
              </a:rPr>
              <a:t>Essential terms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092" y="785794"/>
            <a:ext cx="9429816" cy="5340369"/>
          </a:xfrm>
        </p:spPr>
        <p:txBody>
          <a:bodyPr/>
          <a:lstStyle/>
          <a:p>
            <a:pPr algn="just"/>
            <a:r>
              <a:rPr lang="en-GB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Biologically, a child (plural: children) is </a:t>
            </a:r>
            <a:r>
              <a:rPr lang="en-GB" sz="2800" b="1" dirty="0" smtClean="0">
                <a:solidFill>
                  <a:srgbClr val="FF3300"/>
                </a:solidFill>
              </a:rPr>
              <a:t>generally a human between the stages of birth and puberty.  </a:t>
            </a:r>
            <a:r>
              <a:rPr lang="en-GB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Some vernacular definitions of a child include the </a:t>
            </a:r>
            <a:r>
              <a:rPr lang="en-GB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fetus</a:t>
            </a:r>
            <a:r>
              <a:rPr lang="en-GB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as being an unborn child. The legal definition of "child" generally refers to a minor, otherwise known as a person younger than the age of majority.</a:t>
            </a:r>
          </a:p>
          <a:p>
            <a:pPr algn="just"/>
            <a:r>
              <a:rPr lang="en-GB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"Child" may also describe a relationship with a parent (such as sons and daughters of any age) or, metaphorically, authority figure, or signify group membership in a clan, tribe, or religion; it can also signify being strongly affected by a specific time, place, or circumstance, as in "a child of nature" or "a child of the Sixties“.</a:t>
            </a:r>
          </a:p>
          <a:p>
            <a:pPr algn="just"/>
            <a:r>
              <a:rPr lang="en-GB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720014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 </a:t>
            </a:r>
            <a:r>
              <a:rPr lang="en-US" b="1" dirty="0" smtClean="0">
                <a:solidFill>
                  <a:srgbClr val="FF0000"/>
                </a:solidFill>
              </a:rPr>
              <a:t>Questions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Arial" pitchFamily="34" charset="0"/>
              <a:buChar char="•"/>
            </a:pPr>
            <a:r>
              <a:rPr lang="en-GB" b="1" dirty="0" smtClean="0"/>
              <a:t> a child means any human being between birth and puberty</a:t>
            </a:r>
            <a:r>
              <a:rPr lang="ar-EG" b="1" dirty="0" smtClean="0"/>
              <a:t>:</a:t>
            </a:r>
            <a:r>
              <a:rPr lang="en-GB" b="1" dirty="0" smtClean="0"/>
              <a:t> this means that the child is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GB" dirty="0" smtClean="0"/>
              <a:t>any person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GB" u="sng" dirty="0" smtClean="0"/>
              <a:t>A human being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GB" dirty="0" smtClean="0"/>
              <a:t>A mature person</a:t>
            </a:r>
          </a:p>
          <a:p>
            <a:pPr algn="just">
              <a:buFont typeface="Arial" pitchFamily="34" charset="0"/>
              <a:buChar char="•"/>
            </a:pPr>
            <a:r>
              <a:rPr lang="en-GB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215266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smtClean="0">
                <a:solidFill>
                  <a:srgbClr val="FF0000"/>
                </a:solidFill>
              </a:rPr>
              <a:t>Essential terms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9530" y="1219200"/>
            <a:ext cx="9286940" cy="4906963"/>
          </a:xfrm>
        </p:spPr>
        <p:txBody>
          <a:bodyPr/>
          <a:lstStyle/>
          <a:p>
            <a:pPr algn="just"/>
            <a:r>
              <a:rPr lang="en-GB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GB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Literature</a:t>
            </a:r>
            <a:r>
              <a:rPr lang="en-GB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(from Latin </a:t>
            </a:r>
            <a:r>
              <a:rPr lang="en-GB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litterae</a:t>
            </a:r>
            <a:r>
              <a:rPr lang="en-GB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)</a:t>
            </a:r>
            <a:r>
              <a:rPr lang="en-GB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is the art of written work. The word </a:t>
            </a:r>
            <a:r>
              <a:rPr lang="en-GB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literature</a:t>
            </a:r>
            <a:r>
              <a:rPr lang="en-GB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literally means "things made from letters“ and letters" means literature while a “man of letters” means a writer or author of works of art.</a:t>
            </a:r>
          </a:p>
          <a:p>
            <a:pPr algn="just"/>
            <a:endParaRPr lang="en-GB" sz="18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"/>
            <a:endParaRPr lang="en-US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531267"/>
      </p:ext>
    </p:extLst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 </a:t>
            </a:r>
            <a:r>
              <a:rPr lang="en-US" b="1" dirty="0" smtClean="0">
                <a:solidFill>
                  <a:srgbClr val="FF0000"/>
                </a:solidFill>
              </a:rPr>
              <a:t>Questions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GB" b="1" dirty="0" smtClean="0"/>
              <a:t>In the field of literature, the word letters means: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GB" dirty="0" smtClean="0"/>
              <a:t>Sounds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GB" dirty="0" smtClean="0"/>
              <a:t>Linguistics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GB" dirty="0" smtClean="0"/>
              <a:t>Works of art</a:t>
            </a:r>
          </a:p>
          <a:p>
            <a:pPr algn="l">
              <a:buFontTx/>
              <a:buChar char="-"/>
            </a:pPr>
            <a:r>
              <a:rPr lang="en-GB" b="1" dirty="0" smtClean="0"/>
              <a:t>A man of letters is 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GB" dirty="0" smtClean="0"/>
              <a:t>the teacher of phonetics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GB" dirty="0" smtClean="0"/>
              <a:t>The one who sells letters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GB" dirty="0" smtClean="0"/>
              <a:t>An author or a writer of creative works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880647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 </a:t>
            </a:r>
            <a:r>
              <a:rPr lang="en-US" b="1" dirty="0" smtClean="0">
                <a:solidFill>
                  <a:srgbClr val="FF0000"/>
                </a:solidFill>
              </a:rPr>
              <a:t>Questions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GB" b="1" dirty="0" smtClean="0"/>
              <a:t>The word literature is originally: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GB" b="1" dirty="0" smtClean="0"/>
              <a:t>Arabic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GB" b="1" dirty="0" smtClean="0"/>
              <a:t>English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GB" b="1" dirty="0" smtClean="0"/>
              <a:t>Italian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GB" b="1" dirty="0" smtClean="0"/>
              <a:t>Latin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880647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 </a:t>
            </a:r>
            <a:r>
              <a:rPr lang="en-US" b="1" dirty="0" smtClean="0">
                <a:solidFill>
                  <a:srgbClr val="FF0000"/>
                </a:solidFill>
              </a:rPr>
              <a:t>Literature 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142984"/>
            <a:ext cx="8915400" cy="4983179"/>
          </a:xfrm>
        </p:spPr>
        <p:txBody>
          <a:bodyPr/>
          <a:lstStyle/>
          <a:p>
            <a:pPr marL="457200" indent="-457200" algn="l">
              <a:buFont typeface="+mj-lt"/>
              <a:buAutoNum type="arabicPeriod"/>
            </a:pPr>
            <a:r>
              <a:rPr lang="en-US" sz="2400" b="1" dirty="0" smtClean="0"/>
              <a:t>The collective body of literary productions, embracing the entire results of knowledge and fancy preserved in writing; also, the whole body of literary productions or writings upon a given subject, or in reference to a particular science or branch of knowledge, or of a given country or period; as, the literature of Biblical criticism; the literature of chemistry.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400" b="1" dirty="0" smtClean="0">
                <a:solidFill>
                  <a:srgbClr val="FF0000"/>
                </a:solidFill>
              </a:rPr>
              <a:t>The class of writings distinguished for beauty of style or expression, as poetry, essays, or history, in distinction from scientific treatises and works which contain positive knowledge; belles-lettres.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400" b="1" dirty="0" smtClean="0"/>
              <a:t>The occupation, profession, or business of doing literary work.</a:t>
            </a:r>
          </a:p>
          <a:p>
            <a:pPr marL="457200" indent="-457200" algn="l"/>
            <a:r>
              <a:rPr lang="en-US" sz="2400" b="1" dirty="0" smtClean="0"/>
              <a:t/>
            </a:r>
            <a:br>
              <a:rPr lang="en-US" sz="2400" b="1" dirty="0" smtClean="0"/>
            </a:br>
            <a:endParaRPr lang="en-US" sz="2400" b="1" dirty="0" smtClean="0"/>
          </a:p>
          <a:p>
            <a:pPr marL="457200" indent="-457200" algn="l">
              <a:buFont typeface="+mj-lt"/>
              <a:buAutoNum type="arabicPeriod"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718843391"/>
      </p:ext>
    </p:extLst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 </a:t>
            </a:r>
            <a:r>
              <a:rPr lang="en-US" b="1" dirty="0" smtClean="0">
                <a:solidFill>
                  <a:srgbClr val="FF0000"/>
                </a:solidFill>
              </a:rPr>
              <a:t>Questions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142984"/>
            <a:ext cx="8915400" cy="4983179"/>
          </a:xfrm>
        </p:spPr>
        <p:txBody>
          <a:bodyPr/>
          <a:lstStyle/>
          <a:p>
            <a:pPr marL="457200" indent="-457200" algn="l">
              <a:buFont typeface="+mj-lt"/>
              <a:buAutoNum type="arabicPeriod"/>
            </a:pPr>
            <a:endParaRPr lang="en-US" sz="3600" b="1" dirty="0" smtClean="0"/>
          </a:p>
          <a:p>
            <a:pPr marL="457200" indent="-457200" algn="l">
              <a:buFont typeface="+mj-lt"/>
              <a:buAutoNum type="arabicPeriod"/>
            </a:pPr>
            <a:r>
              <a:rPr lang="en-US" sz="3600" b="1" dirty="0" smtClean="0"/>
              <a:t>The word literature has one meaning only</a:t>
            </a:r>
          </a:p>
          <a:p>
            <a:pPr marL="457200" indent="-457200" algn="l">
              <a:buFont typeface="Wingdings" pitchFamily="2" charset="2"/>
              <a:buChar char="Ø"/>
            </a:pPr>
            <a:r>
              <a:rPr lang="en-US" sz="3600" b="1" dirty="0" smtClean="0"/>
              <a:t>True</a:t>
            </a:r>
          </a:p>
          <a:p>
            <a:pPr marL="457200" indent="-457200" algn="l">
              <a:buFont typeface="Wingdings" pitchFamily="2" charset="2"/>
              <a:buChar char="Ø"/>
            </a:pPr>
            <a:r>
              <a:rPr lang="en-US" sz="3600" b="1" u="sng" dirty="0" smtClean="0"/>
              <a:t>Untrue</a:t>
            </a:r>
          </a:p>
          <a:p>
            <a:pPr marL="457200" indent="-457200" algn="l">
              <a:buFont typeface="Wingdings" pitchFamily="2" charset="2"/>
              <a:buChar char="Ø"/>
            </a:pPr>
            <a:r>
              <a:rPr lang="en-US" sz="3600" b="1" dirty="0" smtClean="0"/>
              <a:t>We have no idea</a:t>
            </a:r>
          </a:p>
          <a:p>
            <a:pPr marL="457200" indent="-457200" algn="l"/>
            <a:r>
              <a:rPr lang="en-US" sz="3600" b="1" dirty="0" smtClean="0"/>
              <a:t/>
            </a:r>
            <a:br>
              <a:rPr lang="en-US" sz="3600" b="1" dirty="0" smtClean="0"/>
            </a:br>
            <a:endParaRPr lang="en-US" sz="3600" b="1" dirty="0" smtClean="0"/>
          </a:p>
          <a:p>
            <a:pPr marL="457200" indent="-457200" algn="l">
              <a:buFont typeface="+mj-lt"/>
              <a:buAutoNum type="arabicPeriod"/>
            </a:pP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416200976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smtClean="0">
                <a:solidFill>
                  <a:srgbClr val="FF0000"/>
                </a:solidFill>
              </a:rPr>
              <a:t>Essential terms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9530" y="1219200"/>
            <a:ext cx="9286940" cy="4906963"/>
          </a:xfrm>
        </p:spPr>
        <p:txBody>
          <a:bodyPr/>
          <a:lstStyle/>
          <a:p>
            <a:pPr algn="just"/>
            <a:r>
              <a:rPr lang="en-GB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Literature may consist of texts based on factual information (journalistic or non-fiction), as well as on original imagination. Literature can be classified according to historical periods, genres, and political influences. </a:t>
            </a: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0804328"/>
      </p:ext>
    </p:extLst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eaLnBrk="1" hangingPunct="1"/>
            <a:r>
              <a:rPr lang="en-US" sz="4000" b="1" dirty="0" smtClean="0">
                <a:solidFill>
                  <a:srgbClr val="0000FF"/>
                </a:solidFill>
                <a:cs typeface="Arial" pitchFamily="34" charset="0"/>
              </a:rPr>
              <a:t>Children’s Literature: Definitions</a:t>
            </a:r>
            <a:endParaRPr lang="ar-SA" sz="4000" b="1" dirty="0" smtClean="0">
              <a:solidFill>
                <a:srgbClr val="0000FF"/>
              </a:solidFill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371600"/>
            <a:ext cx="9144000" cy="458587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173038" indent="-173038" algn="ctr" rtl="0"/>
            <a:r>
              <a:rPr lang="en-GB" sz="2800" b="1" dirty="0" smtClean="0">
                <a:solidFill>
                  <a:srgbClr val="009900"/>
                </a:solidFill>
              </a:rPr>
              <a:t>Is there a single definition for children’s literature?</a:t>
            </a:r>
          </a:p>
          <a:p>
            <a:pPr marL="173038" indent="-173038" algn="ctr" rtl="0"/>
            <a:r>
              <a:rPr lang="en-GB" sz="2800" b="1" u="sng" dirty="0" smtClean="0">
                <a:solidFill>
                  <a:srgbClr val="009900"/>
                </a:solidFill>
              </a:rPr>
              <a:t>The</a:t>
            </a:r>
            <a:r>
              <a:rPr lang="en-US" sz="2800" b="1" u="sng" dirty="0" smtClean="0">
                <a:solidFill>
                  <a:srgbClr val="009900"/>
                </a:solidFill>
              </a:rPr>
              <a:t> body of written works and accompanying illustrations produced in order to entertain and instruct young people. </a:t>
            </a:r>
          </a:p>
          <a:p>
            <a:pPr marL="173038" indent="-173038" algn="ctr" rtl="0"/>
            <a:r>
              <a:rPr lang="en-US" sz="2800" dirty="0" smtClean="0"/>
              <a:t>The genre encompasses a wide range of works, including acknowledged classics of world literature, picture books and easy-to-read stories written exclusively for children, and fairy tales, lullabies, fables, folk songs, and other primarily orally transmitted materials.</a:t>
            </a:r>
          </a:p>
          <a:p>
            <a:pPr algn="ctr" rtl="0">
              <a:buFont typeface="Arial" pitchFamily="34" charset="0"/>
              <a:buChar char="•"/>
            </a:pPr>
            <a:endParaRPr lang="ar-SA" sz="1200" dirty="0"/>
          </a:p>
        </p:txBody>
      </p:sp>
    </p:spTree>
    <p:extLst>
      <p:ext uri="{BB962C8B-B14F-4D97-AF65-F5344CB8AC3E}">
        <p14:creationId xmlns:p14="http://schemas.microsoft.com/office/powerpoint/2010/main" val="1185828836"/>
      </p:ext>
    </p:extLst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ctr" eaLnBrk="1" hangingPunct="1"/>
            <a:r>
              <a:rPr lang="en-US" sz="4000" b="1" dirty="0" smtClean="0">
                <a:solidFill>
                  <a:srgbClr val="0000FF"/>
                </a:solidFill>
                <a:cs typeface="Arial" pitchFamily="34" charset="0"/>
              </a:rPr>
              <a:t>Questions </a:t>
            </a:r>
            <a:endParaRPr lang="ar-SA" sz="4000" b="1" dirty="0" smtClean="0">
              <a:solidFill>
                <a:srgbClr val="0000FF"/>
              </a:solidFill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371600"/>
            <a:ext cx="9144000" cy="273921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173038" indent="-173038" algn="just" rtl="0"/>
            <a:r>
              <a:rPr lang="en-GB" sz="2800" b="1" dirty="0"/>
              <a:t>The</a:t>
            </a:r>
            <a:r>
              <a:rPr lang="en-US" sz="2800" b="1" dirty="0"/>
              <a:t> body of written works and accompanying illustrations produced in order to entertain and instruct young </a:t>
            </a:r>
            <a:r>
              <a:rPr lang="en-US" sz="2800" b="1" dirty="0" smtClean="0"/>
              <a:t>people is called:</a:t>
            </a:r>
          </a:p>
          <a:p>
            <a:pPr marL="1143000" lvl="2" indent="-228600" algn="just" rtl="0">
              <a:buFont typeface="+mj-lt"/>
              <a:buAutoNum type="arabicPeriod"/>
            </a:pPr>
            <a:r>
              <a:rPr lang="en-US" sz="2800" b="1" dirty="0" smtClean="0"/>
              <a:t>Drama</a:t>
            </a:r>
          </a:p>
          <a:p>
            <a:pPr marL="1143000" lvl="2" indent="-228600" algn="just" rtl="0">
              <a:buFont typeface="+mj-lt"/>
              <a:buAutoNum type="arabicPeriod"/>
            </a:pPr>
            <a:r>
              <a:rPr lang="en-US" sz="2800" b="1" dirty="0" smtClean="0"/>
              <a:t>The novel</a:t>
            </a:r>
          </a:p>
          <a:p>
            <a:pPr marL="1143000" lvl="2" indent="-228600" algn="just" rtl="0">
              <a:buFont typeface="+mj-lt"/>
              <a:buAutoNum type="arabicPeriod"/>
            </a:pPr>
            <a:r>
              <a:rPr lang="en-US" sz="2800" b="1" u="sng" dirty="0" smtClean="0"/>
              <a:t>Children’s literature</a:t>
            </a:r>
            <a:endParaRPr lang="ar-SA" sz="3200" u="sng" dirty="0"/>
          </a:p>
        </p:txBody>
      </p:sp>
    </p:spTree>
    <p:extLst>
      <p:ext uri="{BB962C8B-B14F-4D97-AF65-F5344CB8AC3E}">
        <p14:creationId xmlns:p14="http://schemas.microsoft.com/office/powerpoint/2010/main" val="3737856340"/>
      </p:ext>
    </p:extLst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7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eaLnBrk="1" hangingPunct="1"/>
            <a:r>
              <a:rPr lang="en-US" sz="4000" b="1" dirty="0" smtClean="0">
                <a:solidFill>
                  <a:srgbClr val="0000FF"/>
                </a:solidFill>
                <a:cs typeface="Arial" pitchFamily="34" charset="0"/>
              </a:rPr>
              <a:t>Children’s Literature: Definitions</a:t>
            </a:r>
            <a:endParaRPr lang="ar-SA" sz="4000" b="1" dirty="0" smtClean="0">
              <a:solidFill>
                <a:srgbClr val="0000FF"/>
              </a:solidFill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371600"/>
            <a:ext cx="9144000" cy="37856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0"/>
            <a:r>
              <a:rPr lang="en-GB" sz="4000" dirty="0" smtClean="0"/>
              <a:t>Children's literature: both fiction and non-fiction books, written especially for children 0-12 years old. </a:t>
            </a:r>
          </a:p>
          <a:p>
            <a:pPr algn="just" rtl="0"/>
            <a:r>
              <a:rPr lang="en-GB" sz="4000" dirty="0" smtClean="0"/>
              <a:t>Young adult literature: both fiction and non-fiction books, written for people 13-18 years old. </a:t>
            </a:r>
          </a:p>
        </p:txBody>
      </p:sp>
    </p:spTree>
    <p:extLst>
      <p:ext uri="{BB962C8B-B14F-4D97-AF65-F5344CB8AC3E}">
        <p14:creationId xmlns:p14="http://schemas.microsoft.com/office/powerpoint/2010/main" val="750095628"/>
      </p:ext>
    </p:extLst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7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eaLnBrk="1" hangingPunct="1"/>
            <a:r>
              <a:rPr lang="en-US" sz="4000" b="1" dirty="0" smtClean="0">
                <a:solidFill>
                  <a:srgbClr val="0000FF"/>
                </a:solidFill>
                <a:cs typeface="Arial" pitchFamily="34" charset="0"/>
              </a:rPr>
              <a:t>Children’s Literature: Definitions</a:t>
            </a:r>
            <a:endParaRPr lang="ar-SA" sz="4000" b="1" dirty="0" smtClean="0">
              <a:solidFill>
                <a:srgbClr val="0000FF"/>
              </a:solidFill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371600"/>
            <a:ext cx="9144000" cy="37856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173038" indent="-173038" algn="ctr" rtl="0"/>
            <a:r>
              <a:rPr lang="en-US" sz="4000" dirty="0" smtClean="0"/>
              <a:t>“Children’s literature is good quality trade books for children from birth to adolescence, covering topics of relevance and interests</a:t>
            </a:r>
            <a:r>
              <a:rPr lang="en-US" sz="4000" i="1" dirty="0" smtClean="0"/>
              <a:t> </a:t>
            </a:r>
            <a:r>
              <a:rPr lang="en-US" sz="4000" dirty="0" smtClean="0"/>
              <a:t>to children of those ages, through prose and poetry, fiction and nonfiction.” 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53826467"/>
      </p:ext>
    </p:extLst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7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eaLnBrk="1" hangingPunct="1"/>
            <a:r>
              <a:rPr lang="en-US" sz="4000" b="1" dirty="0" smtClean="0">
                <a:solidFill>
                  <a:srgbClr val="0000FF"/>
                </a:solidFill>
                <a:cs typeface="Arial" pitchFamily="34" charset="0"/>
              </a:rPr>
              <a:t>Children’s Literature: Definitions</a:t>
            </a:r>
            <a:endParaRPr lang="ar-SA" sz="4000" b="1" dirty="0" smtClean="0">
              <a:solidFill>
                <a:srgbClr val="0000FF"/>
              </a:solidFill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371600"/>
            <a:ext cx="9144000" cy="686341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0"/>
            <a:r>
              <a:rPr lang="en-GB" sz="4000" dirty="0" smtClean="0"/>
              <a:t>Children’s literature covers the period of time from</a:t>
            </a:r>
          </a:p>
          <a:p>
            <a:pPr marL="742950" indent="-742950" algn="just" rtl="0">
              <a:buFont typeface="+mj-lt"/>
              <a:buAutoNum type="arabicPeriod"/>
            </a:pPr>
            <a:r>
              <a:rPr lang="en-GB" sz="4000" dirty="0" smtClean="0"/>
              <a:t>Birth to death</a:t>
            </a:r>
          </a:p>
          <a:p>
            <a:pPr marL="742950" indent="-742950" algn="just" rtl="0">
              <a:buFont typeface="+mj-lt"/>
              <a:buAutoNum type="arabicPeriod"/>
            </a:pPr>
            <a:r>
              <a:rPr lang="en-GB" sz="4000" dirty="0" smtClean="0"/>
              <a:t>Birth till the age of ten</a:t>
            </a:r>
          </a:p>
          <a:p>
            <a:pPr marL="742950" indent="-742950" algn="just" rtl="0">
              <a:buFont typeface="+mj-lt"/>
              <a:buAutoNum type="arabicPeriod"/>
            </a:pPr>
            <a:r>
              <a:rPr lang="en-GB" sz="4000" dirty="0" smtClean="0"/>
              <a:t>5 to 18</a:t>
            </a:r>
          </a:p>
          <a:p>
            <a:pPr marL="742950" indent="-742950" algn="just" rtl="0">
              <a:buFont typeface="+mj-lt"/>
              <a:buAutoNum type="arabicPeriod"/>
            </a:pPr>
            <a:r>
              <a:rPr lang="en-GB" sz="4000" u="sng" dirty="0" smtClean="0"/>
              <a:t>Birth to the age of 18</a:t>
            </a:r>
          </a:p>
          <a:p>
            <a:pPr marL="742950" indent="-742950" algn="just" rtl="0">
              <a:buFont typeface="+mj-lt"/>
              <a:buAutoNum type="arabicPeriod"/>
            </a:pPr>
            <a:endParaRPr lang="en-GB" sz="4000" dirty="0"/>
          </a:p>
          <a:p>
            <a:pPr algn="just" rtl="0"/>
            <a:endParaRPr lang="en-GB" sz="4000" dirty="0" smtClean="0"/>
          </a:p>
          <a:p>
            <a:pPr algn="just" rtl="0"/>
            <a:endParaRPr lang="en-GB" sz="4000" dirty="0"/>
          </a:p>
          <a:p>
            <a:pPr algn="just" rtl="0"/>
            <a:endParaRPr lang="en-GB" sz="4000" dirty="0" smtClean="0"/>
          </a:p>
          <a:p>
            <a:pPr algn="just" rtl="0"/>
            <a:endParaRPr lang="en-GB" sz="4000" dirty="0" smtClean="0"/>
          </a:p>
        </p:txBody>
      </p:sp>
    </p:spTree>
    <p:extLst>
      <p:ext uri="{BB962C8B-B14F-4D97-AF65-F5344CB8AC3E}">
        <p14:creationId xmlns:p14="http://schemas.microsoft.com/office/powerpoint/2010/main" val="1969168387"/>
      </p:ext>
    </p:extLst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7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357166"/>
            <a:ext cx="8915400" cy="5768997"/>
          </a:xfrm>
        </p:spPr>
        <p:txBody>
          <a:bodyPr/>
          <a:lstStyle/>
          <a:p>
            <a:pPr marL="0" indent="0" algn="just">
              <a:buFont typeface="Arial" pitchFamily="34" charset="0"/>
              <a:buChar char="•"/>
            </a:pPr>
            <a:r>
              <a:rPr lang="en-GB" sz="3600" dirty="0" smtClean="0"/>
              <a:t> Despite the recent trend of categorizing children's literature by age, an increasing number of adults have begun reading children's books, blurring the boundaries between children's and adult texts. </a:t>
            </a:r>
          </a:p>
          <a:p>
            <a:pPr marL="0" indent="0" algn="just">
              <a:buFont typeface="Arial" pitchFamily="34" charset="0"/>
              <a:buChar char="•"/>
            </a:pPr>
            <a:r>
              <a:rPr lang="en-GB" sz="3600" dirty="0" smtClean="0"/>
              <a:t>Although children's literature is intended primarily for children, it is more accurate to view such texts as having dual audiences of children and adults. </a:t>
            </a:r>
            <a:r>
              <a:rPr lang="en-US" sz="3600" dirty="0" smtClean="0"/>
              <a:t> </a:t>
            </a:r>
            <a:endParaRPr lang="ar-SA" sz="1600" dirty="0" smtClean="0"/>
          </a:p>
          <a:p>
            <a:pPr algn="just">
              <a:buFont typeface="Arial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16172568"/>
      </p:ext>
    </p:extLst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357166"/>
            <a:ext cx="8915400" cy="5768997"/>
          </a:xfrm>
        </p:spPr>
        <p:txBody>
          <a:bodyPr/>
          <a:lstStyle/>
          <a:p>
            <a:pPr marL="0" indent="0" algn="ctr"/>
            <a:r>
              <a:rPr lang="en-US" sz="3600" b="1" dirty="0" smtClean="0">
                <a:solidFill>
                  <a:srgbClr val="009900"/>
                </a:solidFill>
              </a:rPr>
              <a:t>Questions</a:t>
            </a:r>
            <a:r>
              <a:rPr lang="en-US" sz="3600" dirty="0" smtClean="0"/>
              <a:t> </a:t>
            </a:r>
          </a:p>
          <a:p>
            <a:pPr marL="0" indent="0" algn="ctr"/>
            <a:endParaRPr lang="en-US" sz="3600" dirty="0"/>
          </a:p>
          <a:p>
            <a:pPr marL="0" indent="0" algn="ctr"/>
            <a:r>
              <a:rPr lang="en-US" sz="3600" b="1" dirty="0" smtClean="0"/>
              <a:t>Children’s literature is:</a:t>
            </a:r>
          </a:p>
          <a:p>
            <a:pPr marL="1143000" lvl="1" indent="-742950" algn="just">
              <a:buFont typeface="+mj-lt"/>
              <a:buAutoNum type="arabicPeriod"/>
            </a:pPr>
            <a:r>
              <a:rPr lang="en-US" sz="3200" dirty="0" smtClean="0"/>
              <a:t> read only by children</a:t>
            </a:r>
          </a:p>
          <a:p>
            <a:pPr marL="1143000" lvl="1" indent="-742950" algn="just">
              <a:buFont typeface="+mj-lt"/>
              <a:buAutoNum type="arabicPeriod"/>
            </a:pPr>
            <a:r>
              <a:rPr lang="en-US" sz="3200" u="sng" dirty="0" smtClean="0"/>
              <a:t>Read by children and adults</a:t>
            </a:r>
          </a:p>
          <a:p>
            <a:pPr marL="1143000" lvl="1" indent="-742950" algn="just">
              <a:buFont typeface="+mj-lt"/>
              <a:buAutoNum type="arabicPeriod"/>
            </a:pPr>
            <a:r>
              <a:rPr lang="en-US" sz="3200" dirty="0" smtClean="0"/>
              <a:t>Read only at schools</a:t>
            </a:r>
          </a:p>
          <a:p>
            <a:pPr marL="1143000" lvl="1" indent="-742950" algn="just">
              <a:buFont typeface="+mj-lt"/>
              <a:buAutoNum type="arabicPeriod"/>
            </a:pPr>
            <a:r>
              <a:rPr lang="en-US" sz="3200" dirty="0" smtClean="0"/>
              <a:t>Read only before going to sleep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88936849"/>
      </p:ext>
    </p:extLst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Question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dirty="0" smtClean="0"/>
              <a:t>Is children’s literature to be read and appreciated by children only?</a:t>
            </a:r>
          </a:p>
          <a:p>
            <a:pPr algn="l"/>
            <a:endParaRPr lang="en-US" dirty="0" smtClean="0"/>
          </a:p>
          <a:p>
            <a:pPr algn="l"/>
            <a:endParaRPr lang="en-US" dirty="0" smtClean="0"/>
          </a:p>
          <a:p>
            <a:pPr algn="l"/>
            <a:endParaRPr lang="en-US" dirty="0" smtClean="0"/>
          </a:p>
          <a:p>
            <a:pPr algn="l"/>
            <a:r>
              <a:rPr lang="en-US" dirty="0" smtClean="0"/>
              <a:t>Of course not. All classes of people can read, study, and appreciate this genre of literature.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205508"/>
      </p:ext>
    </p:extLst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23844" y="0"/>
            <a:ext cx="8915400" cy="766746"/>
          </a:xfrm>
        </p:spPr>
        <p:txBody>
          <a:bodyPr/>
          <a:lstStyle/>
          <a:p>
            <a:pPr algn="ctr" eaLnBrk="1" hangingPunct="1"/>
            <a:r>
              <a:rPr lang="en-US" sz="3600" b="1" dirty="0" smtClean="0">
                <a:solidFill>
                  <a:srgbClr val="0000FF"/>
                </a:solidFill>
                <a:cs typeface="Arial" pitchFamily="34" charset="0"/>
              </a:rPr>
              <a:t>Final word</a:t>
            </a:r>
            <a:r>
              <a:rPr lang="en-US" sz="3600" b="1" dirty="0">
                <a:solidFill>
                  <a:srgbClr val="0000FF"/>
                </a:solidFill>
                <a:cs typeface="Arial" pitchFamily="34" charset="0"/>
              </a:rPr>
              <a:t>: </a:t>
            </a:r>
            <a:r>
              <a:rPr lang="en-US" sz="3600" b="1" dirty="0" smtClean="0">
                <a:solidFill>
                  <a:srgbClr val="0000FF"/>
                </a:solidFill>
                <a:cs typeface="Arial" pitchFamily="34" charset="0"/>
              </a:rPr>
              <a:t>Definition of </a:t>
            </a:r>
            <a:r>
              <a:rPr lang="en-US" sz="3600" b="1" dirty="0">
                <a:solidFill>
                  <a:srgbClr val="0000FF"/>
                </a:solidFill>
                <a:cs typeface="Arial" pitchFamily="34" charset="0"/>
              </a:rPr>
              <a:t>Children’s </a:t>
            </a:r>
            <a:r>
              <a:rPr lang="en-US" sz="3600" b="1" dirty="0" smtClean="0">
                <a:solidFill>
                  <a:srgbClr val="0000FF"/>
                </a:solidFill>
                <a:cs typeface="Arial" pitchFamily="34" charset="0"/>
              </a:rPr>
              <a:t>Literature:</a:t>
            </a:r>
            <a:endParaRPr lang="ar-SA" sz="3600" b="1" dirty="0" smtClean="0">
              <a:solidFill>
                <a:srgbClr val="0000FF"/>
              </a:solidFill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8092" y="571480"/>
            <a:ext cx="9667908" cy="606319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 algn="ctr" rtl="0">
              <a:buFont typeface="Wingdings" pitchFamily="2" charset="2"/>
              <a:buChar char="ü"/>
            </a:pPr>
            <a:r>
              <a:rPr lang="en-US" sz="2800" dirty="0" smtClean="0"/>
              <a:t>There is no single, widely accepted definition of children's literature.</a:t>
            </a:r>
            <a:r>
              <a:rPr lang="en-US" sz="2800" u="sng" baseline="30000" dirty="0" smtClean="0"/>
              <a:t> </a:t>
            </a:r>
            <a:r>
              <a:rPr lang="en-US" sz="2800" dirty="0" smtClean="0"/>
              <a:t>It can be broadly defined as anything that children read, but a more useful definition may be</a:t>
            </a:r>
            <a:r>
              <a:rPr lang="en-US" sz="2800" b="1" dirty="0" smtClean="0">
                <a:solidFill>
                  <a:srgbClr val="FF0000"/>
                </a:solidFill>
              </a:rPr>
              <a:t> </a:t>
            </a:r>
            <a:r>
              <a:rPr lang="en-US" sz="2800" b="1" u="sng" dirty="0" smtClean="0">
                <a:solidFill>
                  <a:srgbClr val="FF0000"/>
                </a:solidFill>
              </a:rPr>
              <a:t>fiction</a:t>
            </a:r>
            <a:r>
              <a:rPr lang="en-US" sz="2800" b="1" dirty="0" smtClean="0">
                <a:solidFill>
                  <a:srgbClr val="FF0000"/>
                </a:solidFill>
              </a:rPr>
              <a:t>, </a:t>
            </a:r>
            <a:r>
              <a:rPr lang="en-US" sz="2800" b="1" u="sng" dirty="0" smtClean="0">
                <a:solidFill>
                  <a:srgbClr val="FF0000"/>
                </a:solidFill>
              </a:rPr>
              <a:t>poetry</a:t>
            </a:r>
            <a:r>
              <a:rPr lang="en-US" sz="2800" b="1" dirty="0" smtClean="0">
                <a:solidFill>
                  <a:srgbClr val="FF0000"/>
                </a:solidFill>
              </a:rPr>
              <a:t>, and </a:t>
            </a:r>
            <a:r>
              <a:rPr lang="en-US" sz="2800" b="1" u="sng" dirty="0" smtClean="0">
                <a:solidFill>
                  <a:srgbClr val="FF0000"/>
                </a:solidFill>
              </a:rPr>
              <a:t>drama</a:t>
            </a:r>
            <a:r>
              <a:rPr lang="en-US" sz="2800" b="1" dirty="0" smtClean="0">
                <a:solidFill>
                  <a:srgbClr val="FF0000"/>
                </a:solidFill>
              </a:rPr>
              <a:t> intended for and used by children and young people,</a:t>
            </a:r>
            <a:r>
              <a:rPr lang="en-US" sz="2800" b="1" u="sng" baseline="30000" dirty="0" smtClean="0">
                <a:solidFill>
                  <a:srgbClr val="FF0000"/>
                </a:solidFill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</a:rPr>
              <a:t>a list to which many </a:t>
            </a:r>
            <a:r>
              <a:rPr lang="en-US" sz="2800" b="1" dirty="0" err="1" smtClean="0">
                <a:solidFill>
                  <a:srgbClr val="FF0000"/>
                </a:solidFill>
              </a:rPr>
              <a:t>crtics</a:t>
            </a:r>
            <a:r>
              <a:rPr lang="en-US" sz="2800" b="1" smtClean="0">
                <a:solidFill>
                  <a:srgbClr val="FF0000"/>
                </a:solidFill>
              </a:rPr>
              <a:t> add</a:t>
            </a:r>
            <a:r>
              <a:rPr lang="en-US" sz="2800" b="1" dirty="0" smtClean="0">
                <a:solidFill>
                  <a:srgbClr val="FF0000"/>
                </a:solidFill>
              </a:rPr>
              <a:t> </a:t>
            </a:r>
            <a:r>
              <a:rPr lang="en-US" sz="2800" b="1" u="sng" dirty="0" smtClean="0">
                <a:solidFill>
                  <a:srgbClr val="FF0000"/>
                </a:solidFill>
              </a:rPr>
              <a:t>non-fiction</a:t>
            </a:r>
            <a:r>
              <a:rPr lang="en-US" sz="2800" dirty="0" smtClean="0"/>
              <a:t>.</a:t>
            </a:r>
          </a:p>
          <a:p>
            <a:pPr marL="457200" indent="-457200" algn="ctr" rtl="0">
              <a:buFont typeface="Wingdings" pitchFamily="2" charset="2"/>
              <a:buChar char="ü"/>
            </a:pPr>
            <a:r>
              <a:rPr lang="en-US" sz="2800" dirty="0" smtClean="0"/>
              <a:t> Nancy Anderson of the College of Education at the University of South Florida defines children's literature as all books written for children, "excluding works such as </a:t>
            </a:r>
            <a:r>
              <a:rPr lang="en-US" sz="2800" u="sng" dirty="0" smtClean="0"/>
              <a:t>comic books</a:t>
            </a:r>
            <a:r>
              <a:rPr lang="en-US" sz="2800" dirty="0" smtClean="0"/>
              <a:t>, joke books, </a:t>
            </a:r>
            <a:r>
              <a:rPr lang="en-US" sz="2800" u="sng" dirty="0" smtClean="0"/>
              <a:t>cartoon</a:t>
            </a:r>
            <a:r>
              <a:rPr lang="en-US" sz="2800" dirty="0" smtClean="0"/>
              <a:t> books, and nonfiction works that are not intended to be read from front to back, such as dictionaries, encyclopedias, and other reference material".</a:t>
            </a:r>
          </a:p>
          <a:p>
            <a:pPr marL="173038" indent="-173038" algn="ctr" rtl="0">
              <a:buFont typeface="Wingdings" pitchFamily="2" charset="2"/>
              <a:buChar char="ü"/>
            </a:pP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3297298873"/>
      </p:ext>
    </p:extLst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2080</TotalTime>
  <Words>866</Words>
  <Application>Microsoft Office PowerPoint</Application>
  <PresentationFormat>A4 Paper (210x297 mm)</PresentationFormat>
  <Paragraphs>120</Paragraphs>
  <Slides>22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PowerPoint Presentation</vt:lpstr>
      <vt:lpstr>First Lecture</vt:lpstr>
      <vt:lpstr>Warm-up: definitions</vt:lpstr>
      <vt:lpstr>Questions </vt:lpstr>
      <vt:lpstr>Essential terms</vt:lpstr>
      <vt:lpstr> Questions </vt:lpstr>
      <vt:lpstr>Essential terms</vt:lpstr>
      <vt:lpstr> Questions</vt:lpstr>
      <vt:lpstr> Questions</vt:lpstr>
      <vt:lpstr> Literature  </vt:lpstr>
      <vt:lpstr> Questions </vt:lpstr>
      <vt:lpstr>Essential terms</vt:lpstr>
      <vt:lpstr>Children’s Literature: Definitions</vt:lpstr>
      <vt:lpstr>Questions </vt:lpstr>
      <vt:lpstr>Children’s Literature: Definitions</vt:lpstr>
      <vt:lpstr>Children’s Literature: Definitions</vt:lpstr>
      <vt:lpstr>Children’s Literature: Definitions</vt:lpstr>
      <vt:lpstr> </vt:lpstr>
      <vt:lpstr> </vt:lpstr>
      <vt:lpstr>Question </vt:lpstr>
      <vt:lpstr>Final word: Definition of Children’s Literature: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Ahmed</cp:lastModifiedBy>
  <cp:revision>168</cp:revision>
  <dcterms:created xsi:type="dcterms:W3CDTF">2009-10-14T19:14:34Z</dcterms:created>
  <dcterms:modified xsi:type="dcterms:W3CDTF">2013-02-06T12:21:24Z</dcterms:modified>
</cp:coreProperties>
</file>