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6"/>
  </p:notesMasterIdLst>
  <p:handoutMasterIdLst>
    <p:handoutMasterId r:id="rId17"/>
  </p:handoutMasterIdLst>
  <p:sldIdLst>
    <p:sldId id="286" r:id="rId5"/>
    <p:sldId id="287" r:id="rId6"/>
    <p:sldId id="289" r:id="rId7"/>
    <p:sldId id="293" r:id="rId8"/>
    <p:sldId id="298" r:id="rId9"/>
    <p:sldId id="299" r:id="rId10"/>
    <p:sldId id="300" r:id="rId11"/>
    <p:sldId id="301" r:id="rId12"/>
    <p:sldId id="302" r:id="rId13"/>
    <p:sldId id="303" r:id="rId14"/>
    <p:sldId id="28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5" d="100"/>
          <a:sy n="75" d="100"/>
        </p:scale>
        <p:origin x="-12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1882574"/>
            <a:ext cx="9144000" cy="912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3200" b="1" dirty="0">
                <a:solidFill>
                  <a:srgbClr val="FF0000"/>
                </a:solidFill>
                <a:latin typeface="AYM Wadiy S_U normal."/>
                <a:cs typeface="Times New Roman" pitchFamily="18" charset="0"/>
              </a:rPr>
              <a:t>Graduation Project</a:t>
            </a:r>
            <a:endParaRPr lang="en-US" sz="3200" b="1" dirty="0">
              <a:solidFill>
                <a:srgbClr val="7F7F7F"/>
              </a:solidFill>
              <a:latin typeface="Calibri" pitchFamily="34" charset="0"/>
            </a:endParaRPr>
          </a:p>
          <a:p>
            <a:pPr algn="ctr">
              <a:defRPr/>
            </a:pPr>
            <a:r>
              <a:rPr lang="en-US" sz="2800" b="1" dirty="0">
                <a:latin typeface="Calibri" pitchFamily="34" charset="0"/>
                <a:cs typeface="Times New Roman" pitchFamily="18" charset="0"/>
              </a:rPr>
              <a:t>Dr. Mohammed </a:t>
            </a:r>
            <a:r>
              <a:rPr lang="en-US" sz="2800" b="1" dirty="0" err="1" smtClean="0">
                <a:latin typeface="Calibri" pitchFamily="34" charset="0"/>
                <a:cs typeface="Times New Roman" pitchFamily="18" charset="0"/>
              </a:rPr>
              <a:t>AlHilal</a:t>
            </a:r>
            <a:endParaRPr lang="en-US" sz="2800" b="1" dirty="0">
              <a:latin typeface="Calibri" pitchFamily="34" charset="0"/>
              <a:cs typeface="Times New Roman" pitchFamily="18" charset="0"/>
            </a:endParaRPr>
          </a:p>
          <a:p>
            <a:pPr algn="ctr">
              <a:defRPr/>
            </a:pPr>
            <a:r>
              <a:rPr lang="en-US" sz="2800" b="1" dirty="0">
                <a:latin typeface="Calibri" pitchFamily="34" charset="0"/>
                <a:cs typeface="Times New Roman" pitchFamily="18" charset="0"/>
              </a:rPr>
              <a:t>Dr. Fouzi Slisli</a:t>
            </a:r>
            <a:endParaRPr lang="en-US" sz="28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b="1" dirty="0" smtClean="0">
                <a:solidFill>
                  <a:schemeClr val="tx1"/>
                </a:solidFill>
              </a:rPr>
              <a:t/>
            </a:r>
            <a:br>
              <a:rPr lang="en-US" b="1" dirty="0" smtClean="0">
                <a:solidFill>
                  <a:schemeClr val="tx1"/>
                </a:solidFill>
              </a:rPr>
            </a:br>
            <a:r>
              <a:rPr lang="en-US" b="1" dirty="0" smtClean="0">
                <a:solidFill>
                  <a:schemeClr val="tx1"/>
                </a:solidFill>
              </a:rPr>
              <a:t>Course Introduction</a:t>
            </a:r>
            <a:r>
              <a:rPr lang="x-none" dirty="0">
                <a:solidFill>
                  <a:schemeClr val="tx1"/>
                </a:solidFill>
              </a:rPr>
              <a:t/>
            </a:r>
            <a:br>
              <a:rPr lang="x-none" dirty="0">
                <a:solidFill>
                  <a:schemeClr val="tx1"/>
                </a:solidFill>
              </a:rPr>
            </a:b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b="1" dirty="0">
                <a:solidFill>
                  <a:schemeClr val="tx1"/>
                </a:solidFill>
              </a:rPr>
              <a:t>Graduation Project</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179512" y="1340768"/>
            <a:ext cx="8352928" cy="4801314"/>
          </a:xfrm>
          <a:prstGeom prst="rect">
            <a:avLst/>
          </a:prstGeom>
        </p:spPr>
        <p:txBody>
          <a:bodyPr wrap="square">
            <a:spAutoFit/>
          </a:bodyPr>
          <a:lstStyle/>
          <a:p>
            <a:r>
              <a:rPr lang="en-US" sz="2400" b="1" dirty="0" smtClean="0">
                <a:latin typeface="Times New Roman"/>
                <a:cs typeface="Times New Roman"/>
              </a:rPr>
              <a:t>Course </a:t>
            </a:r>
            <a:r>
              <a:rPr lang="en-US" sz="2400" b="1" dirty="0">
                <a:latin typeface="Times New Roman"/>
                <a:cs typeface="Times New Roman"/>
              </a:rPr>
              <a:t>Description:	</a:t>
            </a:r>
            <a:endParaRPr lang="en-US" sz="2400" dirty="0">
              <a:latin typeface="Times New Roman"/>
              <a:cs typeface="Times New Roman"/>
            </a:endParaRPr>
          </a:p>
          <a:p>
            <a:r>
              <a:rPr lang="en-US" sz="2400" dirty="0">
                <a:latin typeface="Times New Roman"/>
                <a:cs typeface="Times New Roman"/>
              </a:rPr>
              <a:t>The Graduation Project  is a substantial piece of research that students are required to complete in order to graduate. Under the supervision of course instructors, students will make use of previous courses in terms of methodology and content, and put together a complete research proposal for their graduation. Throughout the process, students will benefit from the feedback and guidance of course instructors in three main fields (linguistics, translation and literature). The process gives students a hands-on experience in designing substantial projects and applying their analytical and problem-solving skills in a professional manner.</a:t>
            </a:r>
          </a:p>
          <a:p>
            <a:endParaRPr lang="en-US" sz="2400" dirty="0">
              <a:latin typeface="Times New Roman"/>
              <a:cs typeface="Times New Roman"/>
            </a:endParaRPr>
          </a:p>
          <a:p>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4"/>
            <a:ext cx="8496944" cy="4824535"/>
          </a:xfrm>
        </p:spPr>
        <p:txBody>
          <a:bodyPr numCol="1">
            <a:normAutofit/>
          </a:bodyPr>
          <a:lstStyle/>
          <a:p>
            <a:pPr algn="l"/>
            <a:r>
              <a:rPr lang="en-US" sz="2400" b="1" dirty="0">
                <a:latin typeface="Times New Roman"/>
                <a:cs typeface="Times New Roman"/>
              </a:rPr>
              <a:t>Course Content:</a:t>
            </a:r>
            <a:endParaRPr lang="en-US" sz="2400" dirty="0">
              <a:latin typeface="Times New Roman"/>
              <a:cs typeface="Times New Roman"/>
            </a:endParaRPr>
          </a:p>
          <a:p>
            <a:pPr lvl="0" algn="l">
              <a:buFont typeface="Wingdings" charset="2"/>
              <a:buChar char="v"/>
            </a:pPr>
            <a:r>
              <a:rPr lang="en-US" sz="2400" dirty="0">
                <a:latin typeface="Times New Roman"/>
                <a:cs typeface="Times New Roman"/>
              </a:rPr>
              <a:t>Recorded lectures:</a:t>
            </a:r>
          </a:p>
          <a:p>
            <a:pPr algn="l"/>
            <a:r>
              <a:rPr lang="en-US" sz="2400" dirty="0">
                <a:latin typeface="Times New Roman"/>
                <a:cs typeface="Times New Roman"/>
              </a:rPr>
              <a:t>Three instructors will give 4 recorded lectures each</a:t>
            </a:r>
          </a:p>
          <a:p>
            <a:pPr lvl="0" algn="l"/>
            <a:endParaRPr lang="en-US" sz="2400" dirty="0">
              <a:latin typeface="Times New Roman"/>
              <a:cs typeface="Times New Roman"/>
            </a:endParaRPr>
          </a:p>
          <a:p>
            <a:pPr lvl="0" algn="l">
              <a:buFont typeface="Wingdings" charset="2"/>
              <a:buChar char="v"/>
            </a:pPr>
            <a:r>
              <a:rPr lang="en-US" sz="2400" dirty="0">
                <a:latin typeface="Times New Roman"/>
                <a:cs typeface="Times New Roman"/>
              </a:rPr>
              <a:t>Live sessions:</a:t>
            </a:r>
          </a:p>
          <a:p>
            <a:pPr algn="l"/>
            <a:r>
              <a:rPr lang="en-US" sz="2400" dirty="0">
                <a:latin typeface="Times New Roman"/>
                <a:cs typeface="Times New Roman"/>
              </a:rPr>
              <a:t>Each instructor will </a:t>
            </a:r>
            <a:r>
              <a:rPr lang="en-US" sz="2400" dirty="0" smtClean="0">
                <a:latin typeface="Times New Roman"/>
                <a:cs typeface="Times New Roman"/>
              </a:rPr>
              <a:t>hold Live </a:t>
            </a:r>
            <a:r>
              <a:rPr lang="en-US" sz="2400" dirty="0">
                <a:latin typeface="Times New Roman"/>
                <a:cs typeface="Times New Roman"/>
              </a:rPr>
              <a:t>Sessions</a:t>
            </a:r>
          </a:p>
          <a:p>
            <a:pPr lvl="0" algn="l"/>
            <a:endParaRPr lang="en-US" sz="2400" dirty="0">
              <a:latin typeface="Times New Roman"/>
              <a:cs typeface="Times New Roman"/>
            </a:endParaRPr>
          </a:p>
          <a:p>
            <a:pPr lvl="0" algn="l">
              <a:buFont typeface="Wingdings" charset="2"/>
              <a:buChar char="v"/>
            </a:pPr>
            <a:r>
              <a:rPr lang="en-US" sz="2400" dirty="0">
                <a:latin typeface="Times New Roman"/>
                <a:cs typeface="Times New Roman"/>
              </a:rPr>
              <a:t>Students will submit drafts of their work in progress twice and</a:t>
            </a:r>
          </a:p>
          <a:p>
            <a:pPr lvl="0" algn="l"/>
            <a:r>
              <a:rPr lang="en-US" sz="2400" dirty="0">
                <a:latin typeface="Times New Roman"/>
                <a:cs typeface="Times New Roman"/>
              </a:rPr>
              <a:t>benefit from instructors' feedback</a:t>
            </a:r>
          </a:p>
          <a:p>
            <a:pPr algn="l"/>
            <a:r>
              <a:rPr lang="en-US" sz="2400" dirty="0">
                <a:latin typeface="Times New Roman"/>
                <a:cs typeface="Times New Roman"/>
              </a:rPr>
              <a:t> </a:t>
            </a:r>
          </a:p>
        </p:txBody>
      </p:sp>
      <p:sp>
        <p:nvSpPr>
          <p:cNvPr id="3" name="Rectangle 2"/>
          <p:cNvSpPr/>
          <p:nvPr/>
        </p:nvSpPr>
        <p:spPr>
          <a:xfrm>
            <a:off x="395536" y="2235934"/>
            <a:ext cx="7920880" cy="369332"/>
          </a:xfrm>
          <a:prstGeom prst="rect">
            <a:avLst/>
          </a:prstGeom>
        </p:spPr>
        <p:txBody>
          <a:bodyPr wrap="square">
            <a:spAutoFit/>
          </a:bodyPr>
          <a:lstStyle/>
          <a:p>
            <a:r>
              <a:rPr lang="en-US"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5" name="مربع نص 4"/>
          <p:cNvSpPr txBox="1"/>
          <p:nvPr/>
        </p:nvSpPr>
        <p:spPr>
          <a:xfrm>
            <a:off x="179512" y="1412776"/>
            <a:ext cx="8712968" cy="4226991"/>
          </a:xfrm>
          <a:prstGeom prst="rect">
            <a:avLst/>
          </a:prstGeom>
          <a:noFill/>
        </p:spPr>
        <p:txBody>
          <a:bodyPr wrap="square" rtlCol="1">
            <a:spAutoFit/>
          </a:bodyPr>
          <a:lstStyle/>
          <a:p>
            <a:r>
              <a:rPr lang="en-US" sz="2400" b="1" dirty="0">
                <a:latin typeface="Times New Roman"/>
                <a:cs typeface="Times New Roman"/>
              </a:rPr>
              <a:t>Assessment:</a:t>
            </a:r>
            <a:r>
              <a:rPr lang="en-US" sz="2400" dirty="0">
                <a:latin typeface="Times New Roman"/>
                <a:cs typeface="Times New Roman"/>
              </a:rPr>
              <a:t> </a:t>
            </a:r>
          </a:p>
          <a:p>
            <a:r>
              <a:rPr lang="en-US" sz="2400" dirty="0">
                <a:latin typeface="Times New Roman"/>
                <a:cs typeface="Times New Roman"/>
              </a:rPr>
              <a:t>Projects will be assessed in terms of their:</a:t>
            </a:r>
          </a:p>
          <a:p>
            <a:endParaRPr lang="en-US" sz="2400" dirty="0">
              <a:latin typeface="Times New Roman"/>
              <a:cs typeface="Times New Roman"/>
            </a:endParaRPr>
          </a:p>
          <a:p>
            <a:pPr marL="342900" lvl="0" indent="-342900">
              <a:buFont typeface="Wingdings" charset="2"/>
              <a:buChar char="v"/>
            </a:pPr>
            <a:r>
              <a:rPr lang="en-US" sz="2400" dirty="0">
                <a:latin typeface="Times New Roman"/>
                <a:cs typeface="Times New Roman"/>
              </a:rPr>
              <a:t>Validity of the topic</a:t>
            </a:r>
          </a:p>
          <a:p>
            <a:pPr marL="342900" lvl="0" indent="-342900">
              <a:buFont typeface="Wingdings" charset="2"/>
              <a:buChar char="v"/>
            </a:pPr>
            <a:r>
              <a:rPr lang="en-US" sz="2400" dirty="0">
                <a:latin typeface="Times New Roman"/>
                <a:cs typeface="Times New Roman"/>
              </a:rPr>
              <a:t>Originality</a:t>
            </a:r>
          </a:p>
          <a:p>
            <a:pPr marL="342900" lvl="0" indent="-342900">
              <a:buFont typeface="Wingdings" charset="2"/>
              <a:buChar char="v"/>
            </a:pPr>
            <a:r>
              <a:rPr lang="en-US" sz="2400" dirty="0">
                <a:latin typeface="Times New Roman"/>
                <a:cs typeface="Times New Roman"/>
              </a:rPr>
              <a:t>Presentation (includes the proper and professional use of English, of research material and citations and overall presentation of the project)</a:t>
            </a:r>
          </a:p>
          <a:p>
            <a:pPr marL="342900" lvl="0" indent="-342900">
              <a:buFont typeface="Wingdings" charset="2"/>
              <a:buChar char="v"/>
            </a:pPr>
            <a:r>
              <a:rPr lang="en-US" sz="2400" dirty="0">
                <a:latin typeface="Times New Roman"/>
                <a:cs typeface="Times New Roman"/>
              </a:rPr>
              <a:t>Completeness of the project, which means that it should contain appropriate literature reviews, surveys and/or questionnaires when necessary. </a:t>
            </a:r>
          </a:p>
        </p:txBody>
      </p:sp>
    </p:spTree>
    <p:extLst>
      <p:ext uri="{BB962C8B-B14F-4D97-AF65-F5344CB8AC3E}">
        <p14:creationId xmlns:p14="http://schemas.microsoft.com/office/powerpoint/2010/main" xmlns="" val="195357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412776"/>
            <a:ext cx="8712968" cy="3785652"/>
          </a:xfrm>
          <a:prstGeom prst="rect">
            <a:avLst/>
          </a:prstGeom>
        </p:spPr>
        <p:txBody>
          <a:bodyPr wrap="square">
            <a:spAutoFit/>
          </a:bodyPr>
          <a:lstStyle/>
          <a:p>
            <a:r>
              <a:rPr lang="en-US" sz="2400" b="1" dirty="0" smtClean="0">
                <a:latin typeface="Times New Roman"/>
                <a:cs typeface="Times New Roman"/>
              </a:rPr>
              <a:t>Procedure</a:t>
            </a:r>
          </a:p>
          <a:p>
            <a:endParaRPr lang="en-US" sz="2400" dirty="0">
              <a:latin typeface="Times New Roman"/>
              <a:cs typeface="Times New Roman"/>
            </a:endParaRPr>
          </a:p>
          <a:p>
            <a:r>
              <a:rPr lang="en-US" sz="2400" b="1" dirty="0">
                <a:latin typeface="Times New Roman"/>
                <a:cs typeface="Times New Roman"/>
              </a:rPr>
              <a:t>Week 5:</a:t>
            </a:r>
            <a:r>
              <a:rPr lang="en-US" sz="2400" dirty="0">
                <a:latin typeface="Times New Roman"/>
                <a:cs typeface="Times New Roman"/>
              </a:rPr>
              <a:t> Choice of a Research topic (instructor's approval is mandatory):</a:t>
            </a:r>
          </a:p>
          <a:p>
            <a:r>
              <a:rPr lang="en-US" sz="2400" dirty="0">
                <a:latin typeface="Times New Roman"/>
                <a:cs typeface="Times New Roman"/>
              </a:rPr>
              <a:t>At this stage, students should submit a document (two pages maximum) containing </a:t>
            </a:r>
          </a:p>
          <a:p>
            <a:r>
              <a:rPr lang="en-US" sz="2400" dirty="0">
                <a:latin typeface="Times New Roman"/>
                <a:cs typeface="Times New Roman"/>
              </a:rPr>
              <a:t>(1) a coherent thesis statement, </a:t>
            </a:r>
          </a:p>
          <a:p>
            <a:r>
              <a:rPr lang="en-US" sz="2400" dirty="0">
                <a:latin typeface="Times New Roman"/>
                <a:cs typeface="Times New Roman"/>
              </a:rPr>
              <a:t>(2) a paragraph description of the project, and </a:t>
            </a:r>
          </a:p>
          <a:p>
            <a:r>
              <a:rPr lang="en-US" sz="2400" dirty="0">
                <a:latin typeface="Times New Roman"/>
                <a:cs typeface="Times New Roman"/>
              </a:rPr>
              <a:t>(3) a description of the tools necessary for the completion of the project (research material, interviews, surveys, questionnaires, </a:t>
            </a:r>
            <a:r>
              <a:rPr lang="en-US" sz="2400" dirty="0" err="1">
                <a:latin typeface="Times New Roman"/>
                <a:cs typeface="Times New Roman"/>
              </a:rPr>
              <a:t>etc</a:t>
            </a:r>
            <a:r>
              <a:rPr lang="en-US" sz="2400" dirty="0">
                <a:latin typeface="Times New Roman"/>
                <a:cs typeface="Times New Roman"/>
              </a:rPr>
              <a:t>)</a:t>
            </a:r>
            <a:r>
              <a:rPr lang="en-US" sz="2400" dirty="0" smtClean="0">
                <a:latin typeface="Times New Roman"/>
                <a:cs typeface="Times New Roman"/>
              </a:rPr>
              <a:t>.</a:t>
            </a:r>
            <a:endParaRPr lang="en-US" sz="2400" dirty="0">
              <a:latin typeface="Times New Roman"/>
              <a:cs typeface="Times New Roman"/>
            </a:endParaRPr>
          </a:p>
        </p:txBody>
      </p:sp>
    </p:spTree>
    <p:extLst>
      <p:ext uri="{BB962C8B-B14F-4D97-AF65-F5344CB8AC3E}">
        <p14:creationId xmlns:p14="http://schemas.microsoft.com/office/powerpoint/2010/main" xmlns="" val="4194001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556792"/>
            <a:ext cx="8136904" cy="4678204"/>
          </a:xfrm>
          <a:prstGeom prst="rect">
            <a:avLst/>
          </a:prstGeom>
        </p:spPr>
        <p:txBody>
          <a:bodyPr wrap="square">
            <a:spAutoFit/>
          </a:bodyPr>
          <a:lstStyle/>
          <a:p>
            <a:r>
              <a:rPr lang="en-US" sz="2400" b="1" dirty="0" smtClean="0">
                <a:latin typeface="Times New Roman"/>
                <a:cs typeface="Times New Roman"/>
              </a:rPr>
              <a:t>Procedures</a:t>
            </a:r>
          </a:p>
          <a:p>
            <a:endParaRPr lang="en-US" sz="2400" b="1" dirty="0">
              <a:latin typeface="Times New Roman"/>
              <a:cs typeface="Times New Roman"/>
            </a:endParaRPr>
          </a:p>
          <a:p>
            <a:r>
              <a:rPr lang="en-US" sz="2400" b="1" dirty="0" smtClean="0">
                <a:latin typeface="Times New Roman"/>
                <a:cs typeface="Times New Roman"/>
              </a:rPr>
              <a:t>Week </a:t>
            </a:r>
            <a:r>
              <a:rPr lang="en-US" sz="2400" b="1" dirty="0">
                <a:latin typeface="Times New Roman"/>
                <a:cs typeface="Times New Roman"/>
              </a:rPr>
              <a:t>8:</a:t>
            </a:r>
            <a:r>
              <a:rPr lang="en-US" sz="2400" dirty="0">
                <a:latin typeface="Times New Roman"/>
                <a:cs typeface="Times New Roman"/>
              </a:rPr>
              <a:t> At this stage students should present a first draft of their complete research </a:t>
            </a:r>
            <a:r>
              <a:rPr lang="en-US" sz="2400" dirty="0" smtClean="0">
                <a:latin typeface="Times New Roman"/>
                <a:cs typeface="Times New Roman"/>
              </a:rPr>
              <a:t>proposal presenting </a:t>
            </a:r>
            <a:r>
              <a:rPr lang="en-US" sz="2400" dirty="0">
                <a:latin typeface="Times New Roman"/>
                <a:cs typeface="Times New Roman"/>
              </a:rPr>
              <a:t>the final research proposal and supporting documents</a:t>
            </a:r>
            <a:r>
              <a:rPr lang="en-US" sz="2400" dirty="0" smtClean="0">
                <a:latin typeface="Times New Roman"/>
                <a:cs typeface="Times New Roman"/>
              </a:rPr>
              <a:t>.</a:t>
            </a:r>
          </a:p>
          <a:p>
            <a:endParaRPr lang="en-US" sz="2400" dirty="0">
              <a:latin typeface="Times New Roman"/>
              <a:cs typeface="Times New Roman"/>
            </a:endParaRPr>
          </a:p>
          <a:p>
            <a:r>
              <a:rPr lang="en-US" sz="2400" b="1" dirty="0">
                <a:latin typeface="Times New Roman"/>
                <a:cs typeface="Times New Roman"/>
              </a:rPr>
              <a:t>Week 13: </a:t>
            </a:r>
            <a:r>
              <a:rPr lang="en-US" sz="2400" dirty="0">
                <a:latin typeface="Times New Roman"/>
                <a:cs typeface="Times New Roman"/>
              </a:rPr>
              <a:t>Final drafts of the complete project should be submitted</a:t>
            </a:r>
          </a:p>
          <a:p>
            <a:endParaRPr lang="en-US" sz="2400" dirty="0">
              <a:latin typeface="Times New Roman"/>
              <a:cs typeface="Times New Roman"/>
            </a:endParaRPr>
          </a:p>
          <a:p>
            <a:endParaRPr lang="en-US" sz="2000" dirty="0" smtClean="0">
              <a:latin typeface="Times New Roman"/>
              <a:cs typeface="Times New Roman"/>
            </a:endParaRPr>
          </a:p>
          <a:p>
            <a:endParaRPr lang="en-US" sz="2000" dirty="0">
              <a:latin typeface="Times New Roman"/>
              <a:cs typeface="Times New Roman"/>
            </a:endParaRPr>
          </a:p>
          <a:p>
            <a:r>
              <a:rPr lang="en-US" sz="2400" dirty="0">
                <a:latin typeface="Times New Roman"/>
                <a:cs typeface="Times New Roman"/>
              </a:rPr>
              <a:t> </a:t>
            </a:r>
          </a:p>
          <a:p>
            <a:endParaRPr lang="en-US" dirty="0"/>
          </a:p>
        </p:txBody>
      </p:sp>
    </p:spTree>
    <p:extLst>
      <p:ext uri="{BB962C8B-B14F-4D97-AF65-F5344CB8AC3E}">
        <p14:creationId xmlns:p14="http://schemas.microsoft.com/office/powerpoint/2010/main" xmlns="" val="1707277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556792"/>
            <a:ext cx="8136904" cy="4370427"/>
          </a:xfrm>
          <a:prstGeom prst="rect">
            <a:avLst/>
          </a:prstGeom>
        </p:spPr>
        <p:txBody>
          <a:bodyPr wrap="square">
            <a:spAutoFit/>
          </a:bodyPr>
          <a:lstStyle/>
          <a:p>
            <a:r>
              <a:rPr lang="en-US" sz="2400" b="1" dirty="0">
                <a:latin typeface="Times New Roman"/>
                <a:cs typeface="Times New Roman"/>
              </a:rPr>
              <a:t>Grading Formula</a:t>
            </a:r>
            <a:r>
              <a:rPr lang="en-US" sz="2400" b="1" dirty="0" smtClean="0">
                <a:latin typeface="Times New Roman"/>
                <a:cs typeface="Times New Roman"/>
              </a:rPr>
              <a:t>:</a:t>
            </a:r>
          </a:p>
          <a:p>
            <a:endParaRPr lang="en-US" sz="2400" dirty="0">
              <a:latin typeface="Times New Roman"/>
              <a:cs typeface="Times New Roman"/>
            </a:endParaRPr>
          </a:p>
          <a:p>
            <a:pPr marL="342900" lvl="0" indent="-342900">
              <a:buFont typeface="Wingdings" charset="2"/>
              <a:buChar char="v"/>
            </a:pPr>
            <a:r>
              <a:rPr lang="en-US" sz="2400" dirty="0">
                <a:latin typeface="Times New Roman"/>
                <a:cs typeface="Times New Roman"/>
              </a:rPr>
              <a:t>Live sessions: 10 </a:t>
            </a:r>
            <a:r>
              <a:rPr lang="en-US" sz="2400" dirty="0" smtClean="0">
                <a:latin typeface="Times New Roman"/>
                <a:cs typeface="Times New Roman"/>
              </a:rPr>
              <a:t>pts.</a:t>
            </a:r>
          </a:p>
          <a:p>
            <a:pPr marL="342900" lvl="0" indent="-342900">
              <a:buFont typeface="Wingdings" charset="2"/>
              <a:buChar char="v"/>
            </a:pPr>
            <a:endParaRPr lang="en-US" sz="2400" dirty="0">
              <a:latin typeface="Times New Roman"/>
              <a:cs typeface="Times New Roman"/>
            </a:endParaRPr>
          </a:p>
          <a:p>
            <a:pPr marL="342900" lvl="0" indent="-342900">
              <a:buFont typeface="Wingdings" charset="2"/>
              <a:buChar char="v"/>
            </a:pPr>
            <a:r>
              <a:rPr lang="en-US" sz="2400" dirty="0" smtClean="0">
                <a:latin typeface="Times New Roman"/>
                <a:cs typeface="Times New Roman"/>
              </a:rPr>
              <a:t>Attendance: 10 pts.</a:t>
            </a:r>
          </a:p>
          <a:p>
            <a:pPr marL="342900" lvl="0" indent="-342900">
              <a:buFont typeface="Wingdings" charset="2"/>
              <a:buChar char="v"/>
            </a:pPr>
            <a:endParaRPr lang="en-US" sz="2400" dirty="0">
              <a:latin typeface="Times New Roman"/>
              <a:cs typeface="Times New Roman"/>
            </a:endParaRPr>
          </a:p>
          <a:p>
            <a:pPr marL="342900" lvl="0" indent="-342900">
              <a:buFont typeface="Wingdings" charset="2"/>
              <a:buChar char="v"/>
            </a:pPr>
            <a:r>
              <a:rPr lang="en-US" sz="2400" dirty="0">
                <a:latin typeface="Times New Roman"/>
                <a:cs typeface="Times New Roman"/>
              </a:rPr>
              <a:t>Coursework and first drafts: </a:t>
            </a:r>
            <a:r>
              <a:rPr lang="en-US" sz="2400" dirty="0" smtClean="0">
                <a:latin typeface="Times New Roman"/>
                <a:cs typeface="Times New Roman"/>
              </a:rPr>
              <a:t>10 pts.</a:t>
            </a:r>
          </a:p>
          <a:p>
            <a:pPr marL="342900" lvl="0" indent="-342900">
              <a:buFont typeface="Wingdings" charset="2"/>
              <a:buChar char="v"/>
            </a:pPr>
            <a:endParaRPr lang="en-US" sz="2400" dirty="0">
              <a:latin typeface="Times New Roman"/>
              <a:cs typeface="Times New Roman"/>
            </a:endParaRPr>
          </a:p>
          <a:p>
            <a:pPr marL="342900" lvl="0" indent="-342900">
              <a:buFont typeface="Wingdings" charset="2"/>
              <a:buChar char="v"/>
            </a:pPr>
            <a:r>
              <a:rPr lang="en-US" sz="2400" dirty="0">
                <a:latin typeface="Times New Roman"/>
                <a:cs typeface="Times New Roman"/>
              </a:rPr>
              <a:t>Final draft: 70 </a:t>
            </a:r>
            <a:r>
              <a:rPr lang="en-US" sz="2400" dirty="0" smtClean="0">
                <a:latin typeface="Times New Roman"/>
                <a:cs typeface="Times New Roman"/>
              </a:rPr>
              <a:t>pts.</a:t>
            </a:r>
            <a:endParaRPr lang="en-US" sz="2400" dirty="0">
              <a:latin typeface="Times New Roman"/>
              <a:cs typeface="Times New Roman"/>
            </a:endParaRPr>
          </a:p>
          <a:p>
            <a:endParaRPr lang="en-US" sz="2000" dirty="0">
              <a:latin typeface="Times New Roman"/>
              <a:cs typeface="Times New Roman"/>
            </a:endParaRPr>
          </a:p>
          <a:p>
            <a:r>
              <a:rPr lang="en-US" sz="2400" dirty="0">
                <a:latin typeface="Times New Roman"/>
                <a:cs typeface="Times New Roman"/>
              </a:rPr>
              <a:t> </a:t>
            </a:r>
          </a:p>
          <a:p>
            <a:endParaRPr lang="en-US" dirty="0"/>
          </a:p>
        </p:txBody>
      </p:sp>
    </p:spTree>
    <p:extLst>
      <p:ext uri="{BB962C8B-B14F-4D97-AF65-F5344CB8AC3E}">
        <p14:creationId xmlns:p14="http://schemas.microsoft.com/office/powerpoint/2010/main" xmlns="" val="2844735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556792"/>
            <a:ext cx="8136904" cy="5232201"/>
          </a:xfrm>
          <a:prstGeom prst="rect">
            <a:avLst/>
          </a:prstGeom>
        </p:spPr>
        <p:txBody>
          <a:bodyPr wrap="square">
            <a:spAutoFit/>
          </a:bodyPr>
          <a:lstStyle/>
          <a:p>
            <a:r>
              <a:rPr lang="en-US" sz="2200" b="1" dirty="0" smtClean="0">
                <a:latin typeface="Times New Roman"/>
                <a:cs typeface="Times New Roman"/>
              </a:rPr>
              <a:t>Weekly Lectures:</a:t>
            </a:r>
          </a:p>
          <a:p>
            <a:endParaRPr lang="en-US" sz="2200" dirty="0">
              <a:latin typeface="Times New Roman"/>
              <a:cs typeface="Times New Roman"/>
            </a:endParaRPr>
          </a:p>
          <a:p>
            <a:r>
              <a:rPr lang="en-US" sz="2200" dirty="0" smtClean="0">
                <a:latin typeface="Times New Roman"/>
                <a:cs typeface="Times New Roman"/>
              </a:rPr>
              <a:t>Course Intro: Dr. Slisli</a:t>
            </a:r>
          </a:p>
          <a:p>
            <a:endParaRPr lang="en-US" sz="2200" dirty="0" smtClean="0">
              <a:latin typeface="Times New Roman"/>
              <a:cs typeface="Times New Roman"/>
            </a:endParaRPr>
          </a:p>
          <a:p>
            <a:r>
              <a:rPr lang="en-US" sz="2200" dirty="0" smtClean="0">
                <a:latin typeface="Times New Roman"/>
                <a:cs typeface="Times New Roman"/>
              </a:rPr>
              <a:t>Week 1 &amp; 2: Introduction and Conclusion</a:t>
            </a:r>
            <a:endParaRPr lang="en-US" sz="2200" dirty="0">
              <a:latin typeface="Times New Roman"/>
              <a:cs typeface="Times New Roman"/>
            </a:endParaRPr>
          </a:p>
          <a:p>
            <a:endParaRPr lang="en-US" sz="2200" dirty="0">
              <a:latin typeface="Times New Roman"/>
              <a:cs typeface="Times New Roman"/>
            </a:endParaRPr>
          </a:p>
          <a:p>
            <a:r>
              <a:rPr lang="en-US" sz="2200" dirty="0" smtClean="0">
                <a:latin typeface="Times New Roman"/>
                <a:cs typeface="Times New Roman"/>
              </a:rPr>
              <a:t>Week 3 &amp; 4: Paragraph Unity, Coherence, Transitional Devices, Diction</a:t>
            </a:r>
          </a:p>
          <a:p>
            <a:endParaRPr lang="en-US" sz="2000" dirty="0" smtClean="0">
              <a:latin typeface="Times New Roman"/>
              <a:cs typeface="Times New Roman"/>
            </a:endParaRPr>
          </a:p>
          <a:p>
            <a:r>
              <a:rPr lang="en-US" sz="2400" dirty="0" smtClean="0">
                <a:latin typeface="Times New Roman"/>
                <a:cs typeface="Times New Roman"/>
              </a:rPr>
              <a:t>Week 5 &amp; 6: Citations, Choosing and Evaluating Sources, Integrating Research, etc.</a:t>
            </a:r>
          </a:p>
          <a:p>
            <a:endParaRPr lang="en-US" sz="2400" dirty="0">
              <a:latin typeface="Times New Roman"/>
              <a:cs typeface="Times New Roman"/>
            </a:endParaRPr>
          </a:p>
          <a:p>
            <a:endParaRPr lang="en-US" sz="2400" dirty="0">
              <a:latin typeface="Times New Roman"/>
              <a:cs typeface="Times New Roman"/>
            </a:endParaRPr>
          </a:p>
          <a:p>
            <a:r>
              <a:rPr lang="en-US" sz="2400" dirty="0">
                <a:latin typeface="Times New Roman"/>
                <a:cs typeface="Times New Roman"/>
              </a:rPr>
              <a:t> </a:t>
            </a:r>
          </a:p>
          <a:p>
            <a:endParaRPr lang="en-US" dirty="0"/>
          </a:p>
        </p:txBody>
      </p:sp>
    </p:spTree>
    <p:extLst>
      <p:ext uri="{BB962C8B-B14F-4D97-AF65-F5344CB8AC3E}">
        <p14:creationId xmlns:p14="http://schemas.microsoft.com/office/powerpoint/2010/main" xmlns="" val="26189599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556792"/>
            <a:ext cx="8136904" cy="3477875"/>
          </a:xfrm>
          <a:prstGeom prst="rect">
            <a:avLst/>
          </a:prstGeom>
        </p:spPr>
        <p:txBody>
          <a:bodyPr wrap="square">
            <a:spAutoFit/>
          </a:bodyPr>
          <a:lstStyle/>
          <a:p>
            <a:r>
              <a:rPr lang="en-US" sz="2200" b="1" dirty="0" smtClean="0">
                <a:latin typeface="Times New Roman"/>
                <a:cs typeface="Times New Roman"/>
              </a:rPr>
              <a:t>Weekly Lectures:</a:t>
            </a:r>
          </a:p>
          <a:p>
            <a:endParaRPr lang="en-US" sz="2200" dirty="0" smtClean="0">
              <a:latin typeface="Times New Roman"/>
              <a:cs typeface="Times New Roman"/>
            </a:endParaRPr>
          </a:p>
          <a:p>
            <a:r>
              <a:rPr lang="en-US" sz="2200" dirty="0" smtClean="0">
                <a:latin typeface="Times New Roman"/>
                <a:cs typeface="Times New Roman"/>
              </a:rPr>
              <a:t>Week 6 &amp; 7: Feedback Lectures on Proposals</a:t>
            </a:r>
            <a:endParaRPr lang="en-US" sz="2200" dirty="0">
              <a:latin typeface="Times New Roman"/>
              <a:cs typeface="Times New Roman"/>
            </a:endParaRPr>
          </a:p>
          <a:p>
            <a:endParaRPr lang="en-US" sz="2200" dirty="0">
              <a:latin typeface="Times New Roman"/>
              <a:cs typeface="Times New Roman"/>
            </a:endParaRPr>
          </a:p>
          <a:p>
            <a:r>
              <a:rPr lang="en-US" sz="2200" dirty="0" smtClean="0">
                <a:latin typeface="Times New Roman"/>
                <a:cs typeface="Times New Roman"/>
              </a:rPr>
              <a:t>Week 10 &amp; 11: Feedback Lectures on First Drafts</a:t>
            </a:r>
          </a:p>
          <a:p>
            <a:endParaRPr lang="en-US" sz="2000" dirty="0" smtClean="0">
              <a:latin typeface="Times New Roman"/>
              <a:cs typeface="Times New Roman"/>
            </a:endParaRPr>
          </a:p>
          <a:p>
            <a:r>
              <a:rPr lang="en-US" sz="2400" dirty="0" smtClean="0">
                <a:latin typeface="Times New Roman"/>
                <a:cs typeface="Times New Roman"/>
              </a:rPr>
              <a:t>Week 13: Submissions of Final Drafts</a:t>
            </a:r>
            <a:endParaRPr lang="en-US" sz="2400" dirty="0">
              <a:latin typeface="Times New Roman"/>
              <a:cs typeface="Times New Roman"/>
            </a:endParaRPr>
          </a:p>
          <a:p>
            <a:endParaRPr lang="en-US" sz="2400" dirty="0">
              <a:latin typeface="Times New Roman"/>
              <a:cs typeface="Times New Roman"/>
            </a:endParaRPr>
          </a:p>
          <a:p>
            <a:r>
              <a:rPr lang="en-US" sz="2400" dirty="0">
                <a:latin typeface="Times New Roman"/>
                <a:cs typeface="Times New Roman"/>
              </a:rPr>
              <a:t> </a:t>
            </a:r>
          </a:p>
          <a:p>
            <a:endParaRPr lang="en-US" dirty="0"/>
          </a:p>
        </p:txBody>
      </p:sp>
    </p:spTree>
    <p:extLst>
      <p:ext uri="{BB962C8B-B14F-4D97-AF65-F5344CB8AC3E}">
        <p14:creationId xmlns:p14="http://schemas.microsoft.com/office/powerpoint/2010/main" xmlns="" val="291603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2356</TotalTime>
  <Words>355</Words>
  <Application>Microsoft Office PowerPoint</Application>
  <PresentationFormat>عرض على الشاشة (3:4)‏</PresentationFormat>
  <Paragraphs>90</Paragraphs>
  <Slides>11</Slides>
  <Notes>6</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المحاضرة التمهيدية</vt:lpstr>
      <vt:lpstr>الشريحة 1</vt:lpstr>
      <vt:lpstr>  Course Introduction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222</cp:revision>
  <dcterms:created xsi:type="dcterms:W3CDTF">1601-01-01T00:00:00Z</dcterms:created>
  <dcterms:modified xsi:type="dcterms:W3CDTF">2013-03-05T05:31:12Z</dcterms:modified>
</cp:coreProperties>
</file>