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7"/>
  </p:notesMasterIdLst>
  <p:handoutMasterIdLst>
    <p:handoutMasterId r:id="rId18"/>
  </p:handoutMasterIdLst>
  <p:sldIdLst>
    <p:sldId id="286" r:id="rId5"/>
    <p:sldId id="287" r:id="rId6"/>
    <p:sldId id="289" r:id="rId7"/>
    <p:sldId id="311" r:id="rId8"/>
    <p:sldId id="324" r:id="rId9"/>
    <p:sldId id="325" r:id="rId10"/>
    <p:sldId id="326" r:id="rId11"/>
    <p:sldId id="316" r:id="rId12"/>
    <p:sldId id="320" r:id="rId13"/>
    <p:sldId id="323" r:id="rId14"/>
    <p:sldId id="327" r:id="rId15"/>
    <p:sldId id="288" r:id="rId16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8D5E1180-867F-4562-9E12-5E93554CFC0C}">
          <p14:sldIdLst>
            <p14:sldId id="286"/>
            <p14:sldId id="287"/>
            <p14:sldId id="289"/>
            <p14:sldId id="311"/>
            <p14:sldId id="324"/>
            <p14:sldId id="325"/>
            <p14:sldId id="326"/>
            <p14:sldId id="316"/>
            <p14:sldId id="320"/>
            <p14:sldId id="323"/>
            <p14:sldId id="327"/>
          </p14:sldIdLst>
        </p14:section>
        <p14:section name="Untitled Section" id="{9585A8F0-2DC7-4D97-AF14-0FDBDE7068C3}">
          <p14:sldIdLst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911BF"/>
    <a:srgbClr val="007635"/>
    <a:srgbClr val="99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>
        <p:scale>
          <a:sx n="75" d="100"/>
          <a:sy n="75" d="100"/>
        </p:scale>
        <p:origin x="-123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708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A93B79-F80E-4985-9F6A-FE072184E5CD}" type="slidenum">
              <a:rPr lang="en-GB"/>
              <a:pPr/>
              <a:t>8</a:t>
            </a:fld>
            <a:endParaRPr lang="en-GB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64B9BF-5F60-47FB-A661-53C1C126700A}" type="slidenum">
              <a:rPr lang="en-GB"/>
              <a:pPr/>
              <a:t>9</a:t>
            </a:fld>
            <a:endParaRPr lang="en-GB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DA78DF-0267-4503-A719-5B72F3C75A20}" type="slidenum">
              <a:rPr lang="en-GB"/>
              <a:pPr/>
              <a:t>10</a:t>
            </a:fld>
            <a:endParaRPr lang="en-GB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566224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200" b="1" dirty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Graduation project</a:t>
            </a:r>
            <a:endParaRPr lang="ar-SA" sz="3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16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Dr. M. Al-</a:t>
            </a:r>
            <a:r>
              <a:rPr lang="en-US" sz="2600" b="1" dirty="0" err="1" smtClean="0">
                <a:latin typeface="Calibri" pitchFamily="34" charset="0"/>
                <a:cs typeface="Times New Roman" pitchFamily="18" charset="0"/>
              </a:rPr>
              <a:t>Hilal</a:t>
            </a:r>
            <a:endParaRPr lang="en-US" sz="2600" b="1" dirty="0" smtClean="0"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endParaRPr lang="en-US" sz="1600" b="1" dirty="0" smtClean="0"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>
                <a:solidFill>
                  <a:srgbClr val="0070C0"/>
                </a:solidFill>
              </a:rPr>
              <a:t>Graduation </a:t>
            </a:r>
            <a:r>
              <a:rPr lang="en-US" sz="2800" b="1" dirty="0" smtClean="0">
                <a:solidFill>
                  <a:srgbClr val="0070C0"/>
                </a:solidFill>
              </a:rPr>
              <a:t>Project</a:t>
            </a:r>
            <a:endParaRPr lang="en-US" sz="2600" b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b="1" spc="-15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 1</a:t>
            </a:r>
            <a:endParaRPr lang="en-US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rtl="0"/>
            <a:r>
              <a:rPr lang="ar-SA" b="1" dirty="0" smtClean="0"/>
              <a:t> </a:t>
            </a:r>
            <a:r>
              <a:rPr lang="en-US" b="1" dirty="0">
                <a:solidFill>
                  <a:schemeClr val="tx1"/>
                </a:solidFill>
              </a:rPr>
              <a:t>Graduation </a:t>
            </a:r>
            <a:r>
              <a:rPr lang="en-US" b="1" dirty="0" smtClean="0">
                <a:solidFill>
                  <a:schemeClr val="tx1"/>
                </a:solidFill>
              </a:rPr>
              <a:t>Project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>
              <a:lnSpc>
                <a:spcPct val="150000"/>
              </a:lnSpc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this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we will discuss the following: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323528" y="1412777"/>
            <a:ext cx="8208912" cy="34624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What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is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a research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proposal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h-TH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Where </a:t>
            </a:r>
            <a:r>
              <a:rPr lang="th-TH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do research topics come </a:t>
            </a:r>
            <a:r>
              <a:rPr lang="th-TH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from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Choosing a Research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Topic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Developing your Research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topic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+mj-cs"/>
              </a:rPr>
              <a:t>Why should you present a research proposal?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	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cs typeface="+mj-cs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How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to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Develop the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Research Proposal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Suggested Format for Research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Proposal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Writing the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The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 Abstract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/>
            </a:r>
            <a:b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</a:b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Research proposal?</a:t>
            </a:r>
            <a:endParaRPr lang="ar-S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1412776"/>
            <a:ext cx="82809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/>
              <a:t> Various terminologies are used to mean a research proposal depending on why the research is carried out? </a:t>
            </a:r>
          </a:p>
          <a:p>
            <a:pPr marL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US" dirty="0"/>
              <a:t>Research outline</a:t>
            </a:r>
          </a:p>
          <a:p>
            <a:pPr marL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US" dirty="0" smtClean="0"/>
              <a:t>Plan </a:t>
            </a:r>
            <a:r>
              <a:rPr lang="en-US" dirty="0"/>
              <a:t>of research</a:t>
            </a:r>
          </a:p>
          <a:p>
            <a:pPr marL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US" dirty="0"/>
              <a:t>Research/project proposal</a:t>
            </a:r>
          </a:p>
          <a:p>
            <a:pPr marL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US" dirty="0"/>
              <a:t>Thesis plan</a:t>
            </a:r>
          </a:p>
          <a:p>
            <a:pPr>
              <a:lnSpc>
                <a:spcPct val="150000"/>
              </a:lnSpc>
              <a:buFontTx/>
              <a:buNone/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It details how the study will be completed in order to achieve the aims and objectives and address the research questions or problems</a:t>
            </a:r>
            <a:r>
              <a:rPr lang="en-GB" dirty="0" smtClean="0"/>
              <a:t>.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th-TH" sz="2800" b="1" dirty="0">
                <a:solidFill>
                  <a:srgbClr val="1911BF"/>
                </a:solidFill>
                <a:latin typeface="Times New Roman" pitchFamily="18" charset="0"/>
              </a:rPr>
              <a:t>Where do research topics come from?</a:t>
            </a:r>
            <a:r>
              <a:rPr lang="en-US" sz="2800" b="1" dirty="0">
                <a:solidFill>
                  <a:srgbClr val="1911B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1911BF"/>
                </a:solidFill>
                <a:latin typeface="Times New Roman" pitchFamily="18" charset="0"/>
                <a:cs typeface="Times New Roman" pitchFamily="18" charset="0"/>
              </a:rPr>
            </a:br>
            <a:endParaRPr lang="ar-SA" sz="3200" dirty="0">
              <a:solidFill>
                <a:srgbClr val="1911B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/>
          <a:lstStyle/>
          <a:p>
            <a:pPr algn="l" rtl="0">
              <a:lnSpc>
                <a:spcPct val="150000"/>
              </a:lnSpc>
            </a:pP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1-</a:t>
            </a:r>
            <a:r>
              <a:rPr lang="th-TH" sz="2000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Individuals’ own </a:t>
            </a:r>
            <a:r>
              <a:rPr lang="th-TH" sz="2000" dirty="0" smtClean="0">
                <a:solidFill>
                  <a:srgbClr val="0070C0"/>
                </a:solidFill>
                <a:latin typeface="Times New Roman" pitchFamily="18" charset="0"/>
              </a:rPr>
              <a:t>experience </a:t>
            </a:r>
            <a:r>
              <a:rPr lang="th-TH" sz="2000" dirty="0">
                <a:solidFill>
                  <a:srgbClr val="0070C0"/>
                </a:solidFill>
                <a:latin typeface="Times New Roman" pitchFamily="18" charset="0"/>
              </a:rPr>
              <a:t>of </a:t>
            </a:r>
            <a:r>
              <a:rPr lang="en-US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practical problems in </a:t>
            </a: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certain fields.</a:t>
            </a:r>
          </a:p>
          <a:p>
            <a:pPr algn="l" rtl="0">
              <a:lnSpc>
                <a:spcPct val="150000"/>
              </a:lnSpc>
            </a:pP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2- Individuals’ Reading </a:t>
            </a:r>
          </a:p>
          <a:p>
            <a:pPr algn="l" rtl="0">
              <a:lnSpc>
                <a:spcPct val="150000"/>
              </a:lnSpc>
            </a:pP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3- Literature Review.</a:t>
            </a:r>
          </a:p>
          <a:p>
            <a:pPr algn="l" rtl="0">
              <a:lnSpc>
                <a:spcPct val="150000"/>
              </a:lnSpc>
            </a:pP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	Books, internet, archives, journals, newspapers, etc.</a:t>
            </a:r>
          </a:p>
          <a:p>
            <a:pPr algn="l" rtl="0">
              <a:lnSpc>
                <a:spcPct val="150000"/>
              </a:lnSpc>
            </a:pP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4- Conducting interviews.</a:t>
            </a:r>
          </a:p>
          <a:p>
            <a:pPr algn="l" rtl="0">
              <a:lnSpc>
                <a:spcPct val="150000"/>
              </a:lnSpc>
            </a:pP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5- Examining records or reports.</a:t>
            </a:r>
            <a:endParaRPr lang="ar-SA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914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4000" b="1" dirty="0" smtClean="0">
                <a:solidFill>
                  <a:srgbClr val="1911BF"/>
                </a:solidFill>
              </a:rPr>
              <a:t>Choosing a Research Topic</a:t>
            </a:r>
            <a:endParaRPr lang="ar-SA" sz="4000" b="1" dirty="0">
              <a:solidFill>
                <a:srgbClr val="1911B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800" b="1" dirty="0" smtClean="0">
                <a:solidFill>
                  <a:srgbClr val="FF0000"/>
                </a:solidFill>
              </a:rPr>
              <a:t>A Research topic should be:</a:t>
            </a:r>
          </a:p>
          <a:p>
            <a:pPr algn="l" rtl="0"/>
            <a:r>
              <a:rPr lang="en-US" sz="2800" dirty="0" smtClean="0"/>
              <a:t>1- Specific.</a:t>
            </a:r>
          </a:p>
          <a:p>
            <a:pPr algn="l" rtl="0"/>
            <a:r>
              <a:rPr lang="en-US" sz="2800" dirty="0" smtClean="0"/>
              <a:t>2- Measurable. </a:t>
            </a:r>
          </a:p>
          <a:p>
            <a:pPr algn="l" rtl="0"/>
            <a:r>
              <a:rPr lang="en-US" sz="2800" dirty="0" smtClean="0"/>
              <a:t>3- Achievable.</a:t>
            </a:r>
          </a:p>
          <a:p>
            <a:pPr algn="l" rtl="0"/>
            <a:r>
              <a:rPr lang="en-US" sz="2800" dirty="0" smtClean="0"/>
              <a:t>4- Time-specific.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252645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4000" b="1" dirty="0" smtClean="0">
                <a:solidFill>
                  <a:srgbClr val="0070C0"/>
                </a:solidFill>
              </a:rPr>
              <a:t>Developing your Research topic	</a:t>
            </a:r>
            <a:endParaRPr lang="ar-SA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400" b="1" dirty="0" smtClean="0">
                <a:solidFill>
                  <a:srgbClr val="C00000"/>
                </a:solidFill>
              </a:rPr>
              <a:t>Ask yourself the questing:</a:t>
            </a:r>
          </a:p>
          <a:p>
            <a:pPr algn="l" rtl="0"/>
            <a:r>
              <a:rPr lang="en-US" sz="2000" b="1" dirty="0" smtClean="0">
                <a:solidFill>
                  <a:srgbClr val="0070C0"/>
                </a:solidFill>
              </a:rPr>
              <a:t>WHY</a:t>
            </a:r>
            <a:r>
              <a:rPr lang="en-US" sz="2000" dirty="0" smtClean="0">
                <a:solidFill>
                  <a:srgbClr val="C00000"/>
                </a:solidFill>
              </a:rPr>
              <a:t> did you choose this topic?</a:t>
            </a:r>
          </a:p>
          <a:p>
            <a:pPr marL="0" indent="0" algn="l" rtl="0"/>
            <a:r>
              <a:rPr lang="en-US" sz="2000" b="1" dirty="0" smtClean="0">
                <a:solidFill>
                  <a:srgbClr val="0070C0"/>
                </a:solidFill>
              </a:rPr>
              <a:t>- Significance.</a:t>
            </a:r>
          </a:p>
          <a:p>
            <a:pPr marL="0" indent="0" algn="l" rtl="0"/>
            <a:r>
              <a:rPr lang="en-US" sz="2000" dirty="0" smtClean="0">
                <a:solidFill>
                  <a:srgbClr val="C00000"/>
                </a:solidFill>
              </a:rPr>
              <a:t>	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Local</a:t>
            </a:r>
          </a:p>
          <a:p>
            <a:pPr marL="0" indent="0" algn="l" rtl="0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national</a:t>
            </a:r>
          </a:p>
          <a:p>
            <a:pPr marL="0" indent="0" algn="l" rtl="0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international</a:t>
            </a:r>
          </a:p>
          <a:p>
            <a:pPr algn="l" rtl="0"/>
            <a:r>
              <a:rPr lang="en-US" sz="2000" dirty="0" smtClean="0">
                <a:solidFill>
                  <a:srgbClr val="0070C0"/>
                </a:solidFill>
              </a:rPr>
              <a:t>- </a:t>
            </a:r>
            <a:r>
              <a:rPr lang="en-US" sz="2000" b="1" dirty="0" smtClean="0">
                <a:solidFill>
                  <a:srgbClr val="0070C0"/>
                </a:solidFill>
              </a:rPr>
              <a:t>Implications.</a:t>
            </a:r>
          </a:p>
          <a:p>
            <a:pPr algn="l" rtl="0"/>
            <a:r>
              <a:rPr lang="en-US" sz="2000" b="1" dirty="0" smtClean="0">
                <a:solidFill>
                  <a:srgbClr val="0070C0"/>
                </a:solidFill>
              </a:rPr>
              <a:t>- Limitation.</a:t>
            </a:r>
          </a:p>
          <a:p>
            <a:pPr algn="l" rtl="0"/>
            <a:r>
              <a:rPr lang="en-US" sz="2000" b="1" dirty="0" smtClean="0">
                <a:solidFill>
                  <a:srgbClr val="0070C0"/>
                </a:solidFill>
              </a:rPr>
              <a:t>- Aims</a:t>
            </a:r>
          </a:p>
        </p:txBody>
      </p:sp>
    </p:spTree>
    <p:extLst>
      <p:ext uri="{BB962C8B-B14F-4D97-AF65-F5344CB8AC3E}">
        <p14:creationId xmlns:p14="http://schemas.microsoft.com/office/powerpoint/2010/main" xmlns="" val="37979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404664"/>
            <a:ext cx="8229600" cy="868958"/>
          </a:xfrm>
        </p:spPr>
        <p:txBody>
          <a:bodyPr/>
          <a:lstStyle/>
          <a:p>
            <a:pPr algn="l" rtl="0"/>
            <a:r>
              <a:rPr lang="en-US" sz="2400" b="1" dirty="0">
                <a:solidFill>
                  <a:srgbClr val="1911BF"/>
                </a:solidFill>
                <a:latin typeface="Times New Roman" pitchFamily="18" charset="0"/>
                <a:cs typeface="Times New Roman" pitchFamily="18" charset="0"/>
              </a:rPr>
              <a:t>Why should you present a </a:t>
            </a:r>
            <a:r>
              <a:rPr lang="en-US" sz="2400" b="1" dirty="0" smtClean="0">
                <a:solidFill>
                  <a:srgbClr val="1911BF"/>
                </a:solidFill>
                <a:latin typeface="Times New Roman" pitchFamily="18" charset="0"/>
                <a:cs typeface="Times New Roman" pitchFamily="18" charset="0"/>
              </a:rPr>
              <a:t>research proposal?</a:t>
            </a:r>
            <a:endParaRPr lang="en-US" sz="2400" dirty="0">
              <a:solidFill>
                <a:srgbClr val="1911B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1520" y="1340768"/>
            <a:ext cx="8496944" cy="4525963"/>
          </a:xfrm>
        </p:spPr>
        <p:txBody>
          <a:bodyPr/>
          <a:lstStyle/>
          <a:p>
            <a:pPr algn="l" rtl="0"/>
            <a:r>
              <a:rPr lang="en-US" sz="1800" dirty="0" smtClean="0"/>
              <a:t>1- the research </a:t>
            </a:r>
            <a:r>
              <a:rPr lang="en-US" sz="1800" dirty="0"/>
              <a:t>proposal is </a:t>
            </a:r>
            <a:r>
              <a:rPr lang="en-US" sz="1800" dirty="0" smtClean="0"/>
              <a:t>meant </a:t>
            </a:r>
            <a:r>
              <a:rPr lang="en-US" sz="1800" dirty="0"/>
              <a:t>to convince </a:t>
            </a:r>
            <a:r>
              <a:rPr lang="en-US" sz="1800" dirty="0" smtClean="0"/>
              <a:t>your supervisor or department of the validity of your research </a:t>
            </a:r>
            <a:r>
              <a:rPr lang="en-US" sz="1800" dirty="0"/>
              <a:t>project and that you have the </a:t>
            </a:r>
            <a:r>
              <a:rPr lang="en-US" sz="1800" dirty="0" smtClean="0"/>
              <a:t>ability and </a:t>
            </a:r>
            <a:r>
              <a:rPr lang="en-US" sz="1800" dirty="0"/>
              <a:t>the work-plan to complete it. </a:t>
            </a:r>
          </a:p>
          <a:p>
            <a:pPr algn="ctr">
              <a:buFont typeface="Wingdings" pitchFamily="2" charset="2"/>
              <a:buNone/>
            </a:pPr>
            <a:endParaRPr lang="en-GB" sz="400" b="1" i="1" dirty="0" smtClean="0"/>
          </a:p>
          <a:p>
            <a:pPr algn="l" rtl="0"/>
            <a:r>
              <a:rPr lang="en-NZ" sz="1800" dirty="0" smtClean="0"/>
              <a:t>2- Witting the research proposal gives you </a:t>
            </a:r>
            <a:r>
              <a:rPr lang="en-NZ" sz="1800" dirty="0"/>
              <a:t>an opportunity to think through your project carefully, and </a:t>
            </a:r>
            <a:r>
              <a:rPr lang="en-NZ" sz="1800" dirty="0" smtClean="0"/>
              <a:t>define </a:t>
            </a:r>
            <a:r>
              <a:rPr lang="en-NZ" sz="1800" dirty="0"/>
              <a:t>what </a:t>
            </a:r>
            <a:r>
              <a:rPr lang="en-NZ" sz="1800" dirty="0" smtClean="0"/>
              <a:t>you exactly </a:t>
            </a:r>
            <a:r>
              <a:rPr lang="en-NZ" sz="1800" dirty="0"/>
              <a:t>want to </a:t>
            </a:r>
            <a:r>
              <a:rPr lang="en-NZ" sz="1800" dirty="0" smtClean="0"/>
              <a:t> investigate.</a:t>
            </a:r>
          </a:p>
          <a:p>
            <a:pPr algn="l" rtl="0"/>
            <a:endParaRPr lang="en-NZ" sz="500" dirty="0"/>
          </a:p>
          <a:p>
            <a:pPr algn="l" rtl="0"/>
            <a:r>
              <a:rPr lang="en-NZ" sz="1800" dirty="0" smtClean="0"/>
              <a:t>3- The research proposal can provide </a:t>
            </a:r>
            <a:r>
              <a:rPr lang="en-NZ" sz="1800" dirty="0"/>
              <a:t>you with an outline </a:t>
            </a:r>
            <a:r>
              <a:rPr lang="en-NZ" sz="1800" dirty="0" smtClean="0"/>
              <a:t>that guides </a:t>
            </a:r>
            <a:r>
              <a:rPr lang="en-NZ" sz="1800" dirty="0"/>
              <a:t>you through the research </a:t>
            </a:r>
            <a:r>
              <a:rPr lang="en-NZ" sz="1800" dirty="0" smtClean="0"/>
              <a:t>process.</a:t>
            </a:r>
            <a:endParaRPr lang="en-GB" sz="1800" dirty="0"/>
          </a:p>
          <a:p>
            <a:pPr algn="l" rtl="0"/>
            <a:endParaRPr lang="en-NZ" sz="600" dirty="0" smtClean="0"/>
          </a:p>
          <a:p>
            <a:pPr algn="l" rtl="0"/>
            <a:r>
              <a:rPr lang="en-NZ" sz="1800" dirty="0" smtClean="0"/>
              <a:t>4- Lets </a:t>
            </a:r>
            <a:r>
              <a:rPr lang="en-NZ" sz="1800" dirty="0"/>
              <a:t>your supervisor </a:t>
            </a:r>
            <a:r>
              <a:rPr lang="en-NZ" sz="1800" dirty="0" smtClean="0"/>
              <a:t>and/or </a:t>
            </a:r>
            <a:r>
              <a:rPr lang="en-NZ" sz="1800" dirty="0"/>
              <a:t>department </a:t>
            </a:r>
            <a:r>
              <a:rPr lang="en-NZ" sz="1800" dirty="0" smtClean="0"/>
              <a:t>know exactly what your research is going to be about and how you are going to do it.</a:t>
            </a:r>
          </a:p>
          <a:p>
            <a:pPr algn="l" rtl="0"/>
            <a:endParaRPr lang="en-NZ" sz="600" dirty="0"/>
          </a:p>
          <a:p>
            <a:pPr algn="l" rtl="0"/>
            <a:r>
              <a:rPr lang="en-NZ" sz="1800" dirty="0" smtClean="0"/>
              <a:t>5- The research </a:t>
            </a:r>
            <a:r>
              <a:rPr lang="en-NZ" sz="1800" smtClean="0"/>
              <a:t>projects helps </a:t>
            </a:r>
            <a:r>
              <a:rPr lang="en-NZ" sz="1800" dirty="0"/>
              <a:t>the department to choose an appropriate </a:t>
            </a:r>
            <a:r>
              <a:rPr lang="en-NZ" sz="1800" dirty="0" smtClean="0"/>
              <a:t>supervisor based on the latter’s specialization.</a:t>
            </a:r>
          </a:p>
          <a:p>
            <a:pPr algn="l" rtl="0"/>
            <a:endParaRPr lang="en-NZ" sz="1800" dirty="0"/>
          </a:p>
          <a:p>
            <a:pPr algn="ctr">
              <a:buFont typeface="Wingdings" pitchFamily="2" charset="2"/>
              <a:buNone/>
            </a:pPr>
            <a:endParaRPr lang="en-GB" sz="1800" b="1" i="1" dirty="0"/>
          </a:p>
        </p:txBody>
      </p:sp>
    </p:spTree>
    <p:extLst>
      <p:ext uri="{BB962C8B-B14F-4D97-AF65-F5344CB8AC3E}">
        <p14:creationId xmlns:p14="http://schemas.microsoft.com/office/powerpoint/2010/main" xmlns="" val="398684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600" b="1" i="1" dirty="0">
                <a:solidFill>
                  <a:srgbClr val="0070C0"/>
                </a:solidFill>
              </a:rPr>
              <a:t>How to Develop the Research Proposal</a:t>
            </a:r>
            <a:r>
              <a:rPr lang="en-US" sz="3600" b="1" i="1" dirty="0" smtClean="0">
                <a:solidFill>
                  <a:srgbClr val="0070C0"/>
                </a:solidFill>
              </a:rPr>
              <a:t>?</a:t>
            </a:r>
            <a:endParaRPr lang="en-GB" sz="3600" b="1" i="1" dirty="0">
              <a:solidFill>
                <a:srgbClr val="0070C0"/>
              </a:solidFill>
            </a:endParaRP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341438"/>
            <a:ext cx="8229600" cy="4533900"/>
          </a:xfrm>
        </p:spPr>
        <p:txBody>
          <a:bodyPr/>
          <a:lstStyle/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Choosing </a:t>
            </a:r>
            <a:r>
              <a:rPr lang="en-NZ" sz="1800" dirty="0" smtClean="0"/>
              <a:t>an appropriate research </a:t>
            </a:r>
            <a:r>
              <a:rPr lang="en-NZ" sz="1800" dirty="0"/>
              <a:t>topic </a:t>
            </a:r>
            <a:r>
              <a:rPr lang="en-NZ" sz="1800" dirty="0" smtClean="0"/>
              <a:t>.</a:t>
            </a:r>
            <a:endParaRPr lang="en-NZ" sz="1800" dirty="0"/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 smtClean="0"/>
              <a:t>Narrowing down </a:t>
            </a:r>
            <a:r>
              <a:rPr lang="en-NZ" sz="1800" dirty="0"/>
              <a:t>and focussing your topic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 smtClean="0"/>
              <a:t>Determining research objectives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 </a:t>
            </a:r>
            <a:r>
              <a:rPr lang="en-NZ" sz="1800" dirty="0" smtClean="0"/>
              <a:t>formulating  specific research </a:t>
            </a:r>
            <a:r>
              <a:rPr lang="en-NZ" sz="1800" dirty="0"/>
              <a:t>questions </a:t>
            </a:r>
            <a:r>
              <a:rPr lang="en-NZ" sz="1800" dirty="0" smtClean="0"/>
              <a:t>for investigation .</a:t>
            </a:r>
            <a:r>
              <a:rPr lang="en-NZ" sz="1800" b="1" i="1" dirty="0" smtClean="0">
                <a:solidFill>
                  <a:srgbClr val="0070C0"/>
                </a:solidFill>
              </a:rPr>
              <a:t> </a:t>
            </a:r>
            <a:endParaRPr lang="en-NZ" sz="1800" dirty="0"/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Outlining the </a:t>
            </a:r>
            <a:r>
              <a:rPr lang="en-NZ" sz="1800" dirty="0" smtClean="0"/>
              <a:t>main literature </a:t>
            </a:r>
            <a:r>
              <a:rPr lang="en-NZ" sz="1800" dirty="0"/>
              <a:t>in the topic area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Deciding on research </a:t>
            </a:r>
            <a:r>
              <a:rPr lang="en-NZ" sz="1800" dirty="0" smtClean="0"/>
              <a:t>methodology. </a:t>
            </a:r>
            <a:endParaRPr lang="en-NZ" sz="1800" dirty="0"/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Proposing an approach to data analysis  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 smtClean="0"/>
              <a:t>Developing </a:t>
            </a:r>
            <a:r>
              <a:rPr lang="en-NZ" sz="1800" dirty="0"/>
              <a:t>a timeline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Developing a budget and resources you will need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Developing a </a:t>
            </a:r>
            <a:r>
              <a:rPr lang="en-NZ" sz="1800" dirty="0" smtClean="0"/>
              <a:t>bibliography/list of references. </a:t>
            </a:r>
            <a:endParaRPr lang="en-GB" sz="1800" dirty="0"/>
          </a:p>
          <a:p>
            <a:pPr algn="l" rtl="0"/>
            <a:endParaRPr lang="en-GB" sz="2000" dirty="0"/>
          </a:p>
          <a:p>
            <a:pPr algn="l" rtl="0">
              <a:lnSpc>
                <a:spcPct val="90000"/>
              </a:lnSpc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xmlns="" val="160998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>
                <a:solidFill>
                  <a:srgbClr val="FF0000"/>
                </a:solidFill>
              </a:rPr>
              <a:t>Suggested Format for Research Proposal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268760"/>
            <a:ext cx="4054475" cy="4422775"/>
          </a:xfrm>
        </p:spPr>
        <p:txBody>
          <a:bodyPr/>
          <a:lstStyle/>
          <a:p>
            <a:pPr marL="0" indent="0" algn="l" rtl="0"/>
            <a:r>
              <a:rPr lang="en-US" sz="2000" b="1" dirty="0">
                <a:solidFill>
                  <a:srgbClr val="1911BF"/>
                </a:solidFill>
              </a:rPr>
              <a:t>Title</a:t>
            </a:r>
          </a:p>
          <a:p>
            <a:pPr marL="0" indent="0" algn="l" rtl="0"/>
            <a:r>
              <a:rPr lang="en-US" sz="2000" dirty="0"/>
              <a:t>Table of Contents</a:t>
            </a:r>
          </a:p>
          <a:p>
            <a:pPr marL="0" indent="0" algn="l" rtl="0"/>
            <a:r>
              <a:rPr lang="en-US" sz="2000" dirty="0"/>
              <a:t>Abstract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000" dirty="0"/>
              <a:t>Introduction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000" dirty="0"/>
              <a:t>Literature review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000" dirty="0"/>
              <a:t>Significance of Research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000" dirty="0"/>
              <a:t>Research Question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000" dirty="0"/>
              <a:t>Research Methodology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000" dirty="0"/>
              <a:t>Ethical </a:t>
            </a:r>
            <a:r>
              <a:rPr lang="en-US" sz="2000" dirty="0" smtClean="0"/>
              <a:t>Consideration.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000" dirty="0" smtClean="0"/>
              <a:t>Limitations of </a:t>
            </a:r>
            <a:r>
              <a:rPr lang="en-US" sz="2000" dirty="0"/>
              <a:t>the study</a:t>
            </a:r>
            <a:r>
              <a:rPr lang="en-US" sz="2000" dirty="0" smtClean="0"/>
              <a:t>.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000" dirty="0" smtClean="0"/>
              <a:t>Expected Results.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000" dirty="0" smtClean="0"/>
              <a:t>References</a:t>
            </a:r>
            <a:endParaRPr lang="en-US" sz="2000" dirty="0"/>
          </a:p>
          <a:p>
            <a:pPr marL="457200" indent="-457200" algn="l" rtl="0">
              <a:buFont typeface="Wingdings" pitchFamily="2" charset="2"/>
              <a:buChar char="v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xmlns="" val="359560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smtClean="0">
                <a:solidFill>
                  <a:srgbClr val="1911BF"/>
                </a:solidFill>
              </a:rPr>
              <a:t>The Abstract</a:t>
            </a:r>
            <a:endParaRPr lang="ar-SA" dirty="0">
              <a:solidFill>
                <a:srgbClr val="1911B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61047"/>
          </a:xfrm>
        </p:spPr>
        <p:txBody>
          <a:bodyPr/>
          <a:lstStyle/>
          <a:p>
            <a:pPr marL="609600" indent="-609600" algn="l"/>
            <a:endParaRPr lang="en-NZ" dirty="0"/>
          </a:p>
          <a:p>
            <a:pPr marL="609600" indent="-609600" algn="l"/>
            <a:r>
              <a:rPr lang="en-NZ" sz="2000" b="1" i="1" dirty="0" smtClean="0"/>
              <a:t>The abstract includes:</a:t>
            </a:r>
          </a:p>
          <a:p>
            <a:pPr marL="609600" indent="-609600" algn="l" rtl="0">
              <a:lnSpc>
                <a:spcPct val="150000"/>
              </a:lnSpc>
              <a:buFont typeface="+mj-lt"/>
              <a:buAutoNum type="alphaUcPeriod"/>
            </a:pPr>
            <a:r>
              <a:rPr lang="en-NZ" sz="1800" i="1" dirty="0" smtClean="0">
                <a:solidFill>
                  <a:srgbClr val="1911BF"/>
                </a:solidFill>
              </a:rPr>
              <a:t>An </a:t>
            </a:r>
            <a:r>
              <a:rPr lang="en-NZ" sz="1800" i="1" dirty="0">
                <a:solidFill>
                  <a:srgbClr val="1911BF"/>
                </a:solidFill>
              </a:rPr>
              <a:t>outline of your proposal, </a:t>
            </a:r>
          </a:p>
          <a:p>
            <a:pPr marL="609600" indent="-609600" algn="l" rtl="0">
              <a:lnSpc>
                <a:spcPct val="150000"/>
              </a:lnSpc>
              <a:buFont typeface="+mj-lt"/>
              <a:buAutoNum type="alphaUcPeriod"/>
            </a:pPr>
            <a:r>
              <a:rPr lang="en-NZ" sz="1800" i="1" dirty="0">
                <a:solidFill>
                  <a:srgbClr val="1911BF"/>
                </a:solidFill>
              </a:rPr>
              <a:t>What your research will involve, </a:t>
            </a:r>
          </a:p>
          <a:p>
            <a:pPr marL="609600" indent="-609600" algn="l" rtl="0">
              <a:lnSpc>
                <a:spcPct val="150000"/>
              </a:lnSpc>
              <a:buFont typeface="+mj-lt"/>
              <a:buAutoNum type="alphaUcPeriod"/>
            </a:pPr>
            <a:r>
              <a:rPr lang="en-NZ" sz="1800" i="1" dirty="0">
                <a:solidFill>
                  <a:srgbClr val="1911BF"/>
                </a:solidFill>
              </a:rPr>
              <a:t>Research questions or hypothesis, </a:t>
            </a:r>
            <a:endParaRPr lang="en-NZ" sz="1800" i="1" dirty="0" smtClean="0">
              <a:solidFill>
                <a:srgbClr val="1911BF"/>
              </a:solidFill>
            </a:endParaRPr>
          </a:p>
          <a:p>
            <a:pPr marL="609600" indent="-609600" algn="l" rtl="0">
              <a:lnSpc>
                <a:spcPct val="150000"/>
              </a:lnSpc>
              <a:buFont typeface="+mj-lt"/>
              <a:buAutoNum type="alphaUcPeriod"/>
            </a:pPr>
            <a:r>
              <a:rPr lang="en-NZ" sz="1800" i="1" dirty="0" smtClean="0">
                <a:solidFill>
                  <a:srgbClr val="1911BF"/>
                </a:solidFill>
              </a:rPr>
              <a:t>Research </a:t>
            </a:r>
            <a:r>
              <a:rPr lang="en-NZ" sz="1800" i="1" dirty="0">
                <a:solidFill>
                  <a:srgbClr val="1911BF"/>
                </a:solidFill>
              </a:rPr>
              <a:t>methods and </a:t>
            </a:r>
          </a:p>
          <a:p>
            <a:pPr marL="609600" indent="-609600" algn="l" rtl="0">
              <a:lnSpc>
                <a:spcPct val="150000"/>
              </a:lnSpc>
              <a:buFont typeface="+mj-lt"/>
              <a:buAutoNum type="alphaUcPeriod"/>
            </a:pPr>
            <a:r>
              <a:rPr lang="en-NZ" sz="1800" i="1" dirty="0">
                <a:solidFill>
                  <a:srgbClr val="1911BF"/>
                </a:solidFill>
              </a:rPr>
              <a:t>How you will analyse the data.</a:t>
            </a:r>
            <a:endParaRPr lang="en-GB" sz="1800" i="1" dirty="0">
              <a:solidFill>
                <a:srgbClr val="1911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10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3170</TotalTime>
  <Words>458</Words>
  <Application>Microsoft Office PowerPoint</Application>
  <PresentationFormat>عرض على الشاشة (3:4)‏</PresentationFormat>
  <Paragraphs>105</Paragraphs>
  <Slides>12</Slides>
  <Notes>8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المحاضرة التمهيدية</vt:lpstr>
      <vt:lpstr>الشريحة 1</vt:lpstr>
      <vt:lpstr>Lecture  1</vt:lpstr>
      <vt:lpstr>In this lecture, we will discuss the following:</vt:lpstr>
      <vt:lpstr>What is a Research proposal?</vt:lpstr>
      <vt:lpstr>Where do research topics come from? </vt:lpstr>
      <vt:lpstr>Choosing a Research Topic</vt:lpstr>
      <vt:lpstr>Developing your Research topic </vt:lpstr>
      <vt:lpstr>Why should you present a research proposal?</vt:lpstr>
      <vt:lpstr>How to Develop the Research Proposal?</vt:lpstr>
      <vt:lpstr>Suggested Format for Research Proposal</vt:lpstr>
      <vt:lpstr>The Abstract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user</cp:lastModifiedBy>
  <cp:revision>282</cp:revision>
  <dcterms:created xsi:type="dcterms:W3CDTF">1601-01-01T00:00:00Z</dcterms:created>
  <dcterms:modified xsi:type="dcterms:W3CDTF">2013-03-05T05:31:50Z</dcterms:modified>
</cp:coreProperties>
</file>