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328" r:id="rId7"/>
    <p:sldId id="289" r:id="rId8"/>
    <p:sldId id="333" r:id="rId9"/>
    <p:sldId id="334" r:id="rId10"/>
    <p:sldId id="335" r:id="rId11"/>
    <p:sldId id="336" r:id="rId12"/>
    <p:sldId id="337" r:id="rId13"/>
    <p:sldId id="338" r:id="rId14"/>
    <p:sldId id="341" r:id="rId15"/>
    <p:sldId id="340" r:id="rId16"/>
    <p:sldId id="288" r:id="rId17"/>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Default Section" id="{8D5E1180-867F-4562-9E12-5E93554CFC0C}">
          <p14:sldIdLst>
            <p14:sldId id="286"/>
            <p14:sldId id="287"/>
            <p14:sldId id="328"/>
            <p14:sldId id="289"/>
            <p14:sldId id="333"/>
            <p14:sldId id="334"/>
            <p14:sldId id="335"/>
            <p14:sldId id="336"/>
            <p14:sldId id="337"/>
            <p14:sldId id="338"/>
            <p14:sldId id="341"/>
            <p14:sldId id="340"/>
          </p14:sldIdLst>
        </p14:section>
        <p14:section name="Untitled Section" id="{9585A8F0-2DC7-4D97-AF14-0FDBDE7068C3}">
          <p14:sldIdLst>
            <p14:sldId id="28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3333FF"/>
    <a:srgbClr val="1911BF"/>
    <a:srgbClr val="007635"/>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2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5662246" cy="1981200"/>
          </a:xfrm>
          <a:prstGeom prst="rect">
            <a:avLst/>
          </a:prstGeom>
          <a:noFill/>
          <a:ln w="9525">
            <a:noFill/>
            <a:miter lim="800000"/>
            <a:headEnd/>
            <a:tailEnd/>
          </a:ln>
        </p:spPr>
        <p:txBody>
          <a:bodyPr anchor="ctr"/>
          <a:lstStyle/>
          <a:p>
            <a:pPr algn="ctr">
              <a:defRPr/>
            </a:pPr>
            <a:r>
              <a:rPr lang="en-US" sz="3200" b="1" dirty="0">
                <a:solidFill>
                  <a:srgbClr val="FF0000"/>
                </a:solidFill>
                <a:latin typeface="AYM Wadiy S_U normal."/>
                <a:cs typeface="Times New Roman" pitchFamily="18" charset="0"/>
              </a:rPr>
              <a:t>Graduation project</a:t>
            </a:r>
            <a:endParaRPr lang="ar-SA" sz="3200" b="1" dirty="0" smtClean="0">
              <a:solidFill>
                <a:srgbClr val="FF0000"/>
              </a:solidFill>
              <a:latin typeface="AYM Wadiy S_U normal."/>
              <a:cs typeface="Times New Roman" pitchFamily="18" charset="0"/>
            </a:endParaRPr>
          </a:p>
          <a:p>
            <a:pPr algn="ctr">
              <a:defRPr/>
            </a:pPr>
            <a:endParaRPr lang="en-US" sz="1600" b="1" dirty="0" smtClean="0">
              <a:solidFill>
                <a:srgbClr val="7F7F7F"/>
              </a:solidFill>
              <a:latin typeface="Calibri" pitchFamily="34" charset="0"/>
            </a:endParaRPr>
          </a:p>
          <a:p>
            <a:pPr algn="ctr">
              <a:defRPr/>
            </a:pPr>
            <a:r>
              <a:rPr lang="en-US" sz="2600" b="1" dirty="0" smtClean="0">
                <a:latin typeface="Calibri" pitchFamily="34" charset="0"/>
                <a:cs typeface="Times New Roman" pitchFamily="18" charset="0"/>
              </a:rPr>
              <a:t>Dr. M. Al-</a:t>
            </a:r>
            <a:r>
              <a:rPr lang="en-US" sz="2600" b="1" dirty="0" err="1" smtClean="0">
                <a:latin typeface="Calibri" pitchFamily="34" charset="0"/>
                <a:cs typeface="Times New Roman" pitchFamily="18" charset="0"/>
              </a:rPr>
              <a:t>Hilal</a:t>
            </a:r>
            <a:endParaRPr lang="en-US" sz="2600" b="1" dirty="0" smtClean="0">
              <a:latin typeface="Calibri" pitchFamily="34" charset="0"/>
              <a:cs typeface="Times New Roman" pitchFamily="18" charset="0"/>
            </a:endParaRPr>
          </a:p>
          <a:p>
            <a:pPr algn="ctr">
              <a:defRPr/>
            </a:pPr>
            <a:endParaRPr lang="en-US" sz="1600" b="1" dirty="0" smtClean="0">
              <a:latin typeface="Calibri" pitchFamily="34" charset="0"/>
              <a:cs typeface="Times New Roman" pitchFamily="18" charset="0"/>
            </a:endParaRPr>
          </a:p>
          <a:p>
            <a:pPr algn="ctr">
              <a:defRPr/>
            </a:pPr>
            <a:r>
              <a:rPr lang="en-US" sz="2800" b="1" dirty="0">
                <a:solidFill>
                  <a:srgbClr val="0070C0"/>
                </a:solidFill>
              </a:rPr>
              <a:t>Graduation </a:t>
            </a:r>
            <a:r>
              <a:rPr lang="en-US" sz="2800" b="1" dirty="0" smtClean="0">
                <a:solidFill>
                  <a:srgbClr val="0070C0"/>
                </a:solidFill>
              </a:rPr>
              <a:t>Project</a:t>
            </a:r>
            <a:endParaRPr lang="en-US" sz="2600" b="1" dirty="0">
              <a:solidFill>
                <a:srgbClr val="0070C0"/>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rtl="0" eaLnBrk="1" hangingPunct="1">
              <a:defRPr/>
            </a:pPr>
            <a:r>
              <a:rPr lang="en-US" b="1" spc="-150" dirty="0" smtClean="0">
                <a:solidFill>
                  <a:srgbClr val="FF0000"/>
                </a:solidFill>
                <a:latin typeface="ae_AlMateen" pitchFamily="2" charset="-78"/>
                <a:cs typeface="ae_AlMateen" pitchFamily="2" charset="-78"/>
              </a:rPr>
              <a:t>Lecture  2</a:t>
            </a:r>
          </a:p>
        </p:txBody>
      </p:sp>
      <p:sp>
        <p:nvSpPr>
          <p:cNvPr id="4" name="Subtitle 3"/>
          <p:cNvSpPr>
            <a:spLocks noGrp="1"/>
          </p:cNvSpPr>
          <p:nvPr>
            <p:ph type="subTitle" idx="1"/>
          </p:nvPr>
        </p:nvSpPr>
        <p:spPr/>
        <p:txBody>
          <a:bodyPr/>
          <a:lstStyle/>
          <a:p>
            <a:pPr rtl="0"/>
            <a:r>
              <a:rPr lang="ar-SA" b="1" dirty="0" smtClean="0"/>
              <a:t> </a:t>
            </a:r>
            <a:r>
              <a:rPr lang="en-US" b="1" dirty="0">
                <a:solidFill>
                  <a:schemeClr val="tx1"/>
                </a:solidFill>
              </a:rPr>
              <a:t>Graduation </a:t>
            </a:r>
            <a:r>
              <a:rPr lang="en-US" b="1" dirty="0" smtClean="0">
                <a:solidFill>
                  <a:schemeClr val="tx1"/>
                </a:solidFill>
              </a:rPr>
              <a:t>Project</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85800" y="2102991"/>
            <a:ext cx="7772400" cy="1470025"/>
          </a:xfrm>
        </p:spPr>
        <p:txBody>
          <a:bodyPr/>
          <a:lstStyle/>
          <a:p>
            <a:pPr rtl="0" eaLnBrk="1" hangingPunct="1">
              <a:defRPr/>
            </a:pPr>
            <a:r>
              <a:rPr lang="en-US" sz="2400" b="1" spc="-150" dirty="0" smtClean="0">
                <a:solidFill>
                  <a:srgbClr val="0000FF"/>
                </a:solidFill>
                <a:latin typeface="BatangChe" pitchFamily="49" charset="-127"/>
                <a:ea typeface="BatangChe" pitchFamily="49" charset="-127"/>
                <a:cs typeface="+mj-cs"/>
              </a:rPr>
              <a:t>How to write the introduction </a:t>
            </a:r>
            <a:br>
              <a:rPr lang="en-US" sz="2400" b="1" spc="-150" dirty="0" smtClean="0">
                <a:solidFill>
                  <a:srgbClr val="0000FF"/>
                </a:solidFill>
                <a:latin typeface="BatangChe" pitchFamily="49" charset="-127"/>
                <a:ea typeface="BatangChe" pitchFamily="49" charset="-127"/>
                <a:cs typeface="+mj-cs"/>
              </a:rPr>
            </a:br>
            <a:r>
              <a:rPr lang="en-US" sz="2400" b="1" spc="-150" dirty="0" smtClean="0">
                <a:solidFill>
                  <a:srgbClr val="0000FF"/>
                </a:solidFill>
                <a:latin typeface="BatangChe" pitchFamily="49" charset="-127"/>
                <a:ea typeface="BatangChe" pitchFamily="49" charset="-127"/>
                <a:cs typeface="+mj-cs"/>
              </a:rPr>
              <a:t>to your research proposal?</a:t>
            </a:r>
            <a:br>
              <a:rPr lang="en-US" sz="2400" b="1" spc="-150" dirty="0" smtClean="0">
                <a:solidFill>
                  <a:srgbClr val="0000FF"/>
                </a:solidFill>
                <a:latin typeface="BatangChe" pitchFamily="49" charset="-127"/>
                <a:ea typeface="BatangChe" pitchFamily="49" charset="-127"/>
                <a:cs typeface="+mj-cs"/>
              </a:rPr>
            </a:br>
            <a:endParaRPr lang="en-US" sz="2400" b="1" spc="-150" dirty="0" smtClean="0">
              <a:solidFill>
                <a:srgbClr val="0000FF"/>
              </a:solidFill>
              <a:latin typeface="BatangChe" pitchFamily="49" charset="-127"/>
              <a:ea typeface="BatangChe" pitchFamily="49" charset="-127"/>
              <a:cs typeface="+mj-cs"/>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3</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dirty="0">
                <a:solidFill>
                  <a:srgbClr val="FF0000"/>
                </a:solidFill>
                <a:effectLst>
                  <a:outerShdw blurRad="38100" dist="38100" dir="2700000" algn="tl">
                    <a:srgbClr val="000000">
                      <a:alpha val="43137"/>
                    </a:srgbClr>
                  </a:outerShdw>
                </a:effectLst>
              </a:rPr>
              <a:t>In this </a:t>
            </a:r>
            <a:r>
              <a:rPr lang="en-US" sz="2800" dirty="0" smtClean="0">
                <a:solidFill>
                  <a:srgbClr val="FF0000"/>
                </a:solidFill>
                <a:effectLst>
                  <a:outerShdw blurRad="38100" dist="38100" dir="2700000" algn="tl">
                    <a:srgbClr val="000000">
                      <a:alpha val="43137"/>
                    </a:srgbClr>
                  </a:outerShdw>
                </a:effectLst>
              </a:rPr>
              <a:t>lecture</a:t>
            </a:r>
            <a:r>
              <a:rPr lang="en-US" sz="2800" dirty="0">
                <a:solidFill>
                  <a:srgbClr val="FF0000"/>
                </a:solidFill>
                <a:effectLst>
                  <a:outerShdw blurRad="38100" dist="38100" dir="2700000" algn="tl">
                    <a:srgbClr val="000000">
                      <a:alpha val="43137"/>
                    </a:srgbClr>
                  </a:outerShdw>
                </a:effectLst>
              </a:rPr>
              <a:t>, we will discuss the following:</a:t>
            </a:r>
          </a:p>
        </p:txBody>
      </p:sp>
      <p:sp>
        <p:nvSpPr>
          <p:cNvPr id="3" name="Rectangle 2"/>
          <p:cNvSpPr/>
          <p:nvPr/>
        </p:nvSpPr>
        <p:spPr>
          <a:xfrm>
            <a:off x="251520" y="1412776"/>
            <a:ext cx="7632848" cy="2862322"/>
          </a:xfrm>
          <a:prstGeom prst="rect">
            <a:avLst/>
          </a:prstGeom>
        </p:spPr>
        <p:txBody>
          <a:bodyPr wrap="square">
            <a:spAutoFit/>
          </a:bodyPr>
          <a:lstStyle/>
          <a:p>
            <a:endParaRPr lang="en-US" b="1" dirty="0" smtClean="0">
              <a:solidFill>
                <a:srgbClr val="0000FF"/>
              </a:solidFill>
            </a:endParaRPr>
          </a:p>
          <a:p>
            <a:pPr marL="342900" indent="-342900">
              <a:buFont typeface="+mj-lt"/>
              <a:buAutoNum type="alphaUcPeriod"/>
            </a:pPr>
            <a:r>
              <a:rPr lang="en-US" b="1" dirty="0">
                <a:solidFill>
                  <a:srgbClr val="0000FF"/>
                </a:solidFill>
              </a:rPr>
              <a:t>What is an Introduction? </a:t>
            </a:r>
          </a:p>
          <a:p>
            <a:endParaRPr lang="en-US" b="1" dirty="0" smtClean="0">
              <a:solidFill>
                <a:srgbClr val="FF0000"/>
              </a:solidFill>
            </a:endParaRPr>
          </a:p>
          <a:p>
            <a:r>
              <a:rPr lang="en-US" b="1" dirty="0" smtClean="0">
                <a:solidFill>
                  <a:srgbClr val="0000FF"/>
                </a:solidFill>
              </a:rPr>
              <a:t>B. Why </a:t>
            </a:r>
            <a:r>
              <a:rPr lang="en-US" b="1" dirty="0">
                <a:solidFill>
                  <a:srgbClr val="0000FF"/>
                </a:solidFill>
              </a:rPr>
              <a:t>is the introduction so important?</a:t>
            </a:r>
          </a:p>
          <a:p>
            <a:pPr marL="342900" indent="-342900">
              <a:buFont typeface="+mj-lt"/>
              <a:buAutoNum type="alphaUcPeriod"/>
            </a:pPr>
            <a:endParaRPr lang="en-US" b="1" dirty="0">
              <a:solidFill>
                <a:srgbClr val="0000FF"/>
              </a:solidFill>
            </a:endParaRPr>
          </a:p>
          <a:p>
            <a:r>
              <a:rPr lang="en-US" b="1" dirty="0" smtClean="0">
                <a:solidFill>
                  <a:srgbClr val="0000FF"/>
                </a:solidFill>
              </a:rPr>
              <a:t>C. How </a:t>
            </a:r>
            <a:r>
              <a:rPr lang="en-US" b="1" dirty="0">
                <a:solidFill>
                  <a:srgbClr val="0000FF"/>
                </a:solidFill>
              </a:rPr>
              <a:t>to grab the Readers’ attention?</a:t>
            </a:r>
          </a:p>
          <a:p>
            <a:pPr marL="342900" indent="-342900">
              <a:buFont typeface="+mj-lt"/>
              <a:buAutoNum type="alphaUcPeriod"/>
            </a:pPr>
            <a:endParaRPr lang="en-US" b="1" dirty="0">
              <a:solidFill>
                <a:srgbClr val="0000FF"/>
              </a:solidFill>
            </a:endParaRPr>
          </a:p>
          <a:p>
            <a:r>
              <a:rPr lang="en-US" b="1" dirty="0" smtClean="0">
                <a:solidFill>
                  <a:srgbClr val="0000FF"/>
                </a:solidFill>
              </a:rPr>
              <a:t>D. Common </a:t>
            </a:r>
            <a:r>
              <a:rPr lang="en-US" b="1" dirty="0">
                <a:solidFill>
                  <a:srgbClr val="0000FF"/>
                </a:solidFill>
              </a:rPr>
              <a:t>mistakes often made by young </a:t>
            </a:r>
            <a:r>
              <a:rPr lang="en-US" b="1" dirty="0" smtClean="0">
                <a:solidFill>
                  <a:srgbClr val="0000FF"/>
                </a:solidFill>
              </a:rPr>
              <a:t>researchers.</a:t>
            </a:r>
            <a:endParaRPr lang="en-US" b="1" dirty="0">
              <a:solidFill>
                <a:srgbClr val="0000FF"/>
              </a:solidFill>
            </a:endParaRPr>
          </a:p>
          <a:p>
            <a:pPr marL="342900" indent="-342900">
              <a:buFont typeface="+mj-lt"/>
              <a:buAutoNum type="alphaUcPeriod"/>
            </a:pPr>
            <a:endParaRPr lang="en-US" b="1" dirty="0">
              <a:solidFill>
                <a:srgbClr val="0000FF"/>
              </a:solidFill>
            </a:endParaRPr>
          </a:p>
          <a:p>
            <a:r>
              <a:rPr lang="en-US" b="1" dirty="0" smtClean="0">
                <a:solidFill>
                  <a:srgbClr val="0000FF"/>
                </a:solidFill>
              </a:rPr>
              <a:t>E. Suggestions </a:t>
            </a:r>
            <a:r>
              <a:rPr lang="en-US" b="1" dirty="0">
                <a:solidFill>
                  <a:srgbClr val="0000FF"/>
                </a:solidFill>
              </a:rPr>
              <a:t>for starting  your introduction.</a:t>
            </a:r>
            <a:endParaRPr lang="ar-SA" dirty="0">
              <a:solidFill>
                <a:srgbClr val="0000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b="1" dirty="0" smtClean="0">
                <a:solidFill>
                  <a:srgbClr val="FF0000"/>
                </a:solidFill>
              </a:rPr>
              <a:t>What is an Introduction?</a:t>
            </a:r>
            <a:endParaRPr lang="en-US" sz="2800" b="1" dirty="0">
              <a:solidFill>
                <a:srgbClr val="FF0000"/>
              </a:solidFill>
              <a:effectLst>
                <a:outerShdw blurRad="38100" dist="38100" dir="2700000" algn="tl">
                  <a:srgbClr val="000000">
                    <a:alpha val="43137"/>
                  </a:srgbClr>
                </a:outerShdw>
              </a:effectLst>
            </a:endParaRPr>
          </a:p>
        </p:txBody>
      </p:sp>
      <p:sp>
        <p:nvSpPr>
          <p:cNvPr id="5" name="مربع نص 4"/>
          <p:cNvSpPr txBox="1"/>
          <p:nvPr/>
        </p:nvSpPr>
        <p:spPr>
          <a:xfrm>
            <a:off x="323528" y="1412777"/>
            <a:ext cx="8208912" cy="4455835"/>
          </a:xfrm>
          <a:prstGeom prst="rect">
            <a:avLst/>
          </a:prstGeom>
          <a:noFill/>
        </p:spPr>
        <p:txBody>
          <a:bodyPr wrap="square" rtlCol="1">
            <a:spAutoFit/>
          </a:bodyPr>
          <a:lstStyle/>
          <a:p>
            <a:pPr algn="just">
              <a:lnSpc>
                <a:spcPct val="150000"/>
              </a:lnSpc>
            </a:pPr>
            <a:r>
              <a:rPr lang="en-US" sz="2400" b="1" dirty="0" smtClean="0">
                <a:solidFill>
                  <a:srgbClr val="0000FF"/>
                </a:solidFill>
              </a:rPr>
              <a:t>The Introduction</a:t>
            </a:r>
            <a:r>
              <a:rPr lang="en-US" sz="2400" dirty="0" smtClean="0"/>
              <a:t> is the opening paragraph(s) of an essay or research paper. It gives a brief idea about the research question, the significance of the research, the methodology used and the main idea of the research. It should be designed in an attractive manner in order to grab the readers’ attention. </a:t>
            </a:r>
          </a:p>
          <a:p>
            <a:pPr marL="342900" indent="-342900" algn="just">
              <a:lnSpc>
                <a:spcPct val="150000"/>
              </a:lnSpc>
            </a:pPr>
            <a:r>
              <a:rPr lang="en-US" sz="2400" dirty="0">
                <a:solidFill>
                  <a:schemeClr val="tx1">
                    <a:lumMod val="75000"/>
                    <a:lumOff val="25000"/>
                  </a:schemeClr>
                </a:solidFill>
                <a:cs typeface="+mj-cs"/>
              </a:rPr>
              <a:t/>
            </a:r>
            <a:br>
              <a:rPr lang="en-US" sz="2400" dirty="0">
                <a:solidFill>
                  <a:schemeClr val="tx1">
                    <a:lumMod val="75000"/>
                    <a:lumOff val="25000"/>
                  </a:schemeClr>
                </a:solidFill>
                <a:cs typeface="+mj-cs"/>
              </a:rPr>
            </a:br>
            <a:endParaRPr lang="en-GB" sz="2400" dirty="0">
              <a:solidFill>
                <a:schemeClr val="tx1">
                  <a:lumMod val="75000"/>
                  <a:lumOff val="25000"/>
                </a:schemeClr>
              </a:solidFill>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404664"/>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b="1" dirty="0" smtClean="0"/>
              <a:t>Why is the introduction so important</a:t>
            </a:r>
            <a:r>
              <a:rPr lang="en-US" sz="2800" b="1" dirty="0"/>
              <a:t>?</a:t>
            </a:r>
            <a:endParaRPr lang="en-US" sz="2800" b="1" dirty="0">
              <a:solidFill>
                <a:srgbClr val="FF0000"/>
              </a:solidFill>
              <a:effectLst>
                <a:outerShdw blurRad="38100" dist="38100" dir="2700000" algn="tl">
                  <a:srgbClr val="000000">
                    <a:alpha val="43137"/>
                  </a:srgbClr>
                </a:outerShdw>
              </a:effectLst>
            </a:endParaRPr>
          </a:p>
        </p:txBody>
      </p:sp>
      <p:sp>
        <p:nvSpPr>
          <p:cNvPr id="5" name="مربع نص 4"/>
          <p:cNvSpPr txBox="1"/>
          <p:nvPr/>
        </p:nvSpPr>
        <p:spPr>
          <a:xfrm>
            <a:off x="323528" y="1268760"/>
            <a:ext cx="8208912" cy="4893647"/>
          </a:xfrm>
          <a:prstGeom prst="rect">
            <a:avLst/>
          </a:prstGeom>
          <a:noFill/>
        </p:spPr>
        <p:txBody>
          <a:bodyPr wrap="square" rtlCol="1">
            <a:spAutoFit/>
          </a:bodyPr>
          <a:lstStyle/>
          <a:p>
            <a:pPr algn="just">
              <a:lnSpc>
                <a:spcPct val="150000"/>
              </a:lnSpc>
              <a:buClr>
                <a:srgbClr val="00FF00"/>
              </a:buClr>
              <a:buFont typeface="Wingdings" pitchFamily="2" charset="2"/>
              <a:buChar char="n"/>
            </a:pPr>
            <a:r>
              <a:rPr lang="en-US" sz="2000" dirty="0">
                <a:solidFill>
                  <a:srgbClr val="0000FF"/>
                </a:solidFill>
              </a:rPr>
              <a:t>The purpose of an introduction is to </a:t>
            </a:r>
            <a:r>
              <a:rPr lang="en-US" sz="2000" dirty="0" smtClean="0">
                <a:solidFill>
                  <a:srgbClr val="0000FF"/>
                </a:solidFill>
              </a:rPr>
              <a:t>prepare the </a:t>
            </a:r>
            <a:r>
              <a:rPr lang="en-US" sz="2000" dirty="0">
                <a:solidFill>
                  <a:srgbClr val="0000FF"/>
                </a:solidFill>
              </a:rPr>
              <a:t>reader for the body of writing that comes after it. </a:t>
            </a:r>
            <a:endParaRPr lang="en-US" sz="2000" dirty="0" smtClean="0">
              <a:solidFill>
                <a:srgbClr val="0000FF"/>
              </a:solidFill>
            </a:endParaRPr>
          </a:p>
          <a:p>
            <a:pPr algn="just">
              <a:lnSpc>
                <a:spcPct val="150000"/>
              </a:lnSpc>
              <a:buClr>
                <a:srgbClr val="00FF00"/>
              </a:buClr>
              <a:buFont typeface="Wingdings" pitchFamily="2" charset="2"/>
              <a:buChar char="n"/>
            </a:pPr>
            <a:r>
              <a:rPr lang="en-US" sz="2000" dirty="0" smtClean="0">
                <a:solidFill>
                  <a:srgbClr val="0000FF"/>
                </a:solidFill>
              </a:rPr>
              <a:t> The introduction catches </a:t>
            </a:r>
            <a:r>
              <a:rPr lang="en-US" sz="2000" dirty="0">
                <a:solidFill>
                  <a:srgbClr val="0000FF"/>
                </a:solidFill>
              </a:rPr>
              <a:t>the </a:t>
            </a:r>
            <a:r>
              <a:rPr lang="en-US" sz="2000" dirty="0" smtClean="0">
                <a:solidFill>
                  <a:srgbClr val="0000FF"/>
                </a:solidFill>
              </a:rPr>
              <a:t>readers’ </a:t>
            </a:r>
            <a:r>
              <a:rPr lang="en-US" sz="2000" dirty="0">
                <a:solidFill>
                  <a:srgbClr val="0000FF"/>
                </a:solidFill>
              </a:rPr>
              <a:t>attention, making them want to read </a:t>
            </a:r>
            <a:r>
              <a:rPr lang="en-US" sz="2000" dirty="0" smtClean="0">
                <a:solidFill>
                  <a:srgbClr val="0000FF"/>
                </a:solidFill>
              </a:rPr>
              <a:t>more.</a:t>
            </a:r>
          </a:p>
          <a:p>
            <a:pPr algn="just">
              <a:lnSpc>
                <a:spcPct val="150000"/>
              </a:lnSpc>
              <a:buClr>
                <a:srgbClr val="00FF00"/>
              </a:buClr>
              <a:buFont typeface="Wingdings" pitchFamily="2" charset="2"/>
              <a:buChar char="n"/>
            </a:pPr>
            <a:r>
              <a:rPr lang="en-US" sz="2000" dirty="0">
                <a:solidFill>
                  <a:srgbClr val="0000FF"/>
                </a:solidFill>
              </a:rPr>
              <a:t> </a:t>
            </a:r>
            <a:r>
              <a:rPr lang="en-US" sz="2000" dirty="0" smtClean="0">
                <a:solidFill>
                  <a:srgbClr val="0000FF"/>
                </a:solidFill>
              </a:rPr>
              <a:t>As a researcher, you know </a:t>
            </a:r>
            <a:r>
              <a:rPr lang="en-US" sz="2000" dirty="0">
                <a:solidFill>
                  <a:srgbClr val="0000FF"/>
                </a:solidFill>
              </a:rPr>
              <a:t>what you are writing about and </a:t>
            </a:r>
            <a:r>
              <a:rPr lang="en-US" sz="2000" dirty="0" smtClean="0">
                <a:solidFill>
                  <a:srgbClr val="0000FF"/>
                </a:solidFill>
              </a:rPr>
              <a:t>why you are writing it. </a:t>
            </a:r>
            <a:r>
              <a:rPr lang="en-US" sz="2000" dirty="0">
                <a:solidFill>
                  <a:srgbClr val="0000FF"/>
                </a:solidFill>
              </a:rPr>
              <a:t>But unless you inform your readers of </a:t>
            </a:r>
            <a:r>
              <a:rPr lang="en-US" sz="2000" dirty="0" smtClean="0">
                <a:solidFill>
                  <a:srgbClr val="0000FF"/>
                </a:solidFill>
              </a:rPr>
              <a:t>your topic in the introduction</a:t>
            </a:r>
            <a:r>
              <a:rPr lang="en-US" sz="2000" dirty="0">
                <a:solidFill>
                  <a:srgbClr val="0000FF"/>
                </a:solidFill>
              </a:rPr>
              <a:t>, they will feel lost and </a:t>
            </a:r>
            <a:r>
              <a:rPr lang="en-US" sz="2000" dirty="0" smtClean="0">
                <a:solidFill>
                  <a:srgbClr val="0000FF"/>
                </a:solidFill>
              </a:rPr>
              <a:t>may judge </a:t>
            </a:r>
            <a:r>
              <a:rPr lang="en-US" sz="2000" dirty="0">
                <a:solidFill>
                  <a:srgbClr val="0000FF"/>
                </a:solidFill>
              </a:rPr>
              <a:t>your </a:t>
            </a:r>
            <a:r>
              <a:rPr lang="en-US" sz="2000" dirty="0" smtClean="0">
                <a:solidFill>
                  <a:srgbClr val="0000FF"/>
                </a:solidFill>
              </a:rPr>
              <a:t>research to </a:t>
            </a:r>
            <a:r>
              <a:rPr lang="en-US" sz="2000" dirty="0">
                <a:solidFill>
                  <a:srgbClr val="0000FF"/>
                </a:solidFill>
              </a:rPr>
              <a:t>be an </a:t>
            </a:r>
            <a:r>
              <a:rPr lang="en-US" sz="2000" dirty="0" smtClean="0">
                <a:solidFill>
                  <a:srgbClr val="0000FF"/>
                </a:solidFill>
              </a:rPr>
              <a:t>unclear.</a:t>
            </a:r>
          </a:p>
          <a:p>
            <a:pPr algn="just">
              <a:lnSpc>
                <a:spcPct val="150000"/>
              </a:lnSpc>
              <a:buClr>
                <a:srgbClr val="00FF00"/>
              </a:buClr>
              <a:buFont typeface="Wingdings" pitchFamily="2" charset="2"/>
              <a:buChar char="n"/>
            </a:pPr>
            <a:r>
              <a:rPr lang="en-US" sz="2000" dirty="0">
                <a:solidFill>
                  <a:srgbClr val="0000FF"/>
                </a:solidFill>
              </a:rPr>
              <a:t> </a:t>
            </a:r>
            <a:r>
              <a:rPr lang="en-US" sz="2000" dirty="0" smtClean="0">
                <a:solidFill>
                  <a:srgbClr val="0000FF"/>
                </a:solidFill>
              </a:rPr>
              <a:t>The introduction announces </a:t>
            </a:r>
            <a:r>
              <a:rPr lang="en-US" sz="2000" dirty="0">
                <a:solidFill>
                  <a:srgbClr val="0000FF"/>
                </a:solidFill>
              </a:rPr>
              <a:t>the subject matter and tone of your essay (humorous, satiric, serious, etc.)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b="1" dirty="0" smtClean="0"/>
              <a:t>How to grab the Readers’ attention?</a:t>
            </a:r>
            <a:endParaRPr lang="en-US" sz="2800" b="1" dirty="0">
              <a:solidFill>
                <a:srgbClr val="FF0000"/>
              </a:solidFill>
              <a:effectLst>
                <a:outerShdw blurRad="38100" dist="38100" dir="2700000" algn="tl">
                  <a:srgbClr val="000000">
                    <a:alpha val="43137"/>
                  </a:srgbClr>
                </a:outerShdw>
              </a:effectLst>
            </a:endParaRPr>
          </a:p>
        </p:txBody>
      </p:sp>
      <p:sp>
        <p:nvSpPr>
          <p:cNvPr id="5" name="مربع نص 4"/>
          <p:cNvSpPr txBox="1"/>
          <p:nvPr/>
        </p:nvSpPr>
        <p:spPr>
          <a:xfrm>
            <a:off x="323528" y="1412777"/>
            <a:ext cx="8208912" cy="3347840"/>
          </a:xfrm>
          <a:prstGeom prst="rect">
            <a:avLst/>
          </a:prstGeom>
          <a:noFill/>
        </p:spPr>
        <p:txBody>
          <a:bodyPr wrap="square" rtlCol="1">
            <a:spAutoFit/>
          </a:bodyPr>
          <a:lstStyle/>
          <a:p>
            <a:pPr algn="just">
              <a:lnSpc>
                <a:spcPct val="150000"/>
              </a:lnSpc>
            </a:pPr>
            <a:r>
              <a:rPr lang="en-US" sz="2400" b="1" dirty="0">
                <a:solidFill>
                  <a:srgbClr val="FF0000"/>
                </a:solidFill>
              </a:rPr>
              <a:t>The first sentence or sentences</a:t>
            </a:r>
            <a:r>
              <a:rPr lang="en-US" sz="2400" dirty="0">
                <a:solidFill>
                  <a:srgbClr val="0000FF"/>
                </a:solidFill>
              </a:rPr>
              <a:t> </a:t>
            </a:r>
            <a:r>
              <a:rPr lang="en-US" sz="2400" dirty="0" smtClean="0">
                <a:solidFill>
                  <a:srgbClr val="0000FF"/>
                </a:solidFill>
              </a:rPr>
              <a:t>in the introduction of your research proposal should </a:t>
            </a:r>
            <a:r>
              <a:rPr lang="en-US" sz="2400" dirty="0">
                <a:solidFill>
                  <a:srgbClr val="0000FF"/>
                </a:solidFill>
              </a:rPr>
              <a:t>be attractive enough to capture the </a:t>
            </a:r>
            <a:r>
              <a:rPr lang="en-US" sz="2400" dirty="0" smtClean="0">
                <a:solidFill>
                  <a:srgbClr val="0000FF"/>
                </a:solidFill>
              </a:rPr>
              <a:t>readers’ attention. </a:t>
            </a:r>
            <a:r>
              <a:rPr lang="en-US" sz="2400" dirty="0">
                <a:solidFill>
                  <a:srgbClr val="0000FF"/>
                </a:solidFill>
              </a:rPr>
              <a:t>You can start an introduction with a quotation or thought provoking ideas about the subject. This raises the level of curiosity in the readers </a:t>
            </a:r>
            <a:r>
              <a:rPr lang="en-US" sz="2400" dirty="0" smtClean="0">
                <a:solidFill>
                  <a:srgbClr val="0000FF"/>
                </a:solidFill>
              </a:rPr>
              <a:t>and they will continue reading your research.</a:t>
            </a:r>
            <a:endParaRPr lang="en-GB" sz="2400" dirty="0">
              <a:solidFill>
                <a:srgbClr val="0000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412777"/>
            <a:ext cx="8208912" cy="3108543"/>
          </a:xfrm>
          <a:prstGeom prst="rect">
            <a:avLst/>
          </a:prstGeom>
          <a:noFill/>
        </p:spPr>
        <p:txBody>
          <a:bodyPr wrap="square" rtlCol="1">
            <a:spAutoFit/>
          </a:bodyPr>
          <a:lstStyle/>
          <a:p>
            <a:pPr algn="just">
              <a:lnSpc>
                <a:spcPct val="150000"/>
              </a:lnSpc>
            </a:pPr>
            <a:r>
              <a:rPr lang="en-US" sz="2400" b="1" dirty="0" smtClean="0">
                <a:solidFill>
                  <a:srgbClr val="FF0000"/>
                </a:solidFill>
              </a:rPr>
              <a:t>Clarify </a:t>
            </a:r>
            <a:r>
              <a:rPr lang="en-US" sz="2400" b="1" dirty="0">
                <a:solidFill>
                  <a:srgbClr val="FF0000"/>
                </a:solidFill>
              </a:rPr>
              <a:t>the Central Idea of </a:t>
            </a:r>
            <a:r>
              <a:rPr lang="en-US" sz="2400" b="1" dirty="0" smtClean="0">
                <a:solidFill>
                  <a:srgbClr val="FF0000"/>
                </a:solidFill>
              </a:rPr>
              <a:t>your research</a:t>
            </a:r>
            <a:r>
              <a:rPr lang="en-US" sz="2400" dirty="0" smtClean="0">
                <a:solidFill>
                  <a:srgbClr val="0000FF"/>
                </a:solidFill>
              </a:rPr>
              <a:t>. Introduction </a:t>
            </a:r>
            <a:r>
              <a:rPr lang="en-US" sz="2400" dirty="0">
                <a:solidFill>
                  <a:srgbClr val="0000FF"/>
                </a:solidFill>
              </a:rPr>
              <a:t>should be written in a way that it clearly depicts the central idea of the paper. After </a:t>
            </a:r>
            <a:r>
              <a:rPr lang="en-US" sz="2400" dirty="0" smtClean="0">
                <a:solidFill>
                  <a:srgbClr val="0000FF"/>
                </a:solidFill>
              </a:rPr>
              <a:t>reading your introduction, readers should </a:t>
            </a:r>
            <a:r>
              <a:rPr lang="en-US" sz="2400" dirty="0">
                <a:solidFill>
                  <a:srgbClr val="0000FF"/>
                </a:solidFill>
              </a:rPr>
              <a:t>not have any doubt about the main idea of </a:t>
            </a:r>
            <a:r>
              <a:rPr lang="en-US" sz="2400" dirty="0" smtClean="0">
                <a:solidFill>
                  <a:srgbClr val="0000FF"/>
                </a:solidFill>
              </a:rPr>
              <a:t>your research question or research topic. </a:t>
            </a:r>
            <a:endParaRPr lang="en-US" sz="2400" dirty="0">
              <a:solidFill>
                <a:srgbClr val="0000FF"/>
              </a:solidFill>
            </a:endParaRPr>
          </a:p>
          <a:p>
            <a:endParaRPr lang="en-GB" sz="1600" dirty="0">
              <a:solidFill>
                <a:schemeClr val="tx1">
                  <a:lumMod val="75000"/>
                  <a:lumOff val="25000"/>
                </a:schemeClr>
              </a:solidFill>
              <a:cs typeface="+mj-cs"/>
            </a:endParaRPr>
          </a:p>
        </p:txBody>
      </p:sp>
      <p:sp>
        <p:nvSpPr>
          <p:cNvPr id="6"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b="1" dirty="0" smtClean="0"/>
              <a:t>How to grab the Readers’ attention?</a:t>
            </a:r>
            <a:endParaRPr lang="en-US" sz="28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412777"/>
            <a:ext cx="8208912" cy="2239844"/>
          </a:xfrm>
          <a:prstGeom prst="rect">
            <a:avLst/>
          </a:prstGeom>
          <a:noFill/>
        </p:spPr>
        <p:txBody>
          <a:bodyPr wrap="square" rtlCol="1">
            <a:spAutoFit/>
          </a:bodyPr>
          <a:lstStyle/>
          <a:p>
            <a:pPr>
              <a:lnSpc>
                <a:spcPct val="150000"/>
              </a:lnSpc>
            </a:pPr>
            <a:r>
              <a:rPr lang="en-US" sz="2400" b="1" dirty="0" smtClean="0">
                <a:solidFill>
                  <a:srgbClr val="FF0000"/>
                </a:solidFill>
              </a:rPr>
              <a:t>Establish </a:t>
            </a:r>
            <a:r>
              <a:rPr lang="en-US" sz="2400" b="1" dirty="0">
                <a:solidFill>
                  <a:srgbClr val="FF0000"/>
                </a:solidFill>
              </a:rPr>
              <a:t>the Importance of the </a:t>
            </a:r>
            <a:r>
              <a:rPr lang="en-US" sz="2400" b="1" dirty="0" smtClean="0">
                <a:solidFill>
                  <a:srgbClr val="FF0000"/>
                </a:solidFill>
              </a:rPr>
              <a:t>Topic</a:t>
            </a:r>
          </a:p>
          <a:p>
            <a:pPr>
              <a:lnSpc>
                <a:spcPct val="150000"/>
              </a:lnSpc>
            </a:pPr>
            <a:r>
              <a:rPr lang="en-US" sz="2400" dirty="0" smtClean="0">
                <a:solidFill>
                  <a:srgbClr val="0000FF"/>
                </a:solidFill>
              </a:rPr>
              <a:t>You </a:t>
            </a:r>
            <a:r>
              <a:rPr lang="en-US" sz="2400" dirty="0">
                <a:solidFill>
                  <a:srgbClr val="0000FF"/>
                </a:solidFill>
              </a:rPr>
              <a:t>should </a:t>
            </a:r>
            <a:r>
              <a:rPr lang="en-US" sz="2400" dirty="0" smtClean="0">
                <a:solidFill>
                  <a:srgbClr val="0000FF"/>
                </a:solidFill>
              </a:rPr>
              <a:t>highlight </a:t>
            </a:r>
            <a:r>
              <a:rPr lang="en-US" sz="2400" dirty="0">
                <a:solidFill>
                  <a:srgbClr val="0000FF"/>
                </a:solidFill>
              </a:rPr>
              <a:t>the importance of the topic in </a:t>
            </a:r>
            <a:r>
              <a:rPr lang="en-US" sz="2400" dirty="0" smtClean="0">
                <a:solidFill>
                  <a:srgbClr val="0000FF"/>
                </a:solidFill>
              </a:rPr>
              <a:t>the introduction</a:t>
            </a:r>
            <a:r>
              <a:rPr lang="en-US" sz="2400" dirty="0">
                <a:solidFill>
                  <a:srgbClr val="0000FF"/>
                </a:solidFill>
              </a:rPr>
              <a:t>. Constructing a successful introduction, you should tell the significance of the topic. </a:t>
            </a:r>
          </a:p>
        </p:txBody>
      </p:sp>
      <p:sp>
        <p:nvSpPr>
          <p:cNvPr id="6"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lnSpc>
                <a:spcPct val="150000"/>
              </a:lnSpc>
              <a:defRPr/>
            </a:pPr>
            <a:r>
              <a:rPr lang="en-US" sz="2800" b="1" dirty="0" smtClean="0"/>
              <a:t>How to grab the Readers’ attention?</a:t>
            </a:r>
            <a:endParaRPr lang="en-US" sz="28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rtl="0">
              <a:defRPr/>
            </a:pPr>
            <a:r>
              <a:rPr lang="en-US" sz="2400" b="1" dirty="0" smtClean="0">
                <a:solidFill>
                  <a:srgbClr val="FF0000"/>
                </a:solidFill>
                <a:latin typeface="Arial" pitchFamily="34" charset="0"/>
                <a:ea typeface="+mn-ea"/>
                <a:cs typeface="Arial" pitchFamily="34" charset="0"/>
              </a:rPr>
              <a:t>Common </a:t>
            </a:r>
            <a:r>
              <a:rPr lang="en-US" sz="2400" b="1" dirty="0">
                <a:solidFill>
                  <a:srgbClr val="FF0000"/>
                </a:solidFill>
                <a:latin typeface="Arial" pitchFamily="34" charset="0"/>
                <a:ea typeface="+mn-ea"/>
                <a:cs typeface="Arial" pitchFamily="34" charset="0"/>
              </a:rPr>
              <a:t>mistakes </a:t>
            </a:r>
            <a:r>
              <a:rPr lang="en-US" sz="2400" b="1" dirty="0" smtClean="0">
                <a:solidFill>
                  <a:srgbClr val="FF0000"/>
                </a:solidFill>
                <a:latin typeface="Arial" pitchFamily="34" charset="0"/>
                <a:ea typeface="+mn-ea"/>
                <a:cs typeface="Arial" pitchFamily="34" charset="0"/>
              </a:rPr>
              <a:t>often </a:t>
            </a:r>
            <a:r>
              <a:rPr lang="en-US" sz="2400" b="1" dirty="0">
                <a:solidFill>
                  <a:srgbClr val="FF0000"/>
                </a:solidFill>
                <a:latin typeface="Arial" pitchFamily="34" charset="0"/>
                <a:ea typeface="+mn-ea"/>
                <a:cs typeface="Arial" pitchFamily="34" charset="0"/>
              </a:rPr>
              <a:t>made </a:t>
            </a:r>
            <a:r>
              <a:rPr lang="en-US" sz="2400" b="1" dirty="0" smtClean="0">
                <a:solidFill>
                  <a:srgbClr val="FF0000"/>
                </a:solidFill>
                <a:latin typeface="Arial" pitchFamily="34" charset="0"/>
                <a:ea typeface="+mn-ea"/>
                <a:cs typeface="Arial" pitchFamily="34" charset="0"/>
              </a:rPr>
              <a:t>by young researchers</a:t>
            </a:r>
            <a:endParaRPr lang="en-US" sz="2400" b="1" dirty="0">
              <a:solidFill>
                <a:srgbClr val="FF0000"/>
              </a:solidFill>
              <a:latin typeface="Arial" pitchFamily="34" charset="0"/>
              <a:ea typeface="+mn-ea"/>
              <a:cs typeface="Arial" pitchFamily="34" charset="0"/>
            </a:endParaRPr>
          </a:p>
        </p:txBody>
      </p:sp>
      <p:sp>
        <p:nvSpPr>
          <p:cNvPr id="5" name="مربع نص 4"/>
          <p:cNvSpPr txBox="1"/>
          <p:nvPr/>
        </p:nvSpPr>
        <p:spPr>
          <a:xfrm>
            <a:off x="323528" y="1412777"/>
            <a:ext cx="8208912" cy="4062651"/>
          </a:xfrm>
          <a:prstGeom prst="rect">
            <a:avLst/>
          </a:prstGeom>
          <a:noFill/>
        </p:spPr>
        <p:txBody>
          <a:bodyPr wrap="square" rtlCol="1">
            <a:spAutoFit/>
          </a:bodyPr>
          <a:lstStyle/>
          <a:p>
            <a:pPr marL="457200" indent="-457200" algn="just">
              <a:lnSpc>
                <a:spcPct val="150000"/>
              </a:lnSpc>
              <a:buFont typeface="Wingdings" pitchFamily="2" charset="2"/>
              <a:buChar char="q"/>
            </a:pPr>
            <a:r>
              <a:rPr lang="en-US" sz="2000" dirty="0" smtClean="0">
                <a:solidFill>
                  <a:srgbClr val="0000FF"/>
                </a:solidFill>
              </a:rPr>
              <a:t> </a:t>
            </a:r>
            <a:r>
              <a:rPr lang="en-US" sz="2000" dirty="0">
                <a:solidFill>
                  <a:srgbClr val="0000FF"/>
                </a:solidFill>
              </a:rPr>
              <a:t>An introduction should not introduce </a:t>
            </a:r>
            <a:r>
              <a:rPr lang="en-US" sz="2000" dirty="0" smtClean="0">
                <a:solidFill>
                  <a:srgbClr val="0000FF"/>
                </a:solidFill>
              </a:rPr>
              <a:t>a detailed </a:t>
            </a:r>
            <a:r>
              <a:rPr lang="en-US" sz="2000" dirty="0">
                <a:solidFill>
                  <a:srgbClr val="0000FF"/>
                </a:solidFill>
              </a:rPr>
              <a:t>background of the topic. However</a:t>
            </a:r>
            <a:r>
              <a:rPr lang="en-US" sz="2000" dirty="0" smtClean="0">
                <a:solidFill>
                  <a:srgbClr val="0000FF"/>
                </a:solidFill>
              </a:rPr>
              <a:t>, it should give a </a:t>
            </a:r>
            <a:r>
              <a:rPr lang="en-US" sz="2000" dirty="0">
                <a:solidFill>
                  <a:srgbClr val="0000FF"/>
                </a:solidFill>
              </a:rPr>
              <a:t>brief description </a:t>
            </a:r>
            <a:r>
              <a:rPr lang="en-US" sz="2000" dirty="0" smtClean="0">
                <a:solidFill>
                  <a:srgbClr val="0000FF"/>
                </a:solidFill>
              </a:rPr>
              <a:t>of the research question, the importance of the study and the methodology used.</a:t>
            </a:r>
          </a:p>
          <a:p>
            <a:pPr algn="just">
              <a:lnSpc>
                <a:spcPct val="150000"/>
              </a:lnSpc>
            </a:pPr>
            <a:endParaRPr lang="en-US" sz="1200" dirty="0" smtClean="0">
              <a:solidFill>
                <a:srgbClr val="0000FF"/>
              </a:solidFill>
            </a:endParaRPr>
          </a:p>
          <a:p>
            <a:pPr marL="457200" indent="-457200" algn="just">
              <a:lnSpc>
                <a:spcPct val="150000"/>
              </a:lnSpc>
              <a:buFont typeface="Wingdings" pitchFamily="2" charset="2"/>
              <a:buChar char="q"/>
            </a:pPr>
            <a:r>
              <a:rPr lang="en-US" sz="2000" dirty="0" smtClean="0">
                <a:solidFill>
                  <a:srgbClr val="0000FF"/>
                </a:solidFill>
              </a:rPr>
              <a:t>The introduction should mention the significance of the topic in order to grab the attention of the readers. </a:t>
            </a:r>
          </a:p>
          <a:p>
            <a:pPr marL="457200" indent="-457200" algn="just">
              <a:lnSpc>
                <a:spcPct val="150000"/>
              </a:lnSpc>
              <a:buFont typeface="Wingdings" pitchFamily="2" charset="2"/>
              <a:buChar char="q"/>
            </a:pPr>
            <a:endParaRPr lang="en-US" dirty="0" smtClean="0">
              <a:solidFill>
                <a:srgbClr val="0000FF"/>
              </a:solidFill>
            </a:endParaRPr>
          </a:p>
          <a:p>
            <a:pPr marL="457200" indent="-457200" algn="just">
              <a:lnSpc>
                <a:spcPct val="150000"/>
              </a:lnSpc>
              <a:buFont typeface="Wingdings" pitchFamily="2" charset="2"/>
              <a:buChar char="q"/>
            </a:pPr>
            <a:r>
              <a:rPr lang="en-US" sz="2000" dirty="0" smtClean="0">
                <a:solidFill>
                  <a:srgbClr val="0000FF"/>
                </a:solidFill>
              </a:rPr>
              <a:t>Introductory </a:t>
            </a:r>
            <a:r>
              <a:rPr lang="en-US" sz="2000" dirty="0">
                <a:solidFill>
                  <a:srgbClr val="0000FF"/>
                </a:solidFill>
              </a:rPr>
              <a:t>paragraphs should </a:t>
            </a:r>
            <a:r>
              <a:rPr lang="en-US" sz="2000" dirty="0" smtClean="0">
                <a:solidFill>
                  <a:srgbClr val="0000FF"/>
                </a:solidFill>
              </a:rPr>
              <a:t>not be </a:t>
            </a:r>
            <a:r>
              <a:rPr lang="en-US" sz="2000" dirty="0">
                <a:solidFill>
                  <a:srgbClr val="0000FF"/>
                </a:solidFill>
              </a:rPr>
              <a:t>too long. Half page paragraph or little more than that can be </a:t>
            </a:r>
            <a:r>
              <a:rPr lang="en-US" sz="2000" dirty="0" smtClean="0">
                <a:solidFill>
                  <a:srgbClr val="0000FF"/>
                </a:solidFill>
              </a:rPr>
              <a:t>enough.</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rtl="0">
              <a:defRPr/>
            </a:pPr>
            <a:r>
              <a:rPr lang="en-US" sz="2400" b="1" dirty="0" smtClean="0">
                <a:solidFill>
                  <a:srgbClr val="FF0000"/>
                </a:solidFill>
                <a:latin typeface="Arial" pitchFamily="34" charset="0"/>
                <a:ea typeface="+mn-ea"/>
                <a:cs typeface="Arial" pitchFamily="34" charset="0"/>
              </a:rPr>
              <a:t>Common </a:t>
            </a:r>
            <a:r>
              <a:rPr lang="en-US" sz="2400" b="1" dirty="0">
                <a:solidFill>
                  <a:srgbClr val="FF0000"/>
                </a:solidFill>
                <a:latin typeface="Arial" pitchFamily="34" charset="0"/>
                <a:ea typeface="+mn-ea"/>
                <a:cs typeface="Arial" pitchFamily="34" charset="0"/>
              </a:rPr>
              <a:t>mistakes </a:t>
            </a:r>
            <a:r>
              <a:rPr lang="en-US" sz="2400" b="1" dirty="0" smtClean="0">
                <a:solidFill>
                  <a:srgbClr val="FF0000"/>
                </a:solidFill>
                <a:latin typeface="Arial" pitchFamily="34" charset="0"/>
                <a:ea typeface="+mn-ea"/>
                <a:cs typeface="Arial" pitchFamily="34" charset="0"/>
              </a:rPr>
              <a:t>often </a:t>
            </a:r>
            <a:r>
              <a:rPr lang="en-US" sz="2400" b="1" dirty="0">
                <a:solidFill>
                  <a:srgbClr val="FF0000"/>
                </a:solidFill>
                <a:latin typeface="Arial" pitchFamily="34" charset="0"/>
                <a:ea typeface="+mn-ea"/>
                <a:cs typeface="Arial" pitchFamily="34" charset="0"/>
              </a:rPr>
              <a:t>made </a:t>
            </a:r>
            <a:r>
              <a:rPr lang="en-US" sz="2400" b="1" dirty="0" smtClean="0">
                <a:solidFill>
                  <a:srgbClr val="FF0000"/>
                </a:solidFill>
                <a:latin typeface="Arial" pitchFamily="34" charset="0"/>
                <a:ea typeface="+mn-ea"/>
                <a:cs typeface="Arial" pitchFamily="34" charset="0"/>
              </a:rPr>
              <a:t>by young researchers</a:t>
            </a:r>
            <a:endParaRPr lang="en-US" sz="2400" b="1" dirty="0">
              <a:solidFill>
                <a:srgbClr val="FF0000"/>
              </a:solidFill>
              <a:latin typeface="Arial" pitchFamily="34" charset="0"/>
              <a:ea typeface="+mn-ea"/>
              <a:cs typeface="Arial" pitchFamily="34" charset="0"/>
            </a:endParaRPr>
          </a:p>
        </p:txBody>
      </p:sp>
      <p:sp>
        <p:nvSpPr>
          <p:cNvPr id="5" name="مربع نص 4"/>
          <p:cNvSpPr txBox="1"/>
          <p:nvPr/>
        </p:nvSpPr>
        <p:spPr>
          <a:xfrm>
            <a:off x="323528" y="1412777"/>
            <a:ext cx="8208912" cy="5070619"/>
          </a:xfrm>
          <a:prstGeom prst="rect">
            <a:avLst/>
          </a:prstGeom>
          <a:noFill/>
        </p:spPr>
        <p:txBody>
          <a:bodyPr wrap="square" rtlCol="1">
            <a:spAutoFit/>
          </a:bodyPr>
          <a:lstStyle/>
          <a:p>
            <a:pPr marL="342900" indent="-342900" algn="just">
              <a:lnSpc>
                <a:spcPct val="150000"/>
              </a:lnSpc>
              <a:buFont typeface="Wingdings" pitchFamily="2" charset="2"/>
              <a:buChar char="q"/>
            </a:pPr>
            <a:r>
              <a:rPr lang="en-US" sz="2000" dirty="0">
                <a:solidFill>
                  <a:srgbClr val="0000FF"/>
                </a:solidFill>
              </a:rPr>
              <a:t>Make sure your introduction introduces your thesis statement. </a:t>
            </a:r>
          </a:p>
          <a:p>
            <a:pPr marL="342900" indent="-342900">
              <a:buFont typeface="Wingdings" pitchFamily="2" charset="2"/>
              <a:buChar char="q"/>
            </a:pPr>
            <a:endParaRPr lang="en-US" sz="1050" b="1" dirty="0" smtClean="0"/>
          </a:p>
          <a:p>
            <a:pPr marL="342900" indent="-342900" algn="just">
              <a:lnSpc>
                <a:spcPct val="150000"/>
              </a:lnSpc>
              <a:buFont typeface="Wingdings" pitchFamily="2" charset="2"/>
              <a:buChar char="q"/>
            </a:pPr>
            <a:r>
              <a:rPr lang="en-US" sz="2000" dirty="0">
                <a:solidFill>
                  <a:srgbClr val="0000FF"/>
                </a:solidFill>
              </a:rPr>
              <a:t>Don’t begin with an apology or complaint. Such statements as “It’s difficult to find much information on this topic . . .” and “This controversy is hard to understand, but . . </a:t>
            </a:r>
            <a:r>
              <a:rPr lang="en-US" sz="2000" dirty="0" smtClean="0">
                <a:solidFill>
                  <a:srgbClr val="0000FF"/>
                </a:solidFill>
              </a:rPr>
              <a:t>.”</a:t>
            </a:r>
          </a:p>
          <a:p>
            <a:pPr marL="342900" indent="-342900" algn="just">
              <a:lnSpc>
                <a:spcPct val="150000"/>
              </a:lnSpc>
              <a:buFont typeface="Wingdings" pitchFamily="2" charset="2"/>
              <a:buChar char="q"/>
            </a:pPr>
            <a:endParaRPr lang="en-US" sz="1000" dirty="0"/>
          </a:p>
          <a:p>
            <a:pPr marL="342900" indent="-342900" algn="just">
              <a:lnSpc>
                <a:spcPct val="150000"/>
              </a:lnSpc>
              <a:buFont typeface="Wingdings" pitchFamily="2" charset="2"/>
              <a:buChar char="q"/>
            </a:pPr>
            <a:r>
              <a:rPr lang="en-US" sz="2000" dirty="0">
                <a:solidFill>
                  <a:srgbClr val="0000FF"/>
                </a:solidFill>
              </a:rPr>
              <a:t>Don’t assume </a:t>
            </a:r>
            <a:r>
              <a:rPr lang="en-US" sz="2000" dirty="0" smtClean="0">
                <a:solidFill>
                  <a:srgbClr val="0000FF"/>
                </a:solidFill>
              </a:rPr>
              <a:t>that your </a:t>
            </a:r>
            <a:r>
              <a:rPr lang="en-US" sz="2000" dirty="0">
                <a:solidFill>
                  <a:srgbClr val="0000FF"/>
                </a:solidFill>
              </a:rPr>
              <a:t>audience already knows your subject matter. Identify the research question even though you know your instructor/supervisor knows what you are writing about.</a:t>
            </a:r>
          </a:p>
          <a:p>
            <a:pPr marL="342900" indent="-342900" algn="just">
              <a:lnSpc>
                <a:spcPct val="150000"/>
              </a:lnSpc>
              <a:buFont typeface="Wingdings" pitchFamily="2" charset="2"/>
              <a:buChar char="q"/>
            </a:pPr>
            <a:endParaRPr lang="en-US" sz="1050" dirty="0" smtClean="0">
              <a:solidFill>
                <a:srgbClr val="0000FF"/>
              </a:solidFill>
            </a:endParaRPr>
          </a:p>
          <a:p>
            <a:pPr marL="342900" indent="-342900" algn="just">
              <a:lnSpc>
                <a:spcPct val="150000"/>
              </a:lnSpc>
              <a:buFont typeface="Wingdings" pitchFamily="2" charset="2"/>
              <a:buChar char="q"/>
            </a:pPr>
            <a:r>
              <a:rPr lang="en-US" sz="2000" dirty="0" smtClean="0">
                <a:solidFill>
                  <a:srgbClr val="0000FF"/>
                </a:solidFill>
              </a:rPr>
              <a:t>We </a:t>
            </a:r>
            <a:r>
              <a:rPr lang="en-US" sz="2000" dirty="0">
                <a:solidFill>
                  <a:srgbClr val="0000FF"/>
                </a:solidFill>
              </a:rPr>
              <a:t>should avoid standard dictionary definitions in the introductions.</a:t>
            </a:r>
          </a:p>
          <a:p>
            <a:pPr marL="342900" indent="-342900">
              <a:buFont typeface="Wingdings" pitchFamily="2" charset="2"/>
              <a:buChar char="q"/>
            </a:pPr>
            <a:endParaRPr lang="en-US" sz="2000" dirty="0"/>
          </a:p>
          <a:p>
            <a:pPr marL="342900" indent="-342900">
              <a:buFont typeface="Wingdings" pitchFamily="2" charset="2"/>
              <a:buChar char="q"/>
            </a:pPr>
            <a:endParaRPr lang="en-US" sz="2000" dirty="0"/>
          </a:p>
        </p:txBody>
      </p:sp>
    </p:spTree>
    <p:extLst>
      <p:ext uri="{BB962C8B-B14F-4D97-AF65-F5344CB8AC3E}">
        <p14:creationId xmlns:p14="http://schemas.microsoft.com/office/powerpoint/2010/main" xmlns="" val="3981834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sz="2800" b="1" dirty="0" smtClean="0"/>
              <a:t>Suggestions for starting  your introduction.</a:t>
            </a:r>
            <a:r>
              <a:rPr lang="en-US" sz="2800" b="1" dirty="0"/>
              <a:t/>
            </a:r>
            <a:br>
              <a:rPr lang="en-US" sz="2800" b="1" dirty="0"/>
            </a:br>
            <a:endParaRPr lang="ar-SA" sz="2800" b="1" dirty="0"/>
          </a:p>
        </p:txBody>
      </p:sp>
      <p:sp>
        <p:nvSpPr>
          <p:cNvPr id="3" name="Content Placeholder 2"/>
          <p:cNvSpPr>
            <a:spLocks noGrp="1"/>
          </p:cNvSpPr>
          <p:nvPr>
            <p:ph idx="1"/>
          </p:nvPr>
        </p:nvSpPr>
        <p:spPr>
          <a:xfrm>
            <a:off x="251520" y="1340768"/>
            <a:ext cx="8892480" cy="4641380"/>
          </a:xfrm>
        </p:spPr>
        <p:txBody>
          <a:bodyPr/>
          <a:lstStyle/>
          <a:p>
            <a:pPr algn="l" rtl="0">
              <a:buFont typeface="Wingdings" pitchFamily="2" charset="2"/>
              <a:buChar char="§"/>
            </a:pPr>
            <a:r>
              <a:rPr lang="en-US" sz="2400" b="1" dirty="0" smtClean="0">
                <a:solidFill>
                  <a:srgbClr val="3333FF"/>
                </a:solidFill>
              </a:rPr>
              <a:t>Statement </a:t>
            </a:r>
            <a:r>
              <a:rPr lang="en-US" sz="2400" b="1" dirty="0">
                <a:solidFill>
                  <a:srgbClr val="3333FF"/>
                </a:solidFill>
              </a:rPr>
              <a:t>of a problem or a popular </a:t>
            </a:r>
            <a:r>
              <a:rPr lang="en-US" sz="2400" b="1" dirty="0" smtClean="0">
                <a:solidFill>
                  <a:srgbClr val="3333FF"/>
                </a:solidFill>
              </a:rPr>
              <a:t>misconception.</a:t>
            </a:r>
          </a:p>
          <a:p>
            <a:pPr algn="just" rtl="0"/>
            <a:r>
              <a:rPr lang="en-US" sz="2400" dirty="0" smtClean="0"/>
              <a:t> </a:t>
            </a:r>
            <a:r>
              <a:rPr lang="en-US" sz="2400" dirty="0" smtClean="0">
                <a:solidFill>
                  <a:srgbClr val="FF0000"/>
                </a:solidFill>
              </a:rPr>
              <a:t>e.g</a:t>
            </a:r>
            <a:r>
              <a:rPr lang="en-US" sz="2400" dirty="0" smtClean="0"/>
              <a:t>. </a:t>
            </a:r>
            <a:r>
              <a:rPr lang="en-US" sz="2000" b="1" dirty="0" smtClean="0"/>
              <a:t>Some </a:t>
            </a:r>
            <a:r>
              <a:rPr lang="en-US" sz="2000" b="1" dirty="0"/>
              <a:t>people believe that poetry is written </a:t>
            </a:r>
            <a:r>
              <a:rPr lang="en-US" sz="2000" b="1" dirty="0" smtClean="0"/>
              <a:t>only</a:t>
            </a:r>
          </a:p>
          <a:p>
            <a:pPr algn="just" rtl="0"/>
            <a:r>
              <a:rPr lang="en-US" sz="2000" b="1" dirty="0"/>
              <a:t> </a:t>
            </a:r>
            <a:r>
              <a:rPr lang="en-US" sz="2000" b="1" dirty="0" smtClean="0"/>
              <a:t>       by aging  beatniks </a:t>
            </a:r>
            <a:r>
              <a:rPr lang="en-US" sz="2000" b="1" dirty="0"/>
              <a:t>or solemn, mournful men and </a:t>
            </a:r>
            <a:r>
              <a:rPr lang="en-US" sz="2000" b="1" dirty="0" smtClean="0"/>
              <a:t>women…….</a:t>
            </a:r>
          </a:p>
          <a:p>
            <a:pPr algn="l" rtl="0"/>
            <a:endParaRPr lang="en-US" sz="1600" dirty="0" smtClean="0">
              <a:solidFill>
                <a:srgbClr val="3333FF"/>
              </a:solidFill>
            </a:endParaRPr>
          </a:p>
          <a:p>
            <a:pPr algn="l" rtl="0">
              <a:buFont typeface="Wingdings" pitchFamily="2" charset="2"/>
              <a:buChar char="§"/>
            </a:pPr>
            <a:r>
              <a:rPr lang="en-US" sz="2400" b="1" dirty="0" smtClean="0">
                <a:solidFill>
                  <a:srgbClr val="3333FF"/>
                </a:solidFill>
              </a:rPr>
              <a:t>A quotation.</a:t>
            </a:r>
          </a:p>
          <a:p>
            <a:pPr algn="l" rtl="0"/>
            <a:r>
              <a:rPr lang="en-US" sz="2400" b="1" dirty="0" smtClean="0">
                <a:solidFill>
                  <a:srgbClr val="FF0000"/>
                </a:solidFill>
              </a:rPr>
              <a:t>e.g</a:t>
            </a:r>
            <a:r>
              <a:rPr lang="en-US" sz="2000" b="1" dirty="0" smtClean="0"/>
              <a:t>. “Translation is an art” Says John (1990).</a:t>
            </a:r>
          </a:p>
          <a:p>
            <a:pPr algn="l" rtl="0"/>
            <a:endParaRPr lang="en-US" sz="1200" dirty="0" smtClean="0">
              <a:solidFill>
                <a:srgbClr val="3333FF"/>
              </a:solidFill>
            </a:endParaRPr>
          </a:p>
          <a:p>
            <a:pPr algn="l" rtl="0">
              <a:buFont typeface="Wingdings" pitchFamily="2" charset="2"/>
              <a:buChar char="§"/>
            </a:pPr>
            <a:r>
              <a:rPr lang="en-US" sz="2400" b="1" dirty="0" smtClean="0">
                <a:solidFill>
                  <a:srgbClr val="3333FF"/>
                </a:solidFill>
              </a:rPr>
              <a:t>An </a:t>
            </a:r>
            <a:r>
              <a:rPr lang="en-US" sz="2400" b="1" dirty="0">
                <a:solidFill>
                  <a:srgbClr val="3333FF"/>
                </a:solidFill>
              </a:rPr>
              <a:t>arresting statistic or shocking </a:t>
            </a:r>
            <a:r>
              <a:rPr lang="en-US" sz="2400" b="1" dirty="0" smtClean="0">
                <a:solidFill>
                  <a:srgbClr val="3333FF"/>
                </a:solidFill>
              </a:rPr>
              <a:t>statement</a:t>
            </a:r>
          </a:p>
          <a:p>
            <a:pPr algn="l" rtl="0"/>
            <a:r>
              <a:rPr lang="en-US" sz="2400" dirty="0" smtClean="0">
                <a:solidFill>
                  <a:srgbClr val="FF0000"/>
                </a:solidFill>
              </a:rPr>
              <a:t>e.g</a:t>
            </a:r>
            <a:r>
              <a:rPr lang="en-US" sz="2400" dirty="0" smtClean="0"/>
              <a:t>. </a:t>
            </a:r>
            <a:r>
              <a:rPr lang="en-US" sz="2000" b="1" dirty="0" smtClean="0"/>
              <a:t>One </a:t>
            </a:r>
            <a:r>
              <a:rPr lang="en-US" sz="2000" b="1" dirty="0"/>
              <a:t>of every nine women will develop breast </a:t>
            </a:r>
            <a:r>
              <a:rPr lang="en-US" sz="2000" b="1" dirty="0" smtClean="0"/>
              <a:t>cancer this year, according </a:t>
            </a:r>
            <a:r>
              <a:rPr lang="en-US" sz="2000" b="1" dirty="0"/>
              <a:t>to a recent report prepared by </a:t>
            </a:r>
            <a:r>
              <a:rPr lang="en-US" sz="2000" b="1" dirty="0" smtClean="0"/>
              <a:t>the</a:t>
            </a:r>
            <a:r>
              <a:rPr lang="en-US" sz="2000" b="1" dirty="0"/>
              <a:t> </a:t>
            </a:r>
            <a:r>
              <a:rPr lang="en-US" sz="2000" b="1" dirty="0" smtClean="0"/>
              <a:t>Health </a:t>
            </a:r>
            <a:r>
              <a:rPr lang="en-US" sz="2000" b="1" dirty="0"/>
              <a:t>Information </a:t>
            </a:r>
            <a:r>
              <a:rPr lang="en-US" sz="2000" b="1" dirty="0" smtClean="0"/>
              <a:t>Service.</a:t>
            </a:r>
            <a:endParaRPr lang="ar-SA" sz="2000" b="1" dirty="0"/>
          </a:p>
        </p:txBody>
      </p:sp>
    </p:spTree>
    <p:extLst>
      <p:ext uri="{BB962C8B-B14F-4D97-AF65-F5344CB8AC3E}">
        <p14:creationId xmlns:p14="http://schemas.microsoft.com/office/powerpoint/2010/main" xmlns="" val="2832480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documentManagement/types"/>
    <ds:schemaRef ds:uri="http://purl.org/dc/dcmitype/"/>
    <ds:schemaRef ds:uri="http://purl.org/dc/elements/1.1/"/>
    <ds:schemaRef ds:uri="http://purl.org/dc/terms/"/>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3484</TotalTime>
  <Words>691</Words>
  <Application>Microsoft Office PowerPoint</Application>
  <PresentationFormat>عرض على الشاشة (3:4)‏</PresentationFormat>
  <Paragraphs>78</Paragraphs>
  <Slides>13</Slides>
  <Notes>12</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Lecture  2</vt:lpstr>
      <vt:lpstr>How to write the introduction  to your research proposal? </vt:lpstr>
      <vt:lpstr>In this lecture, we will discuss the following:</vt:lpstr>
      <vt:lpstr>What is an Introduction?</vt:lpstr>
      <vt:lpstr>Why is the introduction so important?</vt:lpstr>
      <vt:lpstr>How to grab the Readers’ attention?</vt:lpstr>
      <vt:lpstr>How to grab the Readers’ attention?</vt:lpstr>
      <vt:lpstr>How to grab the Readers’ attention?</vt:lpstr>
      <vt:lpstr>Common mistakes often made by young researchers</vt:lpstr>
      <vt:lpstr>Common mistakes often made by young researchers</vt:lpstr>
      <vt:lpstr>Suggestions for starting  your introduction.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301</cp:revision>
  <dcterms:created xsi:type="dcterms:W3CDTF">1601-01-01T00:00:00Z</dcterms:created>
  <dcterms:modified xsi:type="dcterms:W3CDTF">2013-03-05T05:35:43Z</dcterms:modified>
</cp:coreProperties>
</file>