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0"/>
  </p:notesMasterIdLst>
  <p:handoutMasterIdLst>
    <p:handoutMasterId r:id="rId21"/>
  </p:handoutMasterIdLst>
  <p:sldIdLst>
    <p:sldId id="286" r:id="rId5"/>
    <p:sldId id="287" r:id="rId6"/>
    <p:sldId id="328" r:id="rId7"/>
    <p:sldId id="343" r:id="rId8"/>
    <p:sldId id="342" r:id="rId9"/>
    <p:sldId id="333" r:id="rId10"/>
    <p:sldId id="334" r:id="rId11"/>
    <p:sldId id="338" r:id="rId12"/>
    <p:sldId id="341" r:id="rId13"/>
    <p:sldId id="345" r:id="rId14"/>
    <p:sldId id="346" r:id="rId15"/>
    <p:sldId id="347" r:id="rId16"/>
    <p:sldId id="348" r:id="rId17"/>
    <p:sldId id="349" r:id="rId18"/>
    <p:sldId id="288" r:id="rId19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8D5E1180-867F-4562-9E12-5E93554CFC0C}">
          <p14:sldIdLst>
            <p14:sldId id="286"/>
            <p14:sldId id="287"/>
            <p14:sldId id="328"/>
            <p14:sldId id="343"/>
            <p14:sldId id="342"/>
            <p14:sldId id="333"/>
            <p14:sldId id="334"/>
            <p14:sldId id="338"/>
            <p14:sldId id="341"/>
            <p14:sldId id="345"/>
            <p14:sldId id="346"/>
            <p14:sldId id="347"/>
            <p14:sldId id="348"/>
            <p14:sldId id="349"/>
          </p14:sldIdLst>
        </p14:section>
        <p14:section name="Untitled Section" id="{9585A8F0-2DC7-4D97-AF14-0FDBDE7068C3}">
          <p14:sldIdLst>
            <p14:sldId id="28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007635"/>
    <a:srgbClr val="3333FF"/>
    <a:srgbClr val="1911BF"/>
    <a:srgbClr val="99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>
        <p:scale>
          <a:sx n="75" d="100"/>
          <a:sy n="75" d="100"/>
        </p:scale>
        <p:origin x="-123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7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7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7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7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7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5662246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200" b="1" dirty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Graduation project</a:t>
            </a:r>
            <a:endParaRPr lang="ar-SA" sz="3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endParaRPr lang="en-US" sz="16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Dr. M. Al-</a:t>
            </a:r>
            <a:r>
              <a:rPr lang="en-US" sz="2600" b="1" dirty="0" err="1" smtClean="0">
                <a:latin typeface="Calibri" pitchFamily="34" charset="0"/>
                <a:cs typeface="Times New Roman" pitchFamily="18" charset="0"/>
              </a:rPr>
              <a:t>Hilal</a:t>
            </a:r>
            <a:endParaRPr lang="en-US" sz="2600" b="1" dirty="0" smtClean="0">
              <a:latin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endParaRPr lang="en-US" sz="1600" b="1" dirty="0" smtClean="0">
              <a:latin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800" b="1" dirty="0">
                <a:solidFill>
                  <a:srgbClr val="0070C0"/>
                </a:solidFill>
              </a:rPr>
              <a:t>Graduation </a:t>
            </a:r>
            <a:r>
              <a:rPr lang="en-US" sz="2800" b="1" dirty="0" smtClean="0">
                <a:solidFill>
                  <a:srgbClr val="0070C0"/>
                </a:solidFill>
              </a:rPr>
              <a:t>Project</a:t>
            </a:r>
            <a:endParaRPr lang="en-US" sz="2600" b="1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Lecture  3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rtl="0"/>
            <a:r>
              <a:rPr lang="ar-SA" b="1" dirty="0" smtClean="0"/>
              <a:t> </a:t>
            </a:r>
            <a:r>
              <a:rPr lang="en-US" b="1" dirty="0">
                <a:solidFill>
                  <a:schemeClr val="tx1"/>
                </a:solidFill>
              </a:rPr>
              <a:t>Graduation </a:t>
            </a:r>
            <a:r>
              <a:rPr lang="en-US" b="1" dirty="0" smtClean="0">
                <a:solidFill>
                  <a:schemeClr val="tx1"/>
                </a:solidFill>
              </a:rPr>
              <a:t>Project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685800" y="2102991"/>
            <a:ext cx="7772400" cy="1470025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z="2400" b="1" spc="-150" dirty="0" smtClean="0">
                <a:solidFill>
                  <a:srgbClr val="0000FF"/>
                </a:solidFill>
                <a:latin typeface="BatangChe" pitchFamily="49" charset="-127"/>
                <a:ea typeface="BatangChe" pitchFamily="49" charset="-127"/>
                <a:cs typeface="+mj-cs"/>
              </a:rPr>
              <a:t>How to Write the </a:t>
            </a:r>
            <a:r>
              <a:rPr lang="en-US" sz="2400" b="1" spc="-150" dirty="0" smtClean="0">
                <a:solidFill>
                  <a:srgbClr val="FF0000"/>
                </a:solidFill>
                <a:latin typeface="BatangChe" pitchFamily="49" charset="-127"/>
                <a:ea typeface="BatangChe" pitchFamily="49" charset="-127"/>
                <a:cs typeface="+mj-cs"/>
              </a:rPr>
              <a:t>Conclusion</a:t>
            </a:r>
            <a:r>
              <a:rPr lang="en-US" sz="2400" b="1" spc="-150" dirty="0" smtClean="0">
                <a:solidFill>
                  <a:srgbClr val="0000FF"/>
                </a:solidFill>
                <a:latin typeface="BatangChe" pitchFamily="49" charset="-127"/>
                <a:ea typeface="BatangChe" pitchFamily="49" charset="-127"/>
                <a:cs typeface="+mj-cs"/>
              </a:rPr>
              <a:t/>
            </a:r>
            <a:br>
              <a:rPr lang="en-US" sz="2400" b="1" spc="-150" dirty="0" smtClean="0">
                <a:solidFill>
                  <a:srgbClr val="0000FF"/>
                </a:solidFill>
                <a:latin typeface="BatangChe" pitchFamily="49" charset="-127"/>
                <a:ea typeface="BatangChe" pitchFamily="49" charset="-127"/>
                <a:cs typeface="+mj-cs"/>
              </a:rPr>
            </a:br>
            <a:r>
              <a:rPr lang="en-US" sz="2400" b="1" spc="-150" dirty="0" smtClean="0">
                <a:solidFill>
                  <a:srgbClr val="0000FF"/>
                </a:solidFill>
                <a:latin typeface="BatangChe" pitchFamily="49" charset="-127"/>
                <a:ea typeface="BatangChe" pitchFamily="49" charset="-127"/>
                <a:cs typeface="+mj-cs"/>
              </a:rPr>
              <a:t>to Your Research Proposal?</a:t>
            </a:r>
            <a:br>
              <a:rPr lang="en-US" sz="2400" b="1" spc="-150" dirty="0" smtClean="0">
                <a:solidFill>
                  <a:srgbClr val="0000FF"/>
                </a:solidFill>
                <a:latin typeface="BatangChe" pitchFamily="49" charset="-127"/>
                <a:ea typeface="BatangChe" pitchFamily="49" charset="-127"/>
                <a:cs typeface="+mj-cs"/>
              </a:rPr>
            </a:br>
            <a:endParaRPr lang="en-US" sz="2400" b="1" spc="-150" dirty="0" smtClean="0">
              <a:solidFill>
                <a:srgbClr val="0000FF"/>
              </a:solidFill>
              <a:latin typeface="BatangChe" pitchFamily="49" charset="-127"/>
              <a:ea typeface="BatangChe" pitchFamily="49" charset="-127"/>
              <a:cs typeface="+mj-cs"/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3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>
              <a:lnSpc>
                <a:spcPct val="150000"/>
              </a:lnSpc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this 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we will discuss the following:</a:t>
            </a:r>
          </a:p>
        </p:txBody>
      </p:sp>
      <p:sp>
        <p:nvSpPr>
          <p:cNvPr id="3" name="Rectangle 2"/>
          <p:cNvSpPr/>
          <p:nvPr/>
        </p:nvSpPr>
        <p:spPr>
          <a:xfrm>
            <a:off x="251520" y="1412776"/>
            <a:ext cx="763284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 smtClean="0">
              <a:solidFill>
                <a:srgbClr val="3333FF"/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000" b="1" dirty="0">
                <a:solidFill>
                  <a:srgbClr val="3333FF"/>
                </a:solidFill>
              </a:rPr>
              <a:t>What is </a:t>
            </a:r>
            <a:r>
              <a:rPr lang="en-US" sz="2000" b="1" dirty="0" smtClean="0">
                <a:solidFill>
                  <a:srgbClr val="3333FF"/>
                </a:solidFill>
              </a:rPr>
              <a:t>a conclusion? </a:t>
            </a:r>
            <a:endParaRPr lang="en-US" sz="2000" b="1" dirty="0">
              <a:solidFill>
                <a:srgbClr val="3333FF"/>
              </a:solidFill>
            </a:endParaRPr>
          </a:p>
          <a:p>
            <a:endParaRPr lang="en-US" sz="2000" b="1" dirty="0" smtClean="0">
              <a:solidFill>
                <a:srgbClr val="3333FF"/>
              </a:solidFill>
            </a:endParaRPr>
          </a:p>
          <a:p>
            <a:r>
              <a:rPr lang="en-US" sz="2000" b="1" dirty="0" smtClean="0">
                <a:solidFill>
                  <a:srgbClr val="3333FF"/>
                </a:solidFill>
              </a:rPr>
              <a:t>B. Why the conclusion is so </a:t>
            </a:r>
            <a:r>
              <a:rPr lang="en-US" sz="2000" b="1" dirty="0">
                <a:solidFill>
                  <a:srgbClr val="3333FF"/>
                </a:solidFill>
              </a:rPr>
              <a:t>important?</a:t>
            </a:r>
          </a:p>
          <a:p>
            <a:pPr marL="342900" indent="-342900">
              <a:buFont typeface="+mj-lt"/>
              <a:buAutoNum type="alphaUcPeriod"/>
            </a:pPr>
            <a:endParaRPr lang="en-US" sz="2000" b="1" dirty="0">
              <a:solidFill>
                <a:srgbClr val="3333FF"/>
              </a:solidFill>
            </a:endParaRPr>
          </a:p>
          <a:p>
            <a:r>
              <a:rPr lang="en-US" sz="2000" b="1" dirty="0" smtClean="0">
                <a:solidFill>
                  <a:srgbClr val="3333FF"/>
                </a:solidFill>
              </a:rPr>
              <a:t>C. </a:t>
            </a:r>
            <a:r>
              <a:rPr lang="en-US" sz="2000" b="1" dirty="0">
                <a:solidFill>
                  <a:srgbClr val="3333FF"/>
                </a:solidFill>
              </a:rPr>
              <a:t>How to start </a:t>
            </a:r>
            <a:r>
              <a:rPr lang="en-US" sz="2000" b="1" dirty="0" smtClean="0">
                <a:solidFill>
                  <a:srgbClr val="3333FF"/>
                </a:solidFill>
              </a:rPr>
              <a:t>writing </a:t>
            </a:r>
            <a:r>
              <a:rPr lang="en-US" sz="2000" b="1" dirty="0">
                <a:solidFill>
                  <a:srgbClr val="3333FF"/>
                </a:solidFill>
              </a:rPr>
              <a:t>your conclusion</a:t>
            </a:r>
            <a:r>
              <a:rPr lang="en-US" sz="2000" b="1" dirty="0" smtClean="0">
                <a:solidFill>
                  <a:srgbClr val="3333FF"/>
                </a:solidFill>
              </a:rPr>
              <a:t>?</a:t>
            </a:r>
          </a:p>
          <a:p>
            <a:r>
              <a:rPr lang="en-US" sz="2000" b="1" dirty="0">
                <a:solidFill>
                  <a:srgbClr val="3333FF"/>
                </a:solidFill>
              </a:rPr>
              <a:t>	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Restating the thesis</a:t>
            </a: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	Show whether the data supports the hypothesis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	Provide Actual Evidence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	Coming full Circle</a:t>
            </a:r>
          </a:p>
          <a:p>
            <a:pPr marL="342900" indent="-342900">
              <a:buFont typeface="+mj-lt"/>
              <a:buAutoNum type="alphaUcPeriod"/>
            </a:pPr>
            <a:endParaRPr lang="en-US" sz="2000" b="1" dirty="0">
              <a:solidFill>
                <a:srgbClr val="3333FF"/>
              </a:solidFill>
            </a:endParaRPr>
          </a:p>
          <a:p>
            <a:r>
              <a:rPr lang="en-US" sz="2000" b="1" dirty="0" smtClean="0">
                <a:solidFill>
                  <a:srgbClr val="3333FF"/>
                </a:solidFill>
              </a:rPr>
              <a:t>D. </a:t>
            </a:r>
            <a:r>
              <a:rPr lang="en-US" sz="2000" b="1" dirty="0">
                <a:solidFill>
                  <a:srgbClr val="3333FF"/>
                </a:solidFill>
              </a:rPr>
              <a:t>Some guiding principles for strong and effective conclusions</a:t>
            </a:r>
            <a:r>
              <a:rPr lang="en-US" sz="2000" b="1" dirty="0" smtClean="0">
                <a:solidFill>
                  <a:srgbClr val="3333FF"/>
                </a:solidFill>
              </a:rPr>
              <a:t>.</a:t>
            </a:r>
            <a:endParaRPr lang="ar-SA" sz="20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290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>
              <a:lnSpc>
                <a:spcPct val="150000"/>
              </a:lnSpc>
              <a:defRPr/>
            </a:pP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conclusion?</a:t>
            </a:r>
            <a:endParaRPr lang="ar-SA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 rtl="0">
              <a:buFont typeface="Arial" pitchFamily="34" charset="0"/>
              <a:buChar char="•"/>
            </a:pPr>
            <a:r>
              <a:rPr lang="en-US" dirty="0"/>
              <a:t>A conclusion is a summary of </a:t>
            </a:r>
            <a:r>
              <a:rPr lang="en-US" dirty="0" smtClean="0"/>
              <a:t>your research.</a:t>
            </a:r>
          </a:p>
          <a:p>
            <a:pPr marL="457200" indent="-457200" algn="l" rtl="0">
              <a:buFont typeface="Arial" pitchFamily="34" charset="0"/>
              <a:buChar char="•"/>
            </a:pPr>
            <a:r>
              <a:rPr lang="en-US" dirty="0" smtClean="0"/>
              <a:t> The conclusion puts </a:t>
            </a:r>
            <a:r>
              <a:rPr lang="en-US" dirty="0"/>
              <a:t>the hypothesis together with the data and </a:t>
            </a:r>
            <a:r>
              <a:rPr lang="en-US" dirty="0" smtClean="0"/>
              <a:t>comes with </a:t>
            </a:r>
            <a:r>
              <a:rPr lang="en-US" dirty="0"/>
              <a:t>a </a:t>
            </a:r>
            <a:r>
              <a:rPr lang="en-US" dirty="0" smtClean="0"/>
              <a:t>conclusion based on research.</a:t>
            </a:r>
            <a:endParaRPr lang="en-US" dirty="0"/>
          </a:p>
          <a:p>
            <a:pPr marL="457200" indent="-457200" algn="l" rtl="0">
              <a:buFont typeface="Arial" pitchFamily="34" charset="0"/>
              <a:buChar char="•"/>
            </a:pPr>
            <a:r>
              <a:rPr lang="en-US" dirty="0"/>
              <a:t>It is </a:t>
            </a:r>
            <a:r>
              <a:rPr lang="en-US" dirty="0" smtClean="0"/>
              <a:t>the answer </a:t>
            </a:r>
            <a:r>
              <a:rPr lang="en-US" dirty="0"/>
              <a:t>to the original </a:t>
            </a:r>
            <a:r>
              <a:rPr lang="en-US" dirty="0" smtClean="0"/>
              <a:t>research question</a:t>
            </a:r>
            <a:r>
              <a:rPr lang="en-US" dirty="0"/>
              <a:t>.</a:t>
            </a:r>
          </a:p>
          <a:p>
            <a:pPr algn="l" rtl="0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81606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>
              <a:lnSpc>
                <a:spcPct val="150000"/>
              </a:lnSpc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Importance of the Conclusion?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79512" y="1600200"/>
            <a:ext cx="878497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5000"/>
              </a:lnSpc>
              <a:buFontTx/>
              <a:buNone/>
            </a:pPr>
            <a:r>
              <a:rPr lang="en-US" sz="2800" b="1" dirty="0" smtClean="0">
                <a:solidFill>
                  <a:srgbClr val="0000FF"/>
                </a:solidFill>
              </a:rPr>
              <a:t>The conclusion gives you a chance to:</a:t>
            </a:r>
          </a:p>
          <a:p>
            <a:pPr marL="457200" indent="-457200" algn="l" rtl="0">
              <a:lnSpc>
                <a:spcPct val="125000"/>
              </a:lnSpc>
              <a:buFont typeface="Arial" pitchFamily="34" charset="0"/>
              <a:buChar char="•"/>
            </a:pPr>
            <a:r>
              <a:rPr lang="en-US" sz="2800" dirty="0" smtClean="0"/>
              <a:t>Remind your reader of your main idea or opinion.</a:t>
            </a:r>
          </a:p>
          <a:p>
            <a:pPr marL="457200" indent="-457200" algn="l" rtl="0">
              <a:lnSpc>
                <a:spcPct val="125000"/>
              </a:lnSpc>
              <a:buFont typeface="Arial" pitchFamily="34" charset="0"/>
              <a:buChar char="•"/>
            </a:pPr>
            <a:r>
              <a:rPr lang="en-US" sz="2800" dirty="0"/>
              <a:t>G</a:t>
            </a:r>
            <a:r>
              <a:rPr lang="en-US" sz="2800" dirty="0" smtClean="0"/>
              <a:t>ive the essay a sense of completeness.</a:t>
            </a:r>
          </a:p>
          <a:p>
            <a:pPr marL="457200" indent="-457200" algn="l" rtl="0">
              <a:lnSpc>
                <a:spcPct val="125000"/>
              </a:lnSpc>
              <a:buFont typeface="Arial" pitchFamily="34" charset="0"/>
              <a:buChar char="•"/>
            </a:pPr>
            <a:r>
              <a:rPr lang="en-US" sz="2800" dirty="0" smtClean="0"/>
              <a:t>leave a lasting impression with the reader.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06090"/>
          </a:xfrm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>
              <a:lnSpc>
                <a:spcPct val="150000"/>
              </a:lnSpc>
              <a:defRPr/>
            </a:pPr>
            <a:r>
              <a:rPr lang="en-US" sz="2800" b="1" dirty="0" smtClean="0">
                <a:solidFill>
                  <a:srgbClr val="3333FF"/>
                </a:solidFill>
              </a:rPr>
              <a:t>How to start writing your conclusion?</a:t>
            </a:r>
            <a:endParaRPr lang="en-US" sz="28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23528" y="1736229"/>
            <a:ext cx="8208912" cy="169277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Restate your thesis statement.</a:t>
            </a:r>
          </a:p>
          <a:p>
            <a:endParaRPr lang="en-US" sz="3200" dirty="0" smtClean="0"/>
          </a:p>
          <a:p>
            <a:r>
              <a:rPr lang="en-US" sz="2400" dirty="0" smtClean="0"/>
              <a:t>In </a:t>
            </a:r>
            <a:r>
              <a:rPr lang="en-US" sz="2400" dirty="0"/>
              <a:t>a conclusion, the topic sentence is the restatement of the problem/question.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just" rtl="0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Show whether the data supports the hypothesis.</a:t>
            </a:r>
            <a:endParaRPr lang="en-US" sz="28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23528" y="1412777"/>
            <a:ext cx="8208912" cy="24622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609600" indent="-609600">
              <a:buSzPct val="120000"/>
              <a:buFont typeface="Wingdings 2" pitchFamily="18" charset="2"/>
              <a:buNone/>
            </a:pPr>
            <a:r>
              <a:rPr lang="en-US" sz="2800" dirty="0" smtClean="0"/>
              <a:t>Restate you hypothesis; what </a:t>
            </a:r>
            <a:r>
              <a:rPr lang="en-US" sz="2800" dirty="0"/>
              <a:t>was predicted?</a:t>
            </a:r>
            <a:r>
              <a:rPr lang="en-US" sz="2800" dirty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800" dirty="0">
                <a:cs typeface="Times New Roman" pitchFamily="18" charset="0"/>
              </a:rPr>
              <a:t> </a:t>
            </a:r>
            <a:endParaRPr lang="en-US" sz="2800" dirty="0" smtClean="0">
              <a:cs typeface="Times New Roman" pitchFamily="18" charset="0"/>
            </a:endParaRPr>
          </a:p>
          <a:p>
            <a:pPr marL="609600" indent="-609600">
              <a:buSzPct val="120000"/>
            </a:pPr>
            <a:endParaRPr lang="en-US" sz="2800" dirty="0" smtClean="0">
              <a:cs typeface="Times New Roman" pitchFamily="18" charset="0"/>
            </a:endParaRPr>
          </a:p>
          <a:p>
            <a:pPr marL="609600" indent="-609600">
              <a:buSzPct val="120000"/>
            </a:pPr>
            <a:r>
              <a:rPr lang="en-US" sz="2800" dirty="0" smtClean="0">
                <a:cs typeface="Times New Roman" pitchFamily="18" charset="0"/>
              </a:rPr>
              <a:t>Does </a:t>
            </a:r>
            <a:r>
              <a:rPr lang="en-US" sz="2800" dirty="0">
                <a:cs typeface="Times New Roman" pitchFamily="18" charset="0"/>
              </a:rPr>
              <a:t>the data support the hypothesis?</a:t>
            </a:r>
          </a:p>
          <a:p>
            <a:pPr marL="609600" indent="-609600">
              <a:buSzPct val="120000"/>
              <a:buFont typeface="Wingdings 2" pitchFamily="18" charset="2"/>
              <a:buNone/>
            </a:pPr>
            <a:endParaRPr lang="en-US" sz="2800" dirty="0">
              <a:cs typeface="Times New Roman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Wingdings" pitchFamily="2" charset="2"/>
              <a:buChar char="q"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just" rtl="0"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Provide Actual Evidence.</a:t>
            </a:r>
            <a:endParaRPr lang="en-US" sz="2800" b="1" dirty="0">
              <a:solidFill>
                <a:srgbClr val="0000F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23528" y="1412777"/>
            <a:ext cx="8208912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dirty="0"/>
              <a:t>Provide actual data in </a:t>
            </a:r>
            <a:r>
              <a:rPr lang="en-US" sz="2000" dirty="0" smtClean="0"/>
              <a:t> a sentence </a:t>
            </a:r>
            <a:r>
              <a:rPr lang="en-US" sz="2000" dirty="0"/>
              <a:t>form that backs up your previous </a:t>
            </a:r>
            <a:r>
              <a:rPr lang="en-US" sz="2000" dirty="0" smtClean="0"/>
              <a:t>statement.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solidFill>
                  <a:srgbClr val="0000CC"/>
                </a:solidFill>
                <a:cs typeface="Times New Roman" pitchFamily="18" charset="0"/>
                <a:sym typeface="Wingdings 2" pitchFamily="18" charset="2"/>
              </a:rPr>
              <a:t>Actual </a:t>
            </a:r>
            <a:r>
              <a:rPr lang="en-US" dirty="0">
                <a:solidFill>
                  <a:srgbClr val="0000CC"/>
                </a:solidFill>
                <a:cs typeface="Times New Roman" pitchFamily="18" charset="0"/>
                <a:sym typeface="Wingdings 2" pitchFamily="18" charset="2"/>
              </a:rPr>
              <a:t>data from the </a:t>
            </a:r>
            <a:r>
              <a:rPr lang="en-US" dirty="0" smtClean="0">
                <a:solidFill>
                  <a:srgbClr val="0000CC"/>
                </a:solidFill>
                <a:cs typeface="Times New Roman" pitchFamily="18" charset="0"/>
                <a:sym typeface="Wingdings 2" pitchFamily="18" charset="2"/>
              </a:rPr>
              <a:t>experiment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solidFill>
                  <a:srgbClr val="0000CC"/>
                </a:solidFill>
                <a:cs typeface="Times New Roman" pitchFamily="18" charset="0"/>
                <a:sym typeface="Wingdings 2" pitchFamily="18" charset="2"/>
              </a:rPr>
              <a:t>What </a:t>
            </a:r>
            <a:r>
              <a:rPr lang="en-US" dirty="0">
                <a:solidFill>
                  <a:srgbClr val="0000CC"/>
                </a:solidFill>
                <a:cs typeface="Times New Roman" pitchFamily="18" charset="0"/>
                <a:sym typeface="Wingdings 2" pitchFamily="18" charset="2"/>
              </a:rPr>
              <a:t>did the data say?</a:t>
            </a:r>
            <a:r>
              <a:rPr lang="en-US" dirty="0">
                <a:cs typeface="Times New Roman" pitchFamily="18" charset="0"/>
                <a:sym typeface="Wingdings 2" pitchFamily="18" charset="2"/>
              </a:rPr>
              <a:t> 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q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98183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4000" b="1" dirty="0" smtClean="0">
                <a:solidFill>
                  <a:srgbClr val="FF0000"/>
                </a:solidFill>
              </a:rPr>
              <a:t>Coming Full Circle</a:t>
            </a:r>
            <a:endParaRPr lang="ar-SA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800" dirty="0" smtClean="0">
                <a:latin typeface="Arial" pitchFamily="34" charset="0"/>
              </a:rPr>
              <a:t>Finish your research project where </a:t>
            </a:r>
            <a:r>
              <a:rPr lang="en-US" sz="2800" dirty="0">
                <a:latin typeface="Arial" pitchFamily="34" charset="0"/>
              </a:rPr>
              <a:t>it </a:t>
            </a:r>
            <a:r>
              <a:rPr lang="en-US" sz="2800" dirty="0" smtClean="0">
                <a:latin typeface="Arial" pitchFamily="34" charset="0"/>
              </a:rPr>
              <a:t>began.</a:t>
            </a:r>
          </a:p>
          <a:p>
            <a:pPr algn="l" rtl="0"/>
            <a:endParaRPr lang="en-US" sz="2800" dirty="0">
              <a:latin typeface="Arial" pitchFamily="34" charset="0"/>
            </a:endParaRPr>
          </a:p>
          <a:p>
            <a:pPr algn="l" rtl="0"/>
            <a:r>
              <a:rPr lang="en-US" sz="2800" dirty="0" smtClean="0">
                <a:latin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</a:rPr>
              <a:t>Eg</a:t>
            </a:r>
            <a:r>
              <a:rPr lang="en-US" sz="2800" dirty="0" smtClean="0">
                <a:latin typeface="Arial" pitchFamily="34" charset="0"/>
              </a:rPr>
              <a:t>. If </a:t>
            </a:r>
            <a:r>
              <a:rPr lang="en-US" sz="2800" dirty="0">
                <a:latin typeface="Arial" pitchFamily="34" charset="0"/>
              </a:rPr>
              <a:t>the </a:t>
            </a:r>
            <a:r>
              <a:rPr lang="en-US" sz="2800" dirty="0" smtClean="0">
                <a:latin typeface="Arial" pitchFamily="34" charset="0"/>
              </a:rPr>
              <a:t>research begins </a:t>
            </a:r>
            <a:r>
              <a:rPr lang="en-US" sz="2800">
                <a:latin typeface="Arial" pitchFamily="34" charset="0"/>
              </a:rPr>
              <a:t>with </a:t>
            </a:r>
            <a:r>
              <a:rPr lang="en-US" sz="2800" smtClean="0">
                <a:latin typeface="Arial" pitchFamily="34" charset="0"/>
              </a:rPr>
              <a:t>a </a:t>
            </a:r>
            <a:r>
              <a:rPr lang="en-US" sz="2800" dirty="0" smtClean="0">
                <a:latin typeface="Arial" pitchFamily="34" charset="0"/>
              </a:rPr>
              <a:t>problem, </a:t>
            </a:r>
            <a:r>
              <a:rPr lang="en-US" sz="2800" dirty="0">
                <a:latin typeface="Arial" pitchFamily="34" charset="0"/>
              </a:rPr>
              <a:t>then conclude it with a reference to the same </a:t>
            </a:r>
            <a:r>
              <a:rPr lang="en-US" sz="2800" dirty="0" smtClean="0">
                <a:latin typeface="Arial" pitchFamily="34" charset="0"/>
              </a:rPr>
              <a:t>problem.   </a:t>
            </a:r>
            <a:endParaRPr lang="en-US" sz="2800" dirty="0">
              <a:latin typeface="Arial" pitchFamily="34" charset="0"/>
            </a:endParaRPr>
          </a:p>
          <a:p>
            <a:endParaRPr lang="en-US" sz="2800" i="1" dirty="0">
              <a:latin typeface="Arial" pitchFamily="34" charset="0"/>
            </a:endParaRPr>
          </a:p>
          <a:p>
            <a:endParaRPr lang="en-US" sz="2800" dirty="0">
              <a:latin typeface="Arial" pitchFamily="34" charset="0"/>
            </a:endParaRPr>
          </a:p>
          <a:p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18759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922114"/>
          </a:xfrm>
        </p:spPr>
        <p:txBody>
          <a:bodyPr/>
          <a:lstStyle/>
          <a:p>
            <a:pPr algn="l" rtl="0"/>
            <a:r>
              <a:rPr lang="en-US" sz="2000" b="1" dirty="0">
                <a:solidFill>
                  <a:schemeClr val="accent6">
                    <a:lumMod val="90000"/>
                  </a:schemeClr>
                </a:solidFill>
                <a:latin typeface="Arial" pitchFamily="34" charset="0"/>
              </a:rPr>
              <a:t>Some guiding principles for strong and effective </a:t>
            </a:r>
            <a:r>
              <a:rPr lang="en-US" sz="2000" b="1" dirty="0" smtClean="0">
                <a:solidFill>
                  <a:schemeClr val="accent6">
                    <a:lumMod val="90000"/>
                  </a:schemeClr>
                </a:solidFill>
                <a:latin typeface="Arial" pitchFamily="34" charset="0"/>
              </a:rPr>
              <a:t>conclusions</a:t>
            </a:r>
            <a:endParaRPr lang="ar-SA" sz="2000" b="1" dirty="0">
              <a:solidFill>
                <a:schemeClr val="accent6">
                  <a:lumMod val="9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892480" cy="4641380"/>
          </a:xfrm>
        </p:spPr>
        <p:txBody>
          <a:bodyPr/>
          <a:lstStyle/>
          <a:p>
            <a:pPr algn="l" rtl="0"/>
            <a:r>
              <a:rPr lang="en-US" sz="2400" b="1" dirty="0" smtClean="0"/>
              <a:t>Avoid </a:t>
            </a:r>
            <a:r>
              <a:rPr lang="en-US" sz="2400" b="1" dirty="0"/>
              <a:t>a mechanical ending. </a:t>
            </a:r>
            <a:endParaRPr lang="en-US" sz="2400" b="1" dirty="0" smtClean="0"/>
          </a:p>
          <a:p>
            <a:pPr algn="l" rtl="0"/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. One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of the most frequent weaknesses in student essays is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when the conclusion merely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restates the thesis, word for word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algn="l" rtl="0"/>
            <a:endParaRPr lang="en-US" sz="2400" dirty="0" smtClean="0"/>
          </a:p>
          <a:p>
            <a:pPr algn="l" rtl="0"/>
            <a:r>
              <a:rPr lang="en-US" sz="2400" dirty="0" smtClean="0">
                <a:solidFill>
                  <a:srgbClr val="007635"/>
                </a:solidFill>
              </a:rPr>
              <a:t>. </a:t>
            </a:r>
            <a:r>
              <a:rPr lang="en-US" sz="2400" dirty="0">
                <a:solidFill>
                  <a:srgbClr val="007635"/>
                </a:solidFill>
              </a:rPr>
              <a:t>Instead of recopying your thesis and essay map, try finding an original, emphatic way to conclude your </a:t>
            </a:r>
            <a:r>
              <a:rPr lang="en-US" sz="2400" dirty="0" smtClean="0">
                <a:solidFill>
                  <a:srgbClr val="007635"/>
                </a:solidFill>
              </a:rPr>
              <a:t>essay.</a:t>
            </a:r>
            <a:endParaRPr lang="en-US" sz="2800" dirty="0">
              <a:solidFill>
                <a:srgbClr val="007635"/>
              </a:solidFill>
            </a:endParaRPr>
          </a:p>
          <a:p>
            <a:pPr lvl="2"/>
            <a:endParaRPr lang="en-US" sz="32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104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2000" b="1" dirty="0">
                <a:solidFill>
                  <a:schemeClr val="accent6">
                    <a:lumMod val="90000"/>
                  </a:schemeClr>
                </a:solidFill>
                <a:latin typeface="Arial" pitchFamily="34" charset="0"/>
              </a:rPr>
              <a:t>Some guiding principles for strong and effective conclusions</a:t>
            </a:r>
            <a:endParaRPr lang="ar-SA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892480" cy="4641380"/>
          </a:xfrm>
        </p:spPr>
        <p:txBody>
          <a:bodyPr/>
          <a:lstStyle/>
          <a:p>
            <a:pPr algn="l" rtl="0"/>
            <a:endParaRPr lang="en-US" sz="2400" b="1" dirty="0" smtClean="0"/>
          </a:p>
          <a:p>
            <a:pPr algn="l" rtl="0"/>
            <a:r>
              <a:rPr lang="en-US" sz="2400" b="1" dirty="0" smtClean="0"/>
              <a:t>Don’t </a:t>
            </a:r>
            <a:r>
              <a:rPr lang="en-US" sz="2400" b="1" dirty="0"/>
              <a:t>introduce new points. </a:t>
            </a:r>
            <a:endParaRPr lang="en-US" sz="2400" b="1" dirty="0" smtClean="0"/>
          </a:p>
          <a:p>
            <a:pPr algn="l" rtl="0">
              <a:lnSpc>
                <a:spcPct val="150000"/>
              </a:lnSpc>
            </a:pPr>
            <a:r>
              <a:rPr lang="en-US" sz="2400" dirty="0" smtClean="0"/>
              <a:t>Treat </a:t>
            </a:r>
            <a:r>
              <a:rPr lang="en-US" sz="2400" dirty="0"/>
              <a:t>the major points of your essay in separate body paragraphs rather than in your </a:t>
            </a:r>
            <a:r>
              <a:rPr lang="en-US" sz="2400" dirty="0" smtClean="0"/>
              <a:t>conclusion.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63830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2000" b="1" dirty="0">
                <a:solidFill>
                  <a:schemeClr val="accent6">
                    <a:lumMod val="90000"/>
                  </a:schemeClr>
                </a:solidFill>
                <a:latin typeface="Arial" pitchFamily="34" charset="0"/>
              </a:rPr>
              <a:t>Some guiding principles for strong and effective conclusions</a:t>
            </a:r>
            <a:endParaRPr lang="ar-SA" sz="2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400" b="1" dirty="0"/>
              <a:t>Don’t change your stance. </a:t>
            </a:r>
            <a:r>
              <a:rPr lang="en-US" sz="2400" dirty="0"/>
              <a:t>Sometimes writers who have been critical of something throughout their essays will soften their stance </a:t>
            </a:r>
            <a:r>
              <a:rPr lang="en-US" sz="2400" dirty="0" smtClean="0"/>
              <a:t>in </a:t>
            </a:r>
            <a:r>
              <a:rPr lang="en-US" sz="2400" dirty="0"/>
              <a:t>their last paragraph</a:t>
            </a:r>
            <a:r>
              <a:rPr lang="en-US" sz="2400" dirty="0" smtClean="0"/>
              <a:t>.</a:t>
            </a:r>
          </a:p>
          <a:p>
            <a:pPr algn="l" rtl="0"/>
            <a:r>
              <a:rPr lang="en-US" sz="2400" dirty="0" smtClean="0"/>
              <a:t> </a:t>
            </a:r>
            <a:r>
              <a:rPr lang="en-US" sz="2400" dirty="0" err="1" smtClean="0"/>
              <a:t>Eg</a:t>
            </a:r>
            <a:r>
              <a:rPr lang="en-US" sz="2400" dirty="0" smtClean="0"/>
              <a:t>. Someone who is complaining </a:t>
            </a:r>
            <a:r>
              <a:rPr lang="en-US" sz="2400" dirty="0"/>
              <a:t>about the poor quality of a particular college course might </a:t>
            </a:r>
            <a:r>
              <a:rPr lang="en-US" sz="2400" dirty="0" smtClean="0"/>
              <a:t>conclude </a:t>
            </a:r>
            <a:r>
              <a:rPr lang="en-US" sz="2400" dirty="0"/>
              <a:t>with statements that declare the class wasn’t so bad after </a:t>
            </a:r>
            <a:r>
              <a:rPr lang="en-US" sz="2400" dirty="0" smtClean="0"/>
              <a:t>all</a:t>
            </a:r>
            <a:r>
              <a:rPr lang="en-US" sz="2400" dirty="0"/>
              <a:t>.</a:t>
            </a:r>
            <a:endParaRPr lang="en-US" sz="2400" dirty="0" smtClean="0"/>
          </a:p>
          <a:p>
            <a:pPr algn="l" rtl="0"/>
            <a:r>
              <a:rPr lang="en-US" sz="2400" dirty="0" smtClean="0"/>
              <a:t>This can undercut </a:t>
            </a:r>
            <a:r>
              <a:rPr lang="en-US" sz="2400" dirty="0"/>
              <a:t>the thesis and </a:t>
            </a:r>
            <a:r>
              <a:rPr lang="en-US" sz="2400" dirty="0" smtClean="0"/>
              <a:t>confuse </a:t>
            </a:r>
            <a:r>
              <a:rPr lang="en-US" sz="2400" dirty="0"/>
              <a:t>the reader who has taken the writer’s criticisms seriously. </a:t>
            </a:r>
            <a:endParaRPr lang="en-US" sz="2400" dirty="0" smtClean="0"/>
          </a:p>
          <a:p>
            <a:pPr algn="l" rtl="0"/>
            <a:r>
              <a:rPr lang="en-US" sz="2400" dirty="0" smtClean="0"/>
              <a:t>Instead </a:t>
            </a:r>
            <a:r>
              <a:rPr lang="en-US" sz="2400" dirty="0"/>
              <a:t>of contradicting themselves, writers should </a:t>
            </a:r>
            <a:r>
              <a:rPr lang="en-US" sz="2400" dirty="0" smtClean="0"/>
              <a:t> be consistent </a:t>
            </a:r>
            <a:r>
              <a:rPr lang="en-US" sz="2400" dirty="0"/>
              <a:t>with their thesis.</a:t>
            </a:r>
          </a:p>
          <a:p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xmlns="" val="50386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/>
          <a:lstStyle/>
          <a:p>
            <a:pPr algn="l" rtl="0"/>
            <a:r>
              <a:rPr lang="en-US" sz="2000" b="1" dirty="0">
                <a:solidFill>
                  <a:schemeClr val="accent6">
                    <a:lumMod val="90000"/>
                  </a:schemeClr>
                </a:solidFill>
                <a:latin typeface="Arial" pitchFamily="34" charset="0"/>
              </a:rPr>
              <a:t>Some guiding principles for strong and effective conclusions</a:t>
            </a:r>
            <a:endParaRPr lang="ar-SA" sz="2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000" b="1" dirty="0"/>
              <a:t>Avoid trite expressions</a:t>
            </a:r>
            <a:r>
              <a:rPr lang="en-US" sz="2000" b="1" dirty="0" smtClean="0"/>
              <a:t>.</a:t>
            </a:r>
          </a:p>
          <a:p>
            <a:pPr algn="l" rtl="0"/>
            <a:r>
              <a:rPr lang="en-US" sz="2000" dirty="0" smtClean="0"/>
              <a:t>Don’t </a:t>
            </a:r>
            <a:r>
              <a:rPr lang="en-US" sz="2000" dirty="0"/>
              <a:t>begin your conclusions by declaring, </a:t>
            </a:r>
            <a:endParaRPr lang="en-US" sz="2000" dirty="0" smtClean="0"/>
          </a:p>
          <a:p>
            <a:pPr algn="l" rtl="0"/>
            <a:r>
              <a:rPr lang="en-US" sz="2000" dirty="0" smtClean="0"/>
              <a:t>“</a:t>
            </a:r>
            <a:r>
              <a:rPr lang="en-US" sz="2000" dirty="0" smtClean="0">
                <a:solidFill>
                  <a:srgbClr val="0000FF"/>
                </a:solidFill>
              </a:rPr>
              <a:t>In </a:t>
            </a:r>
            <a:r>
              <a:rPr lang="en-US" sz="2000" dirty="0">
                <a:solidFill>
                  <a:srgbClr val="0000FF"/>
                </a:solidFill>
              </a:rPr>
              <a:t>conclusion</a:t>
            </a:r>
            <a:r>
              <a:rPr lang="en-US" sz="2000" dirty="0" smtClean="0"/>
              <a:t>,”</a:t>
            </a:r>
          </a:p>
          <a:p>
            <a:pPr algn="l" rtl="0"/>
            <a:r>
              <a:rPr lang="en-US" sz="2000" dirty="0" smtClean="0"/>
              <a:t> “</a:t>
            </a:r>
            <a:r>
              <a:rPr lang="en-US" sz="2000" dirty="0" smtClean="0">
                <a:solidFill>
                  <a:srgbClr val="0000FF"/>
                </a:solidFill>
              </a:rPr>
              <a:t>In </a:t>
            </a:r>
            <a:r>
              <a:rPr lang="en-US" sz="2000" dirty="0">
                <a:solidFill>
                  <a:srgbClr val="0000FF"/>
                </a:solidFill>
              </a:rPr>
              <a:t>summary</a:t>
            </a:r>
            <a:r>
              <a:rPr lang="en-US" sz="2000" dirty="0" smtClean="0"/>
              <a:t>,”</a:t>
            </a:r>
          </a:p>
          <a:p>
            <a:pPr algn="l" rtl="0"/>
            <a:r>
              <a:rPr lang="en-US" sz="2000" dirty="0" smtClean="0"/>
              <a:t>“</a:t>
            </a:r>
            <a:r>
              <a:rPr lang="en-US" sz="2000" dirty="0" smtClean="0">
                <a:solidFill>
                  <a:srgbClr val="0000FF"/>
                </a:solidFill>
              </a:rPr>
              <a:t>As </a:t>
            </a:r>
            <a:r>
              <a:rPr lang="en-US" sz="2000" dirty="0">
                <a:solidFill>
                  <a:srgbClr val="0000FF"/>
                </a:solidFill>
              </a:rPr>
              <a:t>you can see, this essay proves my thesis that . . . .” </a:t>
            </a:r>
            <a:endParaRPr lang="en-US" sz="2000" dirty="0" smtClean="0">
              <a:solidFill>
                <a:srgbClr val="0000FF"/>
              </a:solidFill>
            </a:endParaRPr>
          </a:p>
          <a:p>
            <a:pPr algn="l" rtl="0"/>
            <a:endParaRPr lang="en-US" sz="2000" smtClean="0"/>
          </a:p>
          <a:p>
            <a:pPr algn="l" rtl="0"/>
            <a:r>
              <a:rPr lang="en-US" sz="2000" smtClean="0"/>
              <a:t>End </a:t>
            </a:r>
            <a:r>
              <a:rPr lang="en-US" sz="2000" dirty="0"/>
              <a:t>your essay so that the reader clearly senses completion; don’t merely announce that you’re finished.</a:t>
            </a:r>
          </a:p>
        </p:txBody>
      </p:sp>
    </p:spTree>
    <p:extLst>
      <p:ext uri="{BB962C8B-B14F-4D97-AF65-F5344CB8AC3E}">
        <p14:creationId xmlns:p14="http://schemas.microsoft.com/office/powerpoint/2010/main" xmlns="" val="231738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3609</TotalTime>
  <Words>512</Words>
  <Application>Microsoft Office PowerPoint</Application>
  <PresentationFormat>عرض على الشاشة (3:4)‏</PresentationFormat>
  <Paragraphs>86</Paragraphs>
  <Slides>15</Slides>
  <Notes>9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المحاضرة التمهيدية</vt:lpstr>
      <vt:lpstr>الشريحة 1</vt:lpstr>
      <vt:lpstr>Lecture  3</vt:lpstr>
      <vt:lpstr>How to Write the Conclusion to Your Research Proposal? </vt:lpstr>
      <vt:lpstr>In this lecture, we will discuss the following:</vt:lpstr>
      <vt:lpstr>What is a conclusion?</vt:lpstr>
      <vt:lpstr>Importance of the Conclusion?</vt:lpstr>
      <vt:lpstr>How to start writing your conclusion?</vt:lpstr>
      <vt:lpstr>Show whether the data supports the hypothesis.</vt:lpstr>
      <vt:lpstr>Provide Actual Evidence.</vt:lpstr>
      <vt:lpstr>Coming Full Circle</vt:lpstr>
      <vt:lpstr>Some guiding principles for strong and effective conclusions</vt:lpstr>
      <vt:lpstr>Some guiding principles for strong and effective conclusions</vt:lpstr>
      <vt:lpstr>Some guiding principles for strong and effective conclusions</vt:lpstr>
      <vt:lpstr>Some guiding principles for strong and effective conclusions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user</cp:lastModifiedBy>
  <cp:revision>313</cp:revision>
  <dcterms:created xsi:type="dcterms:W3CDTF">1601-01-01T00:00:00Z</dcterms:created>
  <dcterms:modified xsi:type="dcterms:W3CDTF">2013-03-05T05:38:20Z</dcterms:modified>
</cp:coreProperties>
</file>