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8"/>
  </p:notesMasterIdLst>
  <p:handoutMasterIdLst>
    <p:handoutMasterId r:id="rId29"/>
  </p:handoutMasterIdLst>
  <p:sldIdLst>
    <p:sldId id="286" r:id="rId5"/>
    <p:sldId id="287" r:id="rId6"/>
    <p:sldId id="289" r:id="rId7"/>
    <p:sldId id="293"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288"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5" d="100"/>
          <a:sy n="75" d="100"/>
        </p:scale>
        <p:origin x="-12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 xmlns:p14="http://schemas.microsoft.com/office/powerpoint/2010/main"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 xmlns:p14="http://schemas.microsoft.com/office/powerpoint/2010/main"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23</a:t>
            </a:fld>
            <a:endParaRPr lang="en-US" dirty="0"/>
          </a:p>
        </p:txBody>
      </p:sp>
    </p:spTree>
    <p:extLst>
      <p:ext uri="{BB962C8B-B14F-4D97-AF65-F5344CB8AC3E}">
        <p14:creationId xmlns=""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1882574"/>
            <a:ext cx="9144000" cy="912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3200" b="1" dirty="0">
                <a:solidFill>
                  <a:srgbClr val="FF0000"/>
                </a:solidFill>
                <a:latin typeface="AYM Wadiy S_U normal."/>
                <a:cs typeface="Times New Roman" pitchFamily="18" charset="0"/>
              </a:rPr>
              <a:t>Graduation Project</a:t>
            </a:r>
            <a:endParaRPr lang="en-US" sz="3200" b="1" dirty="0">
              <a:solidFill>
                <a:srgbClr val="7F7F7F"/>
              </a:solidFill>
              <a:latin typeface="Calibri" pitchFamily="34" charset="0"/>
            </a:endParaRPr>
          </a:p>
          <a:p>
            <a:pPr algn="ctr">
              <a:defRPr/>
            </a:pPr>
            <a:r>
              <a:rPr lang="en-US" sz="2800" b="1" dirty="0">
                <a:latin typeface="Calibri" pitchFamily="34" charset="0"/>
                <a:cs typeface="Times New Roman" pitchFamily="18" charset="0"/>
              </a:rPr>
              <a:t>Dr. Mohammed </a:t>
            </a:r>
            <a:r>
              <a:rPr lang="en-US" sz="2800" b="1" dirty="0" err="1" smtClean="0">
                <a:latin typeface="Calibri" pitchFamily="34" charset="0"/>
                <a:cs typeface="Times New Roman" pitchFamily="18" charset="0"/>
              </a:rPr>
              <a:t>AlHilal</a:t>
            </a:r>
            <a:endParaRPr lang="en-US" sz="2800" b="1" dirty="0">
              <a:latin typeface="Calibri" pitchFamily="34" charset="0"/>
              <a:cs typeface="Times New Roman" pitchFamily="18" charset="0"/>
            </a:endParaRPr>
          </a:p>
          <a:p>
            <a:pPr algn="ctr">
              <a:defRPr/>
            </a:pPr>
            <a:r>
              <a:rPr lang="en-US" sz="2800" b="1" dirty="0">
                <a:latin typeface="Calibri" pitchFamily="34" charset="0"/>
                <a:cs typeface="Times New Roman" pitchFamily="18" charset="0"/>
              </a:rPr>
              <a:t>Dr. Fouzi Slisli</a:t>
            </a:r>
            <a:endParaRPr lang="en-US" sz="28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spc="-150" dirty="0" smtClean="0">
                <a:solidFill>
                  <a:srgbClr val="FF0000"/>
                </a:solidFill>
                <a:latin typeface="ae_AlMateen" pitchFamily="2" charset="-78"/>
                <a:cs typeface="ae_AlMateen" pitchFamily="2" charset="-78"/>
              </a:rPr>
              <a:t>Paragraph Development</a:t>
            </a:r>
          </a:p>
        </p:txBody>
      </p:sp>
      <p:sp>
        <p:nvSpPr>
          <p:cNvPr id="4" name="Subtitle 3"/>
          <p:cNvSpPr>
            <a:spLocks noGrp="1"/>
          </p:cNvSpPr>
          <p:nvPr>
            <p:ph type="subTitle" idx="1"/>
          </p:nvPr>
        </p:nvSpPr>
        <p:spPr/>
        <p:txBody>
          <a:bodyPr/>
          <a:lstStyle/>
          <a:p>
            <a:r>
              <a:rPr lang="en-US" b="1" dirty="0">
                <a:solidFill>
                  <a:schemeClr val="tx1"/>
                </a:solidFill>
              </a:rPr>
              <a:t>Graduation Project</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179512" y="1340768"/>
            <a:ext cx="8352928" cy="3416320"/>
          </a:xfrm>
          <a:prstGeom prst="rect">
            <a:avLst/>
          </a:prstGeom>
        </p:spPr>
        <p:txBody>
          <a:bodyPr wrap="square">
            <a:spAutoFit/>
          </a:bodyPr>
          <a:lstStyle/>
          <a:p>
            <a:r>
              <a:rPr lang="en-US" sz="2400" dirty="0">
                <a:latin typeface="Times New Roman"/>
                <a:cs typeface="Times New Roman"/>
              </a:rPr>
              <a:t>Possibly the most serious—and most common—weakness of all essays by novice writers is </a:t>
            </a:r>
            <a:r>
              <a:rPr lang="en-US" sz="2400" i="1" dirty="0">
                <a:latin typeface="Times New Roman"/>
                <a:cs typeface="Times New Roman"/>
              </a:rPr>
              <a:t>the lack of effectively developed body paragraphs. </a:t>
            </a:r>
            <a:r>
              <a:rPr lang="en-US" sz="2400" dirty="0">
                <a:latin typeface="Times New Roman"/>
                <a:cs typeface="Times New Roman"/>
              </a:rPr>
              <a:t>The information in each paragraph must adequately explain, exemplify, define, or in some other way </a:t>
            </a:r>
            <a:r>
              <a:rPr lang="en-US" sz="2400" i="1" dirty="0">
                <a:latin typeface="Times New Roman"/>
                <a:cs typeface="Times New Roman"/>
              </a:rPr>
              <a:t>support </a:t>
            </a:r>
            <a:r>
              <a:rPr lang="en-US" sz="2400" dirty="0">
                <a:latin typeface="Times New Roman"/>
                <a:cs typeface="Times New Roman"/>
              </a:rPr>
              <a:t>your topic sentence. Therefore, you must include </a:t>
            </a:r>
            <a:r>
              <a:rPr lang="en-US" sz="2400" i="1" dirty="0">
                <a:latin typeface="Times New Roman"/>
                <a:cs typeface="Times New Roman"/>
              </a:rPr>
              <a:t>enough supporting information </a:t>
            </a:r>
            <a:r>
              <a:rPr lang="en-US" sz="2400" dirty="0">
                <a:latin typeface="Times New Roman"/>
                <a:cs typeface="Times New Roman"/>
              </a:rPr>
              <a:t>or </a:t>
            </a:r>
            <a:r>
              <a:rPr lang="en-US" sz="2400" i="1" dirty="0">
                <a:latin typeface="Times New Roman"/>
                <a:cs typeface="Times New Roman"/>
              </a:rPr>
              <a:t>evidence </a:t>
            </a:r>
            <a:r>
              <a:rPr lang="en-US" sz="2400" dirty="0">
                <a:latin typeface="Times New Roman"/>
                <a:cs typeface="Times New Roman"/>
              </a:rPr>
              <a:t>in each paragraph to make your readers understand your topic sentence. Moreover, you must make the information in the paragraph clear and specific enough for the readers to accept your ideas.</a:t>
            </a:r>
          </a:p>
        </p:txBody>
      </p:sp>
      <p:sp>
        <p:nvSpPr>
          <p:cNvPr id="3" name="TextBox 2"/>
          <p:cNvSpPr txBox="1"/>
          <p:nvPr/>
        </p:nvSpPr>
        <p:spPr>
          <a:xfrm>
            <a:off x="467544" y="476672"/>
            <a:ext cx="8676455" cy="461665"/>
          </a:xfrm>
          <a:prstGeom prst="rect">
            <a:avLst/>
          </a:prstGeom>
          <a:noFill/>
        </p:spPr>
        <p:txBody>
          <a:bodyPr wrap="square" rtlCol="0">
            <a:spAutoFit/>
          </a:bodyPr>
          <a:lstStyle/>
          <a:p>
            <a:pPr algn="ctr"/>
            <a:r>
              <a:rPr lang="en-US" sz="2400" b="1" dirty="0" smtClean="0">
                <a:latin typeface="Times New Roman"/>
                <a:cs typeface="Times New Roman"/>
              </a:rPr>
              <a:t>Paragraph Development</a:t>
            </a:r>
            <a:endParaRPr lang="en-US" sz="2400" b="1" dirty="0">
              <a:latin typeface="Times New Roman"/>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4"/>
            <a:ext cx="8496944" cy="4824535"/>
          </a:xfrm>
        </p:spPr>
        <p:txBody>
          <a:bodyPr numCol="1">
            <a:normAutofit/>
          </a:bodyPr>
          <a:lstStyle/>
          <a:p>
            <a:pPr marL="0" indent="0" algn="l">
              <a:spcBef>
                <a:spcPts val="0"/>
              </a:spcBef>
            </a:pPr>
            <a:r>
              <a:rPr lang="en-US" sz="2400" dirty="0" smtClean="0">
                <a:latin typeface="Times New Roman"/>
                <a:cs typeface="Times New Roman"/>
              </a:rPr>
              <a:t>“Although </a:t>
            </a:r>
            <a:r>
              <a:rPr lang="en-US" sz="2400" dirty="0">
                <a:latin typeface="Times New Roman"/>
                <a:cs typeface="Times New Roman"/>
              </a:rPr>
              <a:t>he was an outlaw, Jesse James was considered a Robin Hood figure in my hometown in Missouri. He used to be generous to the poor, and he did many good deeds, not just robberies. In my hometown people still talk about how lots of the things James did weren’t all bad</a:t>
            </a:r>
            <a:r>
              <a:rPr lang="en-US" sz="2400" dirty="0" smtClean="0">
                <a:latin typeface="Times New Roman"/>
                <a:cs typeface="Times New Roman"/>
              </a:rPr>
              <a:t>.”</a:t>
            </a:r>
          </a:p>
          <a:p>
            <a:pPr marL="0" indent="0" algn="l">
              <a:spcBef>
                <a:spcPts val="0"/>
              </a:spcBef>
            </a:pPr>
            <a:endParaRPr lang="en-US" sz="2400" dirty="0">
              <a:latin typeface="Times New Roman"/>
              <a:cs typeface="Times New Roman"/>
            </a:endParaRPr>
          </a:p>
          <a:p>
            <a:pPr marL="0" indent="0" algn="l">
              <a:spcBef>
                <a:spcPts val="0"/>
              </a:spcBef>
            </a:pPr>
            <a:r>
              <a:rPr lang="en-US" sz="2400" dirty="0" smtClean="0">
                <a:latin typeface="Times New Roman"/>
                <a:cs typeface="Times New Roman"/>
              </a:rPr>
              <a:t>This </a:t>
            </a:r>
            <a:r>
              <a:rPr lang="en-US" sz="2400" dirty="0">
                <a:latin typeface="Times New Roman"/>
                <a:cs typeface="Times New Roman"/>
              </a:rPr>
              <a:t>paragraph is </a:t>
            </a:r>
            <a:r>
              <a:rPr lang="en-US" sz="2400" i="1" dirty="0">
                <a:latin typeface="Times New Roman"/>
                <a:cs typeface="Times New Roman"/>
              </a:rPr>
              <a:t>underdeveloped. </a:t>
            </a:r>
            <a:r>
              <a:rPr lang="en-US" sz="2400" dirty="0">
                <a:latin typeface="Times New Roman"/>
                <a:cs typeface="Times New Roman"/>
              </a:rPr>
              <a:t>Although the topic sentence promises a discussion of Jesse James as a Robin Hood figure, the paragraph does not provide enough specific supporting evidence (in this case, examples) to explain this unusual view of the gunfighter.</a:t>
            </a:r>
          </a:p>
          <a:p>
            <a:pPr marL="0" indent="0" algn="l">
              <a:spcBef>
                <a:spcPts val="0"/>
              </a:spcBef>
            </a:pPr>
            <a:endParaRPr lang="en-US" sz="2400" dirty="0"/>
          </a:p>
        </p:txBody>
      </p:sp>
      <p:sp>
        <p:nvSpPr>
          <p:cNvPr id="3" name="Rectangle 2"/>
          <p:cNvSpPr/>
          <p:nvPr/>
        </p:nvSpPr>
        <p:spPr>
          <a:xfrm>
            <a:off x="395536" y="2235934"/>
            <a:ext cx="7920880" cy="369332"/>
          </a:xfrm>
          <a:prstGeom prst="rect">
            <a:avLst/>
          </a:prstGeom>
        </p:spPr>
        <p:txBody>
          <a:bodyPr wrap="square">
            <a:spAutoFit/>
          </a:bodyPr>
          <a:lstStyle/>
          <a:p>
            <a:r>
              <a:rPr lang="en-US" dirty="0"/>
              <a:t> </a:t>
            </a:r>
          </a:p>
        </p:txBody>
      </p:sp>
      <p:sp>
        <p:nvSpPr>
          <p:cNvPr id="2" name="TextBox 1"/>
          <p:cNvSpPr txBox="1"/>
          <p:nvPr/>
        </p:nvSpPr>
        <p:spPr>
          <a:xfrm>
            <a:off x="179512" y="812800"/>
            <a:ext cx="8784976" cy="461665"/>
          </a:xfrm>
          <a:prstGeom prst="rect">
            <a:avLst/>
          </a:prstGeom>
          <a:noFill/>
        </p:spPr>
        <p:txBody>
          <a:bodyPr wrap="square" rtlCol="0">
            <a:spAutoFit/>
          </a:bodyPr>
          <a:lstStyle/>
          <a:p>
            <a:pPr algn="ctr"/>
            <a:r>
              <a:rPr lang="en-US" sz="2400" b="1" dirty="0" smtClean="0">
                <a:latin typeface="Times New Roman"/>
                <a:cs typeface="Times New Roman"/>
              </a:rPr>
              <a:t>Undeveloped Paragraph</a:t>
            </a:r>
            <a:endParaRPr lang="en-US" sz="2400" b="1" dirty="0">
              <a:latin typeface="Times New Roman"/>
              <a:cs typeface="Times New Roma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5" name="مربع نص 4"/>
          <p:cNvSpPr txBox="1"/>
          <p:nvPr/>
        </p:nvSpPr>
        <p:spPr>
          <a:xfrm>
            <a:off x="179512" y="1412776"/>
            <a:ext cx="8712968" cy="4524315"/>
          </a:xfrm>
          <a:prstGeom prst="rect">
            <a:avLst/>
          </a:prstGeom>
          <a:noFill/>
        </p:spPr>
        <p:txBody>
          <a:bodyPr wrap="square" rtlCol="1">
            <a:spAutoFit/>
          </a:bodyPr>
          <a:lstStyle/>
          <a:p>
            <a:r>
              <a:rPr lang="en-US" sz="2400" dirty="0" smtClean="0">
                <a:latin typeface="Times New Roman"/>
                <a:cs typeface="Times New Roman"/>
              </a:rPr>
              <a:t>“Although </a:t>
            </a:r>
            <a:r>
              <a:rPr lang="en-US" sz="2400" dirty="0">
                <a:latin typeface="Times New Roman"/>
                <a:cs typeface="Times New Roman"/>
              </a:rPr>
              <a:t>he was an outlaw, Jesse James was considered a Robin Hood figure in my hometown in Missouri. Jesse and his gang chose my hometown as a hiding place, and they set out immediately to make friends with the local people. Every Christmas for four years, the legend goes, he dumped bags of toys on the doorsteps of poor children. The parents knew the toys had been bought with money stolen from richer people, but they were grateful anyway. On three occasions, Jesse gave groceries to the dozen neediest families—he seemed to know when times were toughest—and once he supposedly held up a stage to pay for an old man’s operation. In my hometown, some people still sing the praises of Jesse James, the outlaw who wasn’t all bad</a:t>
            </a:r>
            <a:r>
              <a:rPr lang="en-US" sz="2400" dirty="0" smtClean="0">
                <a:latin typeface="Times New Roman"/>
                <a:cs typeface="Times New Roman"/>
              </a:rPr>
              <a:t>.”</a:t>
            </a:r>
            <a:endParaRPr lang="en-US" sz="2400" dirty="0">
              <a:latin typeface="Times New Roman"/>
              <a:cs typeface="Times New Roman"/>
            </a:endParaRPr>
          </a:p>
        </p:txBody>
      </p:sp>
      <p:sp>
        <p:nvSpPr>
          <p:cNvPr id="3" name="TextBox 2"/>
          <p:cNvSpPr txBox="1"/>
          <p:nvPr/>
        </p:nvSpPr>
        <p:spPr>
          <a:xfrm>
            <a:off x="1" y="548680"/>
            <a:ext cx="8748463" cy="461665"/>
          </a:xfrm>
          <a:prstGeom prst="rect">
            <a:avLst/>
          </a:prstGeom>
          <a:noFill/>
        </p:spPr>
        <p:txBody>
          <a:bodyPr wrap="square" rtlCol="0">
            <a:spAutoFit/>
          </a:bodyPr>
          <a:lstStyle/>
          <a:p>
            <a:pPr algn="ctr"/>
            <a:r>
              <a:rPr lang="en-US" sz="2400" b="1" dirty="0">
                <a:latin typeface="Times New Roman"/>
                <a:cs typeface="Times New Roman"/>
              </a:rPr>
              <a:t>Rewritten, the paragraph might read as follows</a:t>
            </a:r>
          </a:p>
        </p:txBody>
      </p:sp>
    </p:spTree>
    <p:extLst>
      <p:ext uri="{BB962C8B-B14F-4D97-AF65-F5344CB8AC3E}">
        <p14:creationId xmlns="" xmlns:p14="http://schemas.microsoft.com/office/powerpoint/2010/main" val="195357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412776"/>
            <a:ext cx="8712968" cy="1200328"/>
          </a:xfrm>
          <a:prstGeom prst="rect">
            <a:avLst/>
          </a:prstGeom>
        </p:spPr>
        <p:txBody>
          <a:bodyPr wrap="square">
            <a:spAutoFit/>
          </a:bodyPr>
          <a:lstStyle/>
          <a:p>
            <a:r>
              <a:rPr lang="en-US" sz="2400" dirty="0">
                <a:latin typeface="Times New Roman"/>
                <a:cs typeface="Times New Roman"/>
              </a:rPr>
              <a:t>The topic sentence promises a discussion of James’s generosity and delivers just that by citing specific examples of his gifts to children, the poor, and the sick. The paragraph is, therefore, better developed.</a:t>
            </a:r>
          </a:p>
        </p:txBody>
      </p:sp>
    </p:spTree>
    <p:extLst>
      <p:ext uri="{BB962C8B-B14F-4D97-AF65-F5344CB8AC3E}">
        <p14:creationId xmlns="" xmlns:p14="http://schemas.microsoft.com/office/powerpoint/2010/main" val="4194001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556792"/>
            <a:ext cx="8136904" cy="3939540"/>
          </a:xfrm>
          <a:prstGeom prst="rect">
            <a:avLst/>
          </a:prstGeom>
        </p:spPr>
        <p:txBody>
          <a:bodyPr wrap="square">
            <a:spAutoFit/>
          </a:bodyPr>
          <a:lstStyle/>
          <a:p>
            <a:r>
              <a:rPr lang="en-US" sz="2400" dirty="0">
                <a:latin typeface="Times New Roman"/>
                <a:cs typeface="Times New Roman"/>
              </a:rPr>
              <a:t>The following paragraph offers supporting reasons but no specific examples or details to support those reasons:</a:t>
            </a:r>
          </a:p>
          <a:p>
            <a:r>
              <a:rPr lang="en-US" sz="2400" dirty="0">
                <a:latin typeface="Times New Roman"/>
                <a:cs typeface="Times New Roman"/>
              </a:rPr>
              <a:t>Living with my ex-roommate was unbearable. First, she thought everything she owned was the best. Second, she possessed numerous filthy habits. Finally, she constantly exhibited immature behavior.</a:t>
            </a:r>
          </a:p>
          <a:p>
            <a:endParaRPr lang="en-US" sz="2400" dirty="0">
              <a:latin typeface="Times New Roman"/>
              <a:cs typeface="Times New Roman"/>
            </a:endParaRPr>
          </a:p>
          <a:p>
            <a:endParaRPr lang="en-US" sz="2000" dirty="0" smtClean="0">
              <a:latin typeface="Times New Roman"/>
              <a:cs typeface="Times New Roman"/>
            </a:endParaRPr>
          </a:p>
          <a:p>
            <a:endParaRPr lang="en-US" sz="2000" dirty="0">
              <a:latin typeface="Times New Roman"/>
              <a:cs typeface="Times New Roman"/>
            </a:endParaRPr>
          </a:p>
          <a:p>
            <a:r>
              <a:rPr lang="en-US" sz="2400" dirty="0">
                <a:latin typeface="Times New Roman"/>
                <a:cs typeface="Times New Roman"/>
              </a:rPr>
              <a:t> </a:t>
            </a:r>
          </a:p>
          <a:p>
            <a:endParaRPr lang="en-US" dirty="0"/>
          </a:p>
        </p:txBody>
      </p:sp>
    </p:spTree>
    <p:extLst>
      <p:ext uri="{BB962C8B-B14F-4D97-AF65-F5344CB8AC3E}">
        <p14:creationId xmlns="" xmlns:p14="http://schemas.microsoft.com/office/powerpoint/2010/main" val="1707277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340768"/>
            <a:ext cx="8784976" cy="4431983"/>
          </a:xfrm>
          <a:prstGeom prst="rect">
            <a:avLst/>
          </a:prstGeom>
        </p:spPr>
        <p:txBody>
          <a:bodyPr wrap="square">
            <a:spAutoFit/>
          </a:bodyPr>
          <a:lstStyle/>
          <a:p>
            <a:r>
              <a:rPr lang="en-US" sz="2400" dirty="0">
                <a:latin typeface="Times New Roman"/>
                <a:cs typeface="Times New Roman"/>
              </a:rPr>
              <a:t>The writer might provide more evidence this way:</a:t>
            </a:r>
          </a:p>
          <a:p>
            <a:endParaRPr lang="en-US" sz="2400" dirty="0" smtClean="0">
              <a:latin typeface="Times New Roman"/>
              <a:cs typeface="Times New Roman"/>
            </a:endParaRPr>
          </a:p>
          <a:p>
            <a:r>
              <a:rPr lang="en-US" sz="2400" dirty="0" smtClean="0">
                <a:latin typeface="Times New Roman"/>
                <a:cs typeface="Times New Roman"/>
              </a:rPr>
              <a:t>“Living </a:t>
            </a:r>
            <a:r>
              <a:rPr lang="en-US" sz="2400" dirty="0">
                <a:latin typeface="Times New Roman"/>
                <a:cs typeface="Times New Roman"/>
              </a:rPr>
              <a:t>with my ex-roommate was unbearable. First, she thought everything she owned, from clothes to cosmetics, was the best. If someone complimented my pants, she’d point out that her designer jeans looked better and would last longer because they were made of better material. If she borrowed my shampoo, she’d let me know that it didn’t get her hair as clean and shiny as hers did. My hand cream wasn’t as smooth; my suntan lotion wasn’t as protective; not even my wire clothes hangers were as good as her padded ones! But despite her pickiness about products, she had numerous filthy habits. </a:t>
            </a:r>
          </a:p>
          <a:p>
            <a:endParaRPr lang="en-US" dirty="0"/>
          </a:p>
        </p:txBody>
      </p:sp>
    </p:spTree>
    <p:extLst>
      <p:ext uri="{BB962C8B-B14F-4D97-AF65-F5344CB8AC3E}">
        <p14:creationId xmlns="" xmlns:p14="http://schemas.microsoft.com/office/powerpoint/2010/main" val="2844735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340768"/>
            <a:ext cx="9036496" cy="5170646"/>
          </a:xfrm>
          <a:prstGeom prst="rect">
            <a:avLst/>
          </a:prstGeom>
        </p:spPr>
        <p:txBody>
          <a:bodyPr wrap="square">
            <a:spAutoFit/>
          </a:bodyPr>
          <a:lstStyle/>
          <a:p>
            <a:r>
              <a:rPr lang="en-US" sz="2400" dirty="0">
                <a:latin typeface="Times New Roman"/>
                <a:cs typeface="Times New Roman"/>
              </a:rPr>
              <a:t>Her dirty dishes remained in the sink for ages before she got the incentive to wash them. Piles of the “best” brand of tissues were regularly discarded from her upper bunk and strewn about the floor. Her desk and closets overflowed with heaps of dirty clothes, books, cosmetics, and whatever else she owned, and she rarely brushed her teeth (when she did brush, she left oozes of toothpaste on the sink). Finally, she constantly acted immaturely by throwing tantrums when things didn’t go her way. A poor grade on an exam or paper, for example, meant books, shoes, or any other small object within her reach would hit the wall flying. Living with such a person taught me some valuable lessons about how not to win friends or keep roommates</a:t>
            </a:r>
            <a:r>
              <a:rPr lang="en-US" sz="2400" dirty="0" smtClean="0">
                <a:latin typeface="Times New Roman"/>
                <a:cs typeface="Times New Roman"/>
              </a:rPr>
              <a:t>.”</a:t>
            </a:r>
            <a:endParaRPr lang="en-US" sz="2400" dirty="0">
              <a:latin typeface="Times New Roman"/>
              <a:cs typeface="Times New Roman"/>
            </a:endParaRPr>
          </a:p>
          <a:p>
            <a:endParaRPr lang="en-US" sz="2400" dirty="0">
              <a:latin typeface="Times New Roman"/>
              <a:cs typeface="Times New Roman"/>
            </a:endParaRPr>
          </a:p>
          <a:p>
            <a:r>
              <a:rPr lang="en-US" sz="2400" dirty="0">
                <a:latin typeface="Times New Roman"/>
                <a:cs typeface="Times New Roman"/>
              </a:rPr>
              <a:t> </a:t>
            </a:r>
          </a:p>
          <a:p>
            <a:endParaRPr lang="en-US" dirty="0"/>
          </a:p>
        </p:txBody>
      </p:sp>
    </p:spTree>
    <p:extLst>
      <p:ext uri="{BB962C8B-B14F-4D97-AF65-F5344CB8AC3E}">
        <p14:creationId xmlns="" xmlns:p14="http://schemas.microsoft.com/office/powerpoint/2010/main" val="26189599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556792"/>
            <a:ext cx="8136904" cy="1477327"/>
          </a:xfrm>
          <a:prstGeom prst="rect">
            <a:avLst/>
          </a:prstGeom>
        </p:spPr>
        <p:txBody>
          <a:bodyPr wrap="square">
            <a:spAutoFit/>
          </a:bodyPr>
          <a:lstStyle/>
          <a:p>
            <a:r>
              <a:rPr lang="en-US" sz="2400" dirty="0">
                <a:latin typeface="Times New Roman"/>
                <a:cs typeface="Times New Roman"/>
              </a:rPr>
              <a:t>By adding more supporting evidence—specific examples and details—to this paragraph, the writer has a better chance of convincing the reader of the roommate’s real character.</a:t>
            </a:r>
          </a:p>
          <a:p>
            <a:endParaRPr lang="en-US" dirty="0">
              <a:latin typeface="Times New Roman"/>
              <a:cs typeface="Times New Roman"/>
            </a:endParaRPr>
          </a:p>
        </p:txBody>
      </p:sp>
    </p:spTree>
    <p:extLst>
      <p:ext uri="{BB962C8B-B14F-4D97-AF65-F5344CB8AC3E}">
        <p14:creationId xmlns="" xmlns:p14="http://schemas.microsoft.com/office/powerpoint/2010/main" val="291603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4801314"/>
          </a:xfrm>
          <a:prstGeom prst="rect">
            <a:avLst/>
          </a:prstGeom>
        </p:spPr>
        <p:txBody>
          <a:bodyPr wrap="square">
            <a:spAutoFit/>
          </a:bodyPr>
          <a:lstStyle/>
          <a:p>
            <a:r>
              <a:rPr lang="en-US" sz="2400" dirty="0" smtClean="0">
                <a:latin typeface="Times New Roman"/>
                <a:cs typeface="Times New Roman"/>
              </a:rPr>
              <a:t>Where </a:t>
            </a:r>
            <a:r>
              <a:rPr lang="en-US" sz="2400" dirty="0">
                <a:latin typeface="Times New Roman"/>
                <a:cs typeface="Times New Roman"/>
              </a:rPr>
              <a:t>do writers find their supporting information? Evidence comes from many sources. Personal experiences, </a:t>
            </a:r>
            <a:r>
              <a:rPr lang="en-US" sz="2400" dirty="0" err="1">
                <a:latin typeface="Times New Roman"/>
                <a:cs typeface="Times New Roman"/>
              </a:rPr>
              <a:t>mem</a:t>
            </a:r>
            <a:r>
              <a:rPr lang="en-US" sz="2400" dirty="0">
                <a:latin typeface="Times New Roman"/>
                <a:cs typeface="Times New Roman"/>
              </a:rPr>
              <a:t>- </a:t>
            </a:r>
            <a:r>
              <a:rPr lang="en-US" sz="2400" dirty="0" err="1">
                <a:latin typeface="Times New Roman"/>
                <a:cs typeface="Times New Roman"/>
              </a:rPr>
              <a:t>ories</a:t>
            </a:r>
            <a:r>
              <a:rPr lang="en-US" sz="2400" dirty="0">
                <a:latin typeface="Times New Roman"/>
                <a:cs typeface="Times New Roman"/>
              </a:rPr>
              <a:t>, observations, hypothetical examples, reasoned arguments, facts, statistics, testimony from authorities, many kinds of studies and research—all these and more can help you make your points clear and persuasive. In the paragraph on Jesse James, for example, the writer relied on stories and memories from his hometown. The paragraph on the obnoxious roommate was supported by examples gained through the writer’s personal observation. The kind of supporting evidence you choose for your paragraphs depends on your purpose and your audience; as the writer, you must decide what will work best to make your readers understand and accept each important point in your discussion. </a:t>
            </a:r>
          </a:p>
          <a:p>
            <a:endParaRPr lang="en-US" dirty="0"/>
          </a:p>
        </p:txBody>
      </p:sp>
      <p:sp>
        <p:nvSpPr>
          <p:cNvPr id="2" name="TextBox 1"/>
          <p:cNvSpPr txBox="1"/>
          <p:nvPr/>
        </p:nvSpPr>
        <p:spPr>
          <a:xfrm>
            <a:off x="179513" y="694266"/>
            <a:ext cx="7984216" cy="461665"/>
          </a:xfrm>
          <a:prstGeom prst="rect">
            <a:avLst/>
          </a:prstGeom>
          <a:noFill/>
        </p:spPr>
        <p:txBody>
          <a:bodyPr wrap="square" rtlCol="0">
            <a:spAutoFit/>
          </a:bodyPr>
          <a:lstStyle/>
          <a:p>
            <a:pPr algn="ctr"/>
            <a:r>
              <a:rPr lang="en-US" sz="2400" b="1" dirty="0">
                <a:latin typeface="Times New Roman"/>
                <a:cs typeface="Times New Roman"/>
              </a:rPr>
              <a:t>Where does evidence come from?</a:t>
            </a:r>
            <a:r>
              <a:rPr lang="en-US" sz="2400" dirty="0">
                <a:latin typeface="Times New Roman"/>
                <a:cs typeface="Times New Roman"/>
              </a:rPr>
              <a:t> </a:t>
            </a:r>
          </a:p>
        </p:txBody>
      </p:sp>
    </p:spTree>
    <p:extLst>
      <p:ext uri="{BB962C8B-B14F-4D97-AF65-F5344CB8AC3E}">
        <p14:creationId xmlns="" xmlns:p14="http://schemas.microsoft.com/office/powerpoint/2010/main" val="38727716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2215991"/>
          </a:xfrm>
          <a:prstGeom prst="rect">
            <a:avLst/>
          </a:prstGeom>
        </p:spPr>
        <p:txBody>
          <a:bodyPr wrap="square">
            <a:spAutoFit/>
          </a:bodyPr>
          <a:lstStyle/>
          <a:p>
            <a:r>
              <a:rPr lang="en-US" sz="2400" dirty="0">
                <a:latin typeface="Times New Roman"/>
                <a:cs typeface="Times New Roman"/>
              </a:rPr>
              <a:t>Having a well-developed paragraph is more than a matter of adding material or expanding length, however. The information in each paragraph must effectively explain or support your topic sentence. </a:t>
            </a:r>
            <a:r>
              <a:rPr lang="en-US" sz="2400" i="1" dirty="0">
                <a:latin typeface="Times New Roman"/>
                <a:cs typeface="Times New Roman"/>
              </a:rPr>
              <a:t>Vague generalities or repetitious ideas are not convincing. </a:t>
            </a:r>
            <a:r>
              <a:rPr lang="en-US" sz="2400" dirty="0">
                <a:latin typeface="Times New Roman"/>
                <a:cs typeface="Times New Roman"/>
              </a:rPr>
              <a:t>Look, for example, at the following paragraph, in which the writer offers only generalities:</a:t>
            </a:r>
          </a:p>
          <a:p>
            <a:endParaRPr lang="en-US" dirty="0"/>
          </a:p>
        </p:txBody>
      </p:sp>
      <p:sp>
        <p:nvSpPr>
          <p:cNvPr id="2" name="TextBox 1"/>
          <p:cNvSpPr txBox="1"/>
          <p:nvPr/>
        </p:nvSpPr>
        <p:spPr>
          <a:xfrm>
            <a:off x="179513" y="694266"/>
            <a:ext cx="7984216" cy="461665"/>
          </a:xfrm>
          <a:prstGeom prst="rect">
            <a:avLst/>
          </a:prstGeom>
          <a:noFill/>
        </p:spPr>
        <p:txBody>
          <a:bodyPr wrap="square" rtlCol="0">
            <a:spAutoFit/>
          </a:bodyPr>
          <a:lstStyle/>
          <a:p>
            <a:pPr algn="ctr"/>
            <a:r>
              <a:rPr lang="en-US" sz="2400" b="1" dirty="0">
                <a:latin typeface="Times New Roman"/>
                <a:cs typeface="Times New Roman"/>
              </a:rPr>
              <a:t>Where does evidence come from?</a:t>
            </a:r>
            <a:r>
              <a:rPr lang="en-US" sz="2400" dirty="0">
                <a:latin typeface="Times New Roman"/>
                <a:cs typeface="Times New Roman"/>
              </a:rPr>
              <a:t> </a:t>
            </a:r>
          </a:p>
        </p:txBody>
      </p:sp>
    </p:spTree>
    <p:extLst>
      <p:ext uri="{BB962C8B-B14F-4D97-AF65-F5344CB8AC3E}">
        <p14:creationId xmlns="" xmlns:p14="http://schemas.microsoft.com/office/powerpoint/2010/main" val="3394111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3046988"/>
          </a:xfrm>
          <a:prstGeom prst="rect">
            <a:avLst/>
          </a:prstGeom>
        </p:spPr>
        <p:txBody>
          <a:bodyPr wrap="square">
            <a:spAutoFit/>
          </a:bodyPr>
          <a:lstStyle/>
          <a:p>
            <a:r>
              <a:rPr lang="en-US" sz="2400" dirty="0">
                <a:latin typeface="Times New Roman"/>
                <a:cs typeface="Times New Roman"/>
              </a:rPr>
              <a:t>We ought to get rid of cellular telephones in cars. Some people who have them think they’re a really good idea but a lot of us don’t agree. A car phone can cause too many dangerous accidents to happen, and even if there’s no terrible accident, people using them have been known to do some really stupid things in traffic. Drivers using car phones are constantly causing problems for other drivers; pedestrians are in big trouble from these people too. I think car phones are getting to be a really dangerous nuisance and we ought to do something about them soon.</a:t>
            </a:r>
          </a:p>
        </p:txBody>
      </p:sp>
      <p:sp>
        <p:nvSpPr>
          <p:cNvPr id="2" name="TextBox 1"/>
          <p:cNvSpPr txBox="1"/>
          <p:nvPr/>
        </p:nvSpPr>
        <p:spPr>
          <a:xfrm>
            <a:off x="179513" y="694266"/>
            <a:ext cx="7984216" cy="461665"/>
          </a:xfrm>
          <a:prstGeom prst="rect">
            <a:avLst/>
          </a:prstGeom>
          <a:noFill/>
        </p:spPr>
        <p:txBody>
          <a:bodyPr wrap="square" rtlCol="0">
            <a:spAutoFit/>
          </a:bodyPr>
          <a:lstStyle/>
          <a:p>
            <a:pPr algn="ctr"/>
            <a:r>
              <a:rPr lang="en-US" sz="2400" b="1" dirty="0">
                <a:latin typeface="Times New Roman"/>
                <a:cs typeface="Times New Roman"/>
              </a:rPr>
              <a:t>Where does evidence come from?</a:t>
            </a:r>
            <a:r>
              <a:rPr lang="en-US" sz="2400" dirty="0">
                <a:latin typeface="Times New Roman"/>
                <a:cs typeface="Times New Roman"/>
              </a:rPr>
              <a:t> </a:t>
            </a:r>
          </a:p>
        </p:txBody>
      </p:sp>
    </p:spTree>
    <p:extLst>
      <p:ext uri="{BB962C8B-B14F-4D97-AF65-F5344CB8AC3E}">
        <p14:creationId xmlns="" xmlns:p14="http://schemas.microsoft.com/office/powerpoint/2010/main" val="2469997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3785652"/>
          </a:xfrm>
          <a:prstGeom prst="rect">
            <a:avLst/>
          </a:prstGeom>
        </p:spPr>
        <p:txBody>
          <a:bodyPr wrap="square">
            <a:spAutoFit/>
          </a:bodyPr>
          <a:lstStyle/>
          <a:p>
            <a:r>
              <a:rPr lang="en-US" sz="2400" dirty="0">
                <a:latin typeface="Times New Roman"/>
                <a:cs typeface="Times New Roman"/>
              </a:rPr>
              <a:t>This paragraph is weak because it is composed of repetitious general statements using vague, unclear language. None of its general statements is supported with specific evidence. Why are car phones not a “good” idea? How do they cause accidents? What “stupid things” happened because of them? What are the “problems” and “trouble” the writer refers to? What exactly does “do something about them” mean? The writer obviously had some ideas in mind, but these ideas are not clear to the reader because they are not adequately developed with specific evidence and language. By adding supporting examples and details, the writer might revise the paragraph this way:</a:t>
            </a:r>
          </a:p>
        </p:txBody>
      </p:sp>
    </p:spTree>
    <p:extLst>
      <p:ext uri="{BB962C8B-B14F-4D97-AF65-F5344CB8AC3E}">
        <p14:creationId xmlns="" xmlns:p14="http://schemas.microsoft.com/office/powerpoint/2010/main" val="266066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3785652"/>
          </a:xfrm>
          <a:prstGeom prst="rect">
            <a:avLst/>
          </a:prstGeom>
        </p:spPr>
        <p:txBody>
          <a:bodyPr wrap="square">
            <a:spAutoFit/>
          </a:bodyPr>
          <a:lstStyle/>
          <a:p>
            <a:r>
              <a:rPr lang="en-US" sz="2400" dirty="0">
                <a:latin typeface="Times New Roman"/>
                <a:cs typeface="Times New Roman"/>
              </a:rPr>
              <a:t>Although cellular telephones may be a time-saving convenience for busy executives or commuters, they are too distracting for use by drivers of moving vehicles, whose lack of full attention poses a serious threat to other drivers and to pedestrians. The simple act of dialing or answering a telephone, for example, may take a driver’s eyes away from traffic signals or other cars. Moreover, involvement in a complex or emotional conversation could slow down a driver’s response time just when fast action is needed to avoid an accident. Last week I drove behind a man using his car phone. As he drove and talked, I could see him gesturing wildly, obviously agitated with the other caller. </a:t>
            </a:r>
          </a:p>
        </p:txBody>
      </p:sp>
    </p:spTree>
    <p:extLst>
      <p:ext uri="{BB962C8B-B14F-4D97-AF65-F5344CB8AC3E}">
        <p14:creationId xmlns="" xmlns:p14="http://schemas.microsoft.com/office/powerpoint/2010/main" val="3481962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3785652"/>
          </a:xfrm>
          <a:prstGeom prst="rect">
            <a:avLst/>
          </a:prstGeom>
        </p:spPr>
        <p:txBody>
          <a:bodyPr wrap="square">
            <a:spAutoFit/>
          </a:bodyPr>
          <a:lstStyle/>
          <a:p>
            <a:r>
              <a:rPr lang="en-US" sz="2400" dirty="0">
                <a:latin typeface="Times New Roman"/>
                <a:cs typeface="Times New Roman"/>
              </a:rPr>
              <a:t>His speed repeatedly slowed and then picked up, slowed and increased, and his car drifted more than once, on a street frequently crossed by schoolchildren. Because the man was clearly not in full, conscious control of his driving, he was dangerous. My experience is not isolated; a recent study by the Foundation for Traffic Safety has discovered that using a cell phone is far more distracting to drivers than listening to the radio or talking to a rider. With additional studies in progress, voters should soon be able to demand legislation to restrict use of car telephones to passengers or to drivers when the vehicles are not in motion.</a:t>
            </a:r>
          </a:p>
        </p:txBody>
      </p:sp>
    </p:spTree>
    <p:extLst>
      <p:ext uri="{BB962C8B-B14F-4D97-AF65-F5344CB8AC3E}">
        <p14:creationId xmlns="" xmlns:p14="http://schemas.microsoft.com/office/powerpoint/2010/main" val="115060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2308324"/>
          </a:xfrm>
          <a:prstGeom prst="rect">
            <a:avLst/>
          </a:prstGeom>
        </p:spPr>
        <p:txBody>
          <a:bodyPr wrap="square">
            <a:spAutoFit/>
          </a:bodyPr>
          <a:lstStyle/>
          <a:p>
            <a:r>
              <a:rPr lang="en-US" sz="2400" dirty="0">
                <a:latin typeface="Times New Roman"/>
                <a:cs typeface="Times New Roman"/>
              </a:rPr>
              <a:t>The reader now has a better idea why the writer feels cell phones are distracting and, consequently, dangerous to drivers. By using two hypothetical examples (looking away, slowed response time), one personal experience (observing the agitated man), and one reference to research (the safety study), the writer offers the reader three kinds of supporting evidence for the paragraph’s claim.</a:t>
            </a:r>
          </a:p>
        </p:txBody>
      </p:sp>
    </p:spTree>
    <p:extLst>
      <p:ext uri="{BB962C8B-B14F-4D97-AF65-F5344CB8AC3E}">
        <p14:creationId xmlns="" xmlns:p14="http://schemas.microsoft.com/office/powerpoint/2010/main" val="1679752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4154983"/>
          </a:xfrm>
          <a:prstGeom prst="rect">
            <a:avLst/>
          </a:prstGeom>
        </p:spPr>
        <p:txBody>
          <a:bodyPr wrap="square">
            <a:spAutoFit/>
          </a:bodyPr>
          <a:lstStyle/>
          <a:p>
            <a:r>
              <a:rPr lang="en-US" sz="2400" dirty="0">
                <a:latin typeface="Times New Roman"/>
                <a:cs typeface="Times New Roman"/>
              </a:rPr>
              <a:t>Joseph Conrad, the famous novelist, once remarked that a writer’s purpose was to use “the power of the written word to make you hear, to make you feel . . . before all, to make you </a:t>
            </a:r>
            <a:r>
              <a:rPr lang="en-US" sz="2400" i="1" dirty="0">
                <a:latin typeface="Times New Roman"/>
                <a:cs typeface="Times New Roman"/>
              </a:rPr>
              <a:t>see. </a:t>
            </a:r>
            <a:r>
              <a:rPr lang="en-US" sz="2400" dirty="0">
                <a:latin typeface="Times New Roman"/>
                <a:cs typeface="Times New Roman"/>
              </a:rPr>
              <a:t>That—and no more, and it is everything.” By using specific details instead of vague, general statements, you can write an interesting, convincing essay. Ask yourself as you revise your paragraphs, “Have I provided enough information, presented enough clear, precise details to make my readers </a:t>
            </a:r>
            <a:r>
              <a:rPr lang="en-US" sz="2400" i="1" dirty="0">
                <a:latin typeface="Times New Roman"/>
                <a:cs typeface="Times New Roman"/>
              </a:rPr>
              <a:t>see </a:t>
            </a:r>
            <a:r>
              <a:rPr lang="en-US" sz="2400" dirty="0">
                <a:latin typeface="Times New Roman"/>
                <a:cs typeface="Times New Roman"/>
              </a:rPr>
              <a:t>what I want them to?” In other words, a well-developed paragraph effectively makes its point with </a:t>
            </a:r>
            <a:r>
              <a:rPr lang="en-US" sz="2400" i="1" dirty="0">
                <a:latin typeface="Times New Roman"/>
                <a:cs typeface="Times New Roman"/>
              </a:rPr>
              <a:t>an appropriate amount of specific supporting evidence. </a:t>
            </a:r>
            <a:r>
              <a:rPr lang="en-US" sz="2400" dirty="0">
                <a:latin typeface="Times New Roman"/>
                <a:cs typeface="Times New Roman"/>
              </a:rPr>
              <a:t>(Remember that a hand- written paragraph in your rough draft will look much shorter when it is typed. </a:t>
            </a:r>
          </a:p>
        </p:txBody>
      </p:sp>
    </p:spTree>
    <p:extLst>
      <p:ext uri="{BB962C8B-B14F-4D97-AF65-F5344CB8AC3E}">
        <p14:creationId xmlns="" xmlns:p14="http://schemas.microsoft.com/office/powerpoint/2010/main" val="2147787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1200328"/>
          </a:xfrm>
          <a:prstGeom prst="rect">
            <a:avLst/>
          </a:prstGeom>
        </p:spPr>
        <p:txBody>
          <a:bodyPr wrap="square">
            <a:spAutoFit/>
          </a:bodyPr>
          <a:lstStyle/>
          <a:p>
            <a:r>
              <a:rPr lang="en-US" sz="2400" dirty="0">
                <a:latin typeface="Times New Roman"/>
                <a:cs typeface="Times New Roman"/>
              </a:rPr>
              <a:t>Therefore, if you can’t think of much to say about a particular idea, you should gather more information or consider dropping it as a major point in your essay.)</a:t>
            </a:r>
          </a:p>
        </p:txBody>
      </p:sp>
    </p:spTree>
    <p:extLst>
      <p:ext uri="{BB962C8B-B14F-4D97-AF65-F5344CB8AC3E}">
        <p14:creationId xmlns="" xmlns:p14="http://schemas.microsoft.com/office/powerpoint/2010/main" val="905274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3785652"/>
          </a:xfrm>
          <a:prstGeom prst="rect">
            <a:avLst/>
          </a:prstGeom>
        </p:spPr>
        <p:txBody>
          <a:bodyPr wrap="square">
            <a:spAutoFit/>
          </a:bodyPr>
          <a:lstStyle/>
          <a:p>
            <a:endParaRPr lang="en-US" sz="2400" dirty="0" smtClean="0"/>
          </a:p>
          <a:p>
            <a:r>
              <a:rPr lang="en-US" sz="2400" dirty="0" smtClean="0">
                <a:latin typeface="Times New Roman"/>
                <a:cs typeface="Times New Roman"/>
              </a:rPr>
              <a:t>“</a:t>
            </a:r>
            <a:r>
              <a:rPr lang="en-US" sz="2400" dirty="0">
                <a:latin typeface="Times New Roman"/>
                <a:cs typeface="Times New Roman"/>
              </a:rPr>
              <a:t>How long is a good paragraph?” is a question novice writers often ask. Like a teacher’s lecture, paragraphs should be long enough to accomplish their purpose and short enough to be interesting. In truth, there is no set length, no prescribed number of lines or sentences, for any of your paragraphs. In a body paragraph, your topic sentence presents the main point, and the rest of the paragraph must give enough supporting evidence to convince the reader. Although too much unnecessary or repetitious detail is boring, too little discussion will leave the reader uninformed, unconvinced, or confused.</a:t>
            </a:r>
          </a:p>
        </p:txBody>
      </p:sp>
      <p:sp>
        <p:nvSpPr>
          <p:cNvPr id="2" name="TextBox 1"/>
          <p:cNvSpPr txBox="1"/>
          <p:nvPr/>
        </p:nvSpPr>
        <p:spPr>
          <a:xfrm>
            <a:off x="0" y="332656"/>
            <a:ext cx="9144000" cy="738664"/>
          </a:xfrm>
          <a:prstGeom prst="rect">
            <a:avLst/>
          </a:prstGeom>
          <a:noFill/>
        </p:spPr>
        <p:txBody>
          <a:bodyPr wrap="square" rtlCol="0">
            <a:spAutoFit/>
          </a:bodyPr>
          <a:lstStyle/>
          <a:p>
            <a:pPr algn="ctr"/>
            <a:r>
              <a:rPr lang="en-US" sz="2400" b="1" dirty="0">
                <a:latin typeface="Times New Roman"/>
                <a:cs typeface="Times New Roman"/>
              </a:rPr>
              <a:t>PARAGRAPH LENGTH</a:t>
            </a:r>
          </a:p>
          <a:p>
            <a:endParaRPr lang="en-US" dirty="0"/>
          </a:p>
        </p:txBody>
      </p:sp>
    </p:spTree>
    <p:extLst>
      <p:ext uri="{BB962C8B-B14F-4D97-AF65-F5344CB8AC3E}">
        <p14:creationId xmlns="" xmlns:p14="http://schemas.microsoft.com/office/powerpoint/2010/main" val="1018588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4154983"/>
          </a:xfrm>
          <a:prstGeom prst="rect">
            <a:avLst/>
          </a:prstGeom>
        </p:spPr>
        <p:txBody>
          <a:bodyPr wrap="square">
            <a:spAutoFit/>
          </a:bodyPr>
          <a:lstStyle/>
          <a:p>
            <a:endParaRPr lang="en-US" sz="2400" dirty="0" smtClean="0"/>
          </a:p>
          <a:p>
            <a:r>
              <a:rPr lang="en-US" sz="2400" dirty="0">
                <a:latin typeface="Times New Roman"/>
                <a:cs typeface="Times New Roman"/>
              </a:rPr>
              <a:t>Although paragraph length varies, beginning writers should avoid the one- or two-sentence paragraphs frequently seen in newspapers or magazine articles. (Journalists have their own rules to follow; paragraphs are shorter in newspapers for one reason, because large masses of print in narrow columns are difficult to read quickly.) Essay writers do occasionally use the one-sentence paragraph, most often to produce some special effect, when the statement is especially dramatic or significant and needs to call attention to itself or when an emphatic transition is needed. For now, however, you should concentrate on writing well-developed body paragraphs.</a:t>
            </a:r>
          </a:p>
        </p:txBody>
      </p:sp>
      <p:sp>
        <p:nvSpPr>
          <p:cNvPr id="2" name="TextBox 1"/>
          <p:cNvSpPr txBox="1"/>
          <p:nvPr/>
        </p:nvSpPr>
        <p:spPr>
          <a:xfrm>
            <a:off x="0" y="332656"/>
            <a:ext cx="9144000" cy="738664"/>
          </a:xfrm>
          <a:prstGeom prst="rect">
            <a:avLst/>
          </a:prstGeom>
          <a:noFill/>
        </p:spPr>
        <p:txBody>
          <a:bodyPr wrap="square" rtlCol="0">
            <a:spAutoFit/>
          </a:bodyPr>
          <a:lstStyle/>
          <a:p>
            <a:pPr algn="ctr"/>
            <a:r>
              <a:rPr lang="en-US" sz="2400" b="1" dirty="0">
                <a:latin typeface="Times New Roman"/>
                <a:cs typeface="Times New Roman"/>
              </a:rPr>
              <a:t>PARAGRAPH LENGTH</a:t>
            </a:r>
          </a:p>
          <a:p>
            <a:endParaRPr lang="en-US" dirty="0"/>
          </a:p>
        </p:txBody>
      </p:sp>
    </p:spTree>
    <p:extLst>
      <p:ext uri="{BB962C8B-B14F-4D97-AF65-F5344CB8AC3E}">
        <p14:creationId xmlns="" xmlns:p14="http://schemas.microsoft.com/office/powerpoint/2010/main" val="29342044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96752"/>
            <a:ext cx="9144000" cy="4524315"/>
          </a:xfrm>
          <a:prstGeom prst="rect">
            <a:avLst/>
          </a:prstGeom>
        </p:spPr>
        <p:txBody>
          <a:bodyPr wrap="square">
            <a:spAutoFit/>
          </a:bodyPr>
          <a:lstStyle/>
          <a:p>
            <a:endParaRPr lang="en-US" sz="2400" dirty="0" smtClean="0"/>
          </a:p>
          <a:p>
            <a:r>
              <a:rPr lang="en-US" sz="2400" dirty="0">
                <a:latin typeface="Times New Roman"/>
                <a:cs typeface="Times New Roman"/>
              </a:rPr>
              <a:t>One more note on paragraph length: sometimes you may discover that a particular point in your essay is so complex that your paragraph is growing far too long—well over a typed page, for instance. If this problem occurs, look for a logical place to divide your information and start a new paragraph. For example, you might see a convenient dividing point between a series of actions you’re describing or a break in the chronology of a narrative or between explanations of arguments or examples. Just make sure you begin your next paragraph with some sort of transition phrase or key words to let the reader know you are still discussing the same point as before (“Still another problem caused by the computer’s faulty memory circuit is . . .”).</a:t>
            </a:r>
          </a:p>
        </p:txBody>
      </p:sp>
      <p:sp>
        <p:nvSpPr>
          <p:cNvPr id="2" name="TextBox 1"/>
          <p:cNvSpPr txBox="1"/>
          <p:nvPr/>
        </p:nvSpPr>
        <p:spPr>
          <a:xfrm>
            <a:off x="0" y="332656"/>
            <a:ext cx="9144000" cy="738664"/>
          </a:xfrm>
          <a:prstGeom prst="rect">
            <a:avLst/>
          </a:prstGeom>
          <a:noFill/>
        </p:spPr>
        <p:txBody>
          <a:bodyPr wrap="square" rtlCol="0">
            <a:spAutoFit/>
          </a:bodyPr>
          <a:lstStyle/>
          <a:p>
            <a:pPr algn="ctr"/>
            <a:r>
              <a:rPr lang="en-US" sz="2400" b="1" dirty="0">
                <a:latin typeface="Times New Roman"/>
                <a:cs typeface="Times New Roman"/>
              </a:rPr>
              <a:t>PARAGRAPH LENGTH</a:t>
            </a:r>
          </a:p>
          <a:p>
            <a:endParaRPr lang="en-US" dirty="0"/>
          </a:p>
        </p:txBody>
      </p:sp>
    </p:spTree>
    <p:extLst>
      <p:ext uri="{BB962C8B-B14F-4D97-AF65-F5344CB8AC3E}">
        <p14:creationId xmlns="" xmlns:p14="http://schemas.microsoft.com/office/powerpoint/2010/main" val="1315995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2433</TotalTime>
  <Words>2082</Words>
  <Application>Microsoft Office PowerPoint</Application>
  <PresentationFormat>عرض على الشاشة (3:4)‏</PresentationFormat>
  <Paragraphs>66</Paragraphs>
  <Slides>23</Slides>
  <Notes>6</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المحاضرة التمهيدية</vt:lpstr>
      <vt:lpstr>الشريحة 1</vt:lpstr>
      <vt:lpstr>Paragraph Development</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227</cp:revision>
  <dcterms:created xsi:type="dcterms:W3CDTF">1601-01-01T00:00:00Z</dcterms:created>
  <dcterms:modified xsi:type="dcterms:W3CDTF">2013-03-05T05:40:57Z</dcterms:modified>
</cp:coreProperties>
</file>