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67" r:id="rId4"/>
    <p:sldId id="278" r:id="rId5"/>
    <p:sldId id="280" r:id="rId6"/>
    <p:sldId id="279" r:id="rId7"/>
    <p:sldId id="268" r:id="rId8"/>
    <p:sldId id="281" r:id="rId9"/>
    <p:sldId id="274" r:id="rId10"/>
    <p:sldId id="282" r:id="rId11"/>
    <p:sldId id="283" r:id="rId12"/>
    <p:sldId id="273" r:id="rId13"/>
    <p:sldId id="284" r:id="rId14"/>
    <p:sldId id="285" r:id="rId15"/>
    <p:sldId id="269" r:id="rId16"/>
    <p:sldId id="286" r:id="rId17"/>
    <p:sldId id="275" r:id="rId18"/>
    <p:sldId id="287" r:id="rId19"/>
    <p:sldId id="288" r:id="rId20"/>
    <p:sldId id="270" r:id="rId21"/>
    <p:sldId id="276" r:id="rId22"/>
    <p:sldId id="289" r:id="rId23"/>
    <p:sldId id="271" r:id="rId24"/>
    <p:sldId id="290" r:id="rId25"/>
    <p:sldId id="277" r:id="rId26"/>
    <p:sldId id="272" r:id="rId27"/>
    <p:sldId id="291" r:id="rId28"/>
    <p:sldId id="292" r:id="rId29"/>
    <p:sldId id="293" r:id="rId30"/>
    <p:sldId id="266"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84AF"/>
    <a:srgbClr val="009900"/>
    <a:srgbClr val="709256"/>
    <a:srgbClr val="AD9968"/>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5" autoAdjust="0"/>
    <p:restoredTop sz="94683" autoAdjust="0"/>
  </p:normalViewPr>
  <p:slideViewPr>
    <p:cSldViewPr>
      <p:cViewPr>
        <p:scale>
          <a:sx n="60" d="100"/>
          <a:sy n="60" d="100"/>
        </p:scale>
        <p:origin x="-1944" y="-41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4/28/2013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bg2">
                    <a:lumMod val="50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bg2">
                    <a:lumMod val="50000"/>
                  </a:schemeClr>
                </a:solidFill>
                <a:latin typeface="Calibri" pitchFamily="34" charset="0"/>
              </a:rPr>
              <a:t>عمادة التعلم الإلكتروني والتعليم عن بعد</a:t>
            </a:r>
            <a:endParaRPr lang="en-US" sz="2400" b="1" dirty="0">
              <a:solidFill>
                <a:schemeClr val="bg2">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3">
                    <a:lumMod val="75000"/>
                  </a:schemeClr>
                </a:solidFill>
                <a:latin typeface="Garamond" pitchFamily="18" charset="0"/>
                <a:cs typeface="+mj-cs"/>
              </a:rPr>
              <a:t>Language &amp; IT</a:t>
            </a:r>
            <a:endParaRPr lang="ar-SA" sz="3700" b="1" dirty="0">
              <a:solidFill>
                <a:schemeClr val="accent3">
                  <a:lumMod val="75000"/>
                </a:schemeClr>
              </a:solidFill>
              <a:latin typeface="Garamond" pitchFamily="18" charset="0"/>
              <a:cs typeface="+mj-cs"/>
            </a:endParaRPr>
          </a:p>
          <a:p>
            <a:pPr algn="ctr"/>
            <a:r>
              <a:rPr lang="en-US" sz="2600" b="1" dirty="0" smtClean="0">
                <a:solidFill>
                  <a:srgbClr val="FFC000"/>
                </a:solidFill>
                <a:latin typeface="Garamond" pitchFamily="18" charset="0"/>
                <a:cs typeface="+mj-cs"/>
              </a:rPr>
              <a:t>Dr. Abdullah Al </a:t>
            </a:r>
            <a:r>
              <a:rPr lang="en-US" sz="2600" b="1" dirty="0" err="1">
                <a:solidFill>
                  <a:srgbClr val="FFC000"/>
                </a:solidFill>
                <a:latin typeface="Garamond" pitchFamily="18" charset="0"/>
                <a:cs typeface="+mj-cs"/>
              </a:rPr>
              <a:t>F</a:t>
            </a:r>
            <a:r>
              <a:rPr lang="en-US" sz="2600" b="1" dirty="0" err="1" smtClean="0">
                <a:solidFill>
                  <a:srgbClr val="FFC000"/>
                </a:solidFill>
                <a:latin typeface="Garamond" pitchFamily="18" charset="0"/>
                <a:cs typeface="+mj-cs"/>
              </a:rPr>
              <a:t>raidan</a:t>
            </a:r>
            <a:endParaRPr lang="en-US" sz="2600" b="1" dirty="0">
              <a:solidFill>
                <a:srgbClr val="FFC000"/>
              </a:solidFill>
              <a:latin typeface="Garamond"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chemeClr val="accent6">
                    <a:lumMod val="75000"/>
                  </a:schemeClr>
                </a:solidFill>
                <a:latin typeface="Garamond" pitchFamily="18" charset="0"/>
                <a:cs typeface="ae_AlMateen" pitchFamily="2" charset="-78"/>
              </a:rPr>
              <a:t>Lecture	</a:t>
            </a:r>
            <a:r>
              <a:rPr lang="en-US" sz="6000" b="1" spc="-150" dirty="0">
                <a:solidFill>
                  <a:schemeClr val="accent6">
                    <a:lumMod val="75000"/>
                  </a:schemeClr>
                </a:solidFill>
                <a:latin typeface="Garamond" pitchFamily="18" charset="0"/>
                <a:cs typeface="ae_AlMateen" pitchFamily="2" charset="-78"/>
              </a:rPr>
              <a:t>4</a:t>
            </a:r>
            <a:endParaRPr lang="en-US" sz="6000" b="1" spc="-150" dirty="0" smtClean="0">
              <a:solidFill>
                <a:schemeClr val="accent6">
                  <a:lumMod val="75000"/>
                </a:schemeClr>
              </a:solidFill>
              <a:latin typeface="Garamond" pitchFamily="18" charset="0"/>
              <a:cs typeface="ae_AlMateen" pitchFamily="2" charset="-78"/>
            </a:endParaRPr>
          </a:p>
        </p:txBody>
      </p:sp>
      <p:sp>
        <p:nvSpPr>
          <p:cNvPr id="6147" name="Subtitle 5"/>
          <p:cNvSpPr>
            <a:spLocks noGrp="1"/>
          </p:cNvSpPr>
          <p:nvPr>
            <p:ph type="subTitle" idx="1"/>
          </p:nvPr>
        </p:nvSpPr>
        <p:spPr>
          <a:xfrm>
            <a:off x="1066800" y="3657600"/>
            <a:ext cx="7429500" cy="1752600"/>
          </a:xfrm>
        </p:spPr>
        <p:txBody>
          <a:bodyPr/>
          <a:lstStyle/>
          <a:p>
            <a:pPr eaLnBrk="1" hangingPunct="1"/>
            <a:r>
              <a:rPr lang="en-US" b="1" dirty="0" smtClean="0">
                <a:solidFill>
                  <a:srgbClr val="00B0F0"/>
                </a:solidFill>
                <a:latin typeface="Garamond" pitchFamily="18" charset="0"/>
                <a:cs typeface="Arial" pitchFamily="34" charset="0"/>
              </a:rPr>
              <a:t>Judgmental Evaluation</a:t>
            </a:r>
          </a:p>
          <a:p>
            <a:pPr eaLnBrk="1" hangingPunct="1"/>
            <a:endParaRPr lang="en-US" b="1" dirty="0" smtClean="0">
              <a:solidFill>
                <a:srgbClr val="00B0F0"/>
              </a:solidFill>
              <a:latin typeface="Garamond" pitchFamily="18" charset="0"/>
              <a:cs typeface="Arial" pitchFamily="34" charset="0"/>
            </a:endParaRPr>
          </a:p>
          <a:p>
            <a:pPr eaLnBrk="1" hangingPunct="1"/>
            <a:endParaRPr lang="en-US" b="1" dirty="0" smtClean="0">
              <a:solidFill>
                <a:srgbClr val="00B0F0"/>
              </a:solidFill>
              <a:latin typeface="Garamond" pitchFamily="18"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915400" cy="655638"/>
          </a:xfrm>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152400" y="609600"/>
            <a:ext cx="9677400" cy="5715000"/>
          </a:xfrm>
          <a:solidFill>
            <a:schemeClr val="bg1"/>
          </a:solidFill>
        </p:spPr>
        <p:txBody>
          <a:bodyPr/>
          <a:lstStyle/>
          <a:p>
            <a:pPr algn="l"/>
            <a:r>
              <a:rPr lang="en-US" b="1" dirty="0">
                <a:solidFill>
                  <a:srgbClr val="FF0000"/>
                </a:solidFill>
                <a:latin typeface="Garamond" pitchFamily="18" charset="0"/>
              </a:rPr>
              <a:t>Methods of evaluation (A): </a:t>
            </a:r>
            <a:r>
              <a:rPr lang="en-US" b="1" u="sng" dirty="0">
                <a:solidFill>
                  <a:srgbClr val="FF0000"/>
                </a:solidFill>
                <a:latin typeface="Garamond" pitchFamily="18" charset="0"/>
              </a:rPr>
              <a:t>Introspective judgmental </a:t>
            </a:r>
            <a:r>
              <a:rPr lang="en-US" b="1" u="sng" dirty="0" smtClean="0">
                <a:solidFill>
                  <a:srgbClr val="FF0000"/>
                </a:solidFill>
                <a:latin typeface="Garamond" pitchFamily="18" charset="0"/>
              </a:rPr>
              <a:t>evaluation</a:t>
            </a:r>
            <a:r>
              <a:rPr lang="ar-SA" b="1" u="sng" dirty="0" smtClean="0">
                <a:solidFill>
                  <a:srgbClr val="FF0000"/>
                </a:solidFill>
                <a:latin typeface="Garamond" pitchFamily="18" charset="0"/>
              </a:rPr>
              <a:t>تقييم حكمي استقرائي </a:t>
            </a:r>
            <a:r>
              <a:rPr lang="en-US" b="1" dirty="0" smtClean="0">
                <a:solidFill>
                  <a:srgbClr val="FF0000"/>
                </a:solidFill>
                <a:latin typeface="Garamond" pitchFamily="18" charset="0"/>
              </a:rPr>
              <a:t>; </a:t>
            </a:r>
            <a:r>
              <a:rPr lang="en-US" b="1" dirty="0">
                <a:solidFill>
                  <a:srgbClr val="FF0000"/>
                </a:solidFill>
                <a:latin typeface="Garamond" pitchFamily="18" charset="0"/>
              </a:rPr>
              <a:t>checklists</a:t>
            </a:r>
          </a:p>
          <a:p>
            <a:pPr algn="l"/>
            <a:r>
              <a:rPr lang="en-US" sz="2800" b="1" dirty="0" smtClean="0">
                <a:solidFill>
                  <a:srgbClr val="00B050"/>
                </a:solidFill>
                <a:latin typeface="Garamond" pitchFamily="18" charset="0"/>
              </a:rPr>
              <a:t>There </a:t>
            </a:r>
            <a:r>
              <a:rPr lang="en-US" sz="2800" b="1" dirty="0">
                <a:solidFill>
                  <a:srgbClr val="00B050"/>
                </a:solidFill>
                <a:latin typeface="Garamond" pitchFamily="18" charset="0"/>
              </a:rPr>
              <a:t>are two broad types of way of actually </a:t>
            </a:r>
            <a:r>
              <a:rPr lang="en-US" sz="2800" b="1" u="sng" dirty="0" smtClean="0">
                <a:solidFill>
                  <a:srgbClr val="00B050"/>
                </a:solidFill>
                <a:latin typeface="Garamond" pitchFamily="18" charset="0"/>
              </a:rPr>
              <a:t>executing</a:t>
            </a:r>
            <a:r>
              <a:rPr lang="ar-SA" sz="2800" b="1" u="sng" dirty="0" smtClean="0">
                <a:solidFill>
                  <a:srgbClr val="00B050"/>
                </a:solidFill>
                <a:latin typeface="Garamond" pitchFamily="18" charset="0"/>
              </a:rPr>
              <a:t>تنفيذ </a:t>
            </a:r>
            <a:r>
              <a:rPr lang="en-US" sz="2800" b="1" dirty="0" smtClean="0">
                <a:solidFill>
                  <a:srgbClr val="00B050"/>
                </a:solidFill>
                <a:latin typeface="Garamond" pitchFamily="18" charset="0"/>
              </a:rPr>
              <a:t> </a:t>
            </a:r>
            <a:r>
              <a:rPr lang="en-US" sz="2800" b="1" dirty="0">
                <a:solidFill>
                  <a:srgbClr val="00B050"/>
                </a:solidFill>
                <a:latin typeface="Garamond" pitchFamily="18" charset="0"/>
              </a:rPr>
              <a:t>evaluation studies (A and B here). In many ways A suits situations 1 and 2 above, B suits situation 3. (</a:t>
            </a:r>
            <a:r>
              <a:rPr lang="en-US" sz="2800" b="1" dirty="0" err="1">
                <a:solidFill>
                  <a:srgbClr val="00B050"/>
                </a:solidFill>
                <a:latin typeface="Garamond" pitchFamily="18" charset="0"/>
              </a:rPr>
              <a:t>Cf</a:t>
            </a:r>
            <a:r>
              <a:rPr lang="en-US" sz="2800" b="1" dirty="0">
                <a:solidFill>
                  <a:srgbClr val="00B050"/>
                </a:solidFill>
                <a:latin typeface="Garamond" pitchFamily="18" charset="0"/>
              </a:rPr>
              <a:t> </a:t>
            </a:r>
            <a:r>
              <a:rPr lang="en-US" sz="2800" b="1" dirty="0" err="1">
                <a:solidFill>
                  <a:srgbClr val="00B050"/>
                </a:solidFill>
                <a:latin typeface="Garamond" pitchFamily="18" charset="0"/>
              </a:rPr>
              <a:t>Chapelle</a:t>
            </a:r>
            <a:r>
              <a:rPr lang="en-US" sz="2800" b="1" dirty="0">
                <a:solidFill>
                  <a:srgbClr val="00B050"/>
                </a:solidFill>
                <a:latin typeface="Garamond" pitchFamily="18" charset="0"/>
              </a:rPr>
              <a:t> 2001 p53).</a:t>
            </a:r>
          </a:p>
          <a:p>
            <a:pPr algn="l"/>
            <a:r>
              <a:rPr lang="en-US" b="1" u="sng" dirty="0" smtClean="0">
                <a:solidFill>
                  <a:srgbClr val="0070C0"/>
                </a:solidFill>
                <a:latin typeface="Garamond" pitchFamily="18" charset="0"/>
              </a:rPr>
              <a:t>Introspection</a:t>
            </a:r>
            <a:r>
              <a:rPr lang="ar-SA" b="1" u="sng" dirty="0" smtClean="0">
                <a:latin typeface="Garamond" pitchFamily="18" charset="0"/>
              </a:rPr>
              <a:t>الاستقراء </a:t>
            </a:r>
            <a:r>
              <a:rPr lang="en-US" b="1" dirty="0" smtClean="0">
                <a:latin typeface="Garamond" pitchFamily="18" charset="0"/>
              </a:rPr>
              <a:t> </a:t>
            </a:r>
            <a:r>
              <a:rPr lang="en-US" b="1" dirty="0">
                <a:solidFill>
                  <a:srgbClr val="00B050"/>
                </a:solidFill>
                <a:latin typeface="Garamond" pitchFamily="18" charset="0"/>
              </a:rPr>
              <a:t>means </a:t>
            </a:r>
            <a:r>
              <a:rPr lang="en-US" b="1" u="sng" dirty="0" smtClean="0">
                <a:solidFill>
                  <a:srgbClr val="00B050"/>
                </a:solidFill>
                <a:latin typeface="Garamond" pitchFamily="18" charset="0"/>
              </a:rPr>
              <a:t>relying</a:t>
            </a:r>
            <a:r>
              <a:rPr lang="ar-SA" b="1" u="sng" dirty="0" smtClean="0">
                <a:solidFill>
                  <a:srgbClr val="00B050"/>
                </a:solidFill>
                <a:latin typeface="Garamond" pitchFamily="18" charset="0"/>
              </a:rPr>
              <a:t>اعتماد </a:t>
            </a:r>
            <a:r>
              <a:rPr lang="en-US" b="1" dirty="0" smtClean="0">
                <a:solidFill>
                  <a:srgbClr val="00B050"/>
                </a:solidFill>
                <a:latin typeface="Garamond" pitchFamily="18" charset="0"/>
              </a:rPr>
              <a:t> </a:t>
            </a:r>
            <a:r>
              <a:rPr lang="en-US" b="1" dirty="0">
                <a:solidFill>
                  <a:srgbClr val="00B050"/>
                </a:solidFill>
                <a:latin typeface="Garamond" pitchFamily="18" charset="0"/>
              </a:rPr>
              <a:t>on one's own judgment/experience, and maybe published </a:t>
            </a:r>
            <a:r>
              <a:rPr lang="en-US" b="1" u="sng" dirty="0" smtClean="0">
                <a:solidFill>
                  <a:srgbClr val="00B050"/>
                </a:solidFill>
                <a:latin typeface="Garamond" pitchFamily="18" charset="0"/>
              </a:rPr>
              <a:t>consensus</a:t>
            </a:r>
            <a:r>
              <a:rPr lang="ar-SA" b="1" u="sng" dirty="0" smtClean="0">
                <a:solidFill>
                  <a:srgbClr val="00B050"/>
                </a:solidFill>
                <a:latin typeface="Garamond" pitchFamily="18" charset="0"/>
              </a:rPr>
              <a:t>إجماع </a:t>
            </a:r>
            <a:r>
              <a:rPr lang="en-US" b="1" dirty="0" smtClean="0">
                <a:solidFill>
                  <a:srgbClr val="00B050"/>
                </a:solidFill>
                <a:latin typeface="Garamond" pitchFamily="18" charset="0"/>
              </a:rPr>
              <a:t> </a:t>
            </a:r>
            <a:r>
              <a:rPr lang="en-US" b="1" dirty="0">
                <a:solidFill>
                  <a:srgbClr val="00B050"/>
                </a:solidFill>
                <a:latin typeface="Garamond" pitchFamily="18" charset="0"/>
              </a:rPr>
              <a:t>on what should be there, what is good or bad, or AL theory.</a:t>
            </a:r>
          </a:p>
          <a:p>
            <a:pPr algn="l"/>
            <a:endParaRPr lang="en-US" sz="900" b="1" dirty="0">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bg/>
                                          </p:spTgt>
                                        </p:tgtEl>
                                        <p:attrNameLst>
                                          <p:attrName>style.visibility</p:attrName>
                                        </p:attrNameLst>
                                      </p:cBhvr>
                                      <p:to>
                                        <p:strVal val="visible"/>
                                      </p:to>
                                    </p:set>
                                    <p:animEffect transition="in" filter="fade">
                                      <p:cBhvr>
                                        <p:cTn id="7" dur="2000"/>
                                        <p:tgtEl>
                                          <p:spTgt spid="7171">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71">
                                            <p:txEl>
                                              <p:pRg st="0" end="0"/>
                                            </p:txEl>
                                          </p:spTgt>
                                        </p:tgtEl>
                                        <p:attrNameLst>
                                          <p:attrName>style.visibility</p:attrName>
                                        </p:attrNameLst>
                                      </p:cBhvr>
                                      <p:to>
                                        <p:strVal val="visible"/>
                                      </p:to>
                                    </p:set>
                                    <p:animEffect transition="in" filter="fade">
                                      <p:cBhvr>
                                        <p:cTn id="10" dur="2000"/>
                                        <p:tgtEl>
                                          <p:spTgt spid="717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171">
                                            <p:txEl>
                                              <p:pRg st="1" end="1"/>
                                            </p:txEl>
                                          </p:spTgt>
                                        </p:tgtEl>
                                        <p:attrNameLst>
                                          <p:attrName>style.visibility</p:attrName>
                                        </p:attrNameLst>
                                      </p:cBhvr>
                                      <p:to>
                                        <p:strVal val="visible"/>
                                      </p:to>
                                    </p:set>
                                    <p:animEffect transition="in" filter="fade">
                                      <p:cBhvr>
                                        <p:cTn id="15" dur="2000"/>
                                        <p:tgtEl>
                                          <p:spTgt spid="717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171">
                                            <p:txEl>
                                              <p:pRg st="2" end="2"/>
                                            </p:txEl>
                                          </p:spTgt>
                                        </p:tgtEl>
                                        <p:attrNameLst>
                                          <p:attrName>style.visibility</p:attrName>
                                        </p:attrNameLst>
                                      </p:cBhvr>
                                      <p:to>
                                        <p:strVal val="visible"/>
                                      </p:to>
                                    </p:set>
                                    <p:animEffect transition="in" filter="fade">
                                      <p:cBhvr>
                                        <p:cTn id="20"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915400" cy="6278563"/>
          </a:xfrm>
        </p:spPr>
        <p:txBody>
          <a:bodyPr/>
          <a:lstStyle/>
          <a:p>
            <a:pPr lvl="0" algn="l"/>
            <a:endParaRPr lang="en-US" sz="1900" b="1" dirty="0" smtClean="0">
              <a:solidFill>
                <a:prstClr val="black"/>
              </a:solidFill>
              <a:latin typeface="Garamond" pitchFamily="18" charset="0"/>
            </a:endParaRPr>
          </a:p>
          <a:p>
            <a:pPr lvl="0" algn="l"/>
            <a:endParaRPr lang="en-US" sz="1900" b="1" dirty="0">
              <a:solidFill>
                <a:prstClr val="black"/>
              </a:solidFill>
              <a:latin typeface="Garamond" pitchFamily="18" charset="0"/>
            </a:endParaRPr>
          </a:p>
          <a:p>
            <a:pPr lvl="0" algn="l"/>
            <a:endParaRPr lang="en-US" sz="1900" b="1" dirty="0" smtClean="0">
              <a:solidFill>
                <a:prstClr val="black"/>
              </a:solidFill>
              <a:latin typeface="Garamond" pitchFamily="18" charset="0"/>
            </a:endParaRPr>
          </a:p>
          <a:p>
            <a:pPr lvl="0" algn="l"/>
            <a:endParaRPr lang="en-US" sz="1900" b="1" dirty="0">
              <a:solidFill>
                <a:prstClr val="black"/>
              </a:solidFill>
              <a:latin typeface="Garamond" pitchFamily="18" charset="0"/>
            </a:endParaRPr>
          </a:p>
          <a:p>
            <a:pPr lvl="0" algn="l"/>
            <a:endParaRPr lang="en-US" sz="1900" b="1" dirty="0" smtClean="0">
              <a:solidFill>
                <a:prstClr val="black"/>
              </a:solidFill>
              <a:latin typeface="Garamond" pitchFamily="18" charset="0"/>
            </a:endParaRPr>
          </a:p>
          <a:p>
            <a:pPr lvl="0" algn="l"/>
            <a:endParaRPr lang="en-US" sz="1900" b="1" dirty="0">
              <a:solidFill>
                <a:prstClr val="black"/>
              </a:solidFill>
              <a:latin typeface="Garamond" pitchFamily="18" charset="0"/>
            </a:endParaRPr>
          </a:p>
          <a:p>
            <a:pPr lvl="0" algn="l"/>
            <a:r>
              <a:rPr lang="en-US" sz="1900" b="1" dirty="0" smtClean="0">
                <a:solidFill>
                  <a:prstClr val="black"/>
                </a:solidFill>
                <a:latin typeface="Garamond" pitchFamily="18" charset="0"/>
              </a:rPr>
              <a:t>(</a:t>
            </a:r>
            <a:r>
              <a:rPr lang="en-US" sz="2800" b="1" dirty="0">
                <a:solidFill>
                  <a:prstClr val="black"/>
                </a:solidFill>
                <a:latin typeface="Garamond" pitchFamily="18" charset="0"/>
              </a:rPr>
              <a:t>A1) </a:t>
            </a:r>
            <a:r>
              <a:rPr lang="en-US" sz="2800" b="1" dirty="0">
                <a:solidFill>
                  <a:srgbClr val="00B050"/>
                </a:solidFill>
                <a:latin typeface="Garamond" pitchFamily="18" charset="0"/>
              </a:rPr>
              <a:t>Evaluation can be done purely individually, </a:t>
            </a:r>
            <a:r>
              <a:rPr lang="en-US" sz="2800" b="1" u="sng" dirty="0">
                <a:solidFill>
                  <a:srgbClr val="00B050"/>
                </a:solidFill>
                <a:latin typeface="Garamond" pitchFamily="18" charset="0"/>
              </a:rPr>
              <a:t>subjectively</a:t>
            </a:r>
            <a:r>
              <a:rPr lang="ar-SA" sz="2800" b="1" u="sng" dirty="0">
                <a:solidFill>
                  <a:srgbClr val="00B050"/>
                </a:solidFill>
                <a:latin typeface="Garamond" pitchFamily="18" charset="0"/>
              </a:rPr>
              <a:t>ذاتي </a:t>
            </a:r>
            <a:r>
              <a:rPr lang="en-US" sz="2800" b="1" dirty="0">
                <a:solidFill>
                  <a:srgbClr val="00B050"/>
                </a:solidFill>
                <a:latin typeface="Garamond" pitchFamily="18" charset="0"/>
              </a:rPr>
              <a:t>, globally and </a:t>
            </a:r>
            <a:r>
              <a:rPr lang="en-US" sz="2800" b="1" u="sng" dirty="0">
                <a:solidFill>
                  <a:srgbClr val="00B050"/>
                </a:solidFill>
                <a:latin typeface="Garamond" pitchFamily="18" charset="0"/>
              </a:rPr>
              <a:t>introspectively</a:t>
            </a:r>
            <a:r>
              <a:rPr lang="ar-SA" sz="2800" b="1" u="sng" dirty="0">
                <a:solidFill>
                  <a:srgbClr val="00B050"/>
                </a:solidFill>
                <a:latin typeface="Garamond" pitchFamily="18" charset="0"/>
              </a:rPr>
              <a:t>استقرائي </a:t>
            </a:r>
            <a:r>
              <a:rPr lang="en-US" sz="2800" b="1" dirty="0" smtClean="0">
                <a:solidFill>
                  <a:srgbClr val="0070C0"/>
                </a:solidFill>
                <a:latin typeface="Garamond" pitchFamily="18" charset="0"/>
              </a:rPr>
              <a:t>.</a:t>
            </a:r>
          </a:p>
          <a:p>
            <a:pPr lvl="0" algn="l"/>
            <a:r>
              <a:rPr lang="en-US" sz="2800" b="1" dirty="0" smtClean="0">
                <a:solidFill>
                  <a:srgbClr val="0070C0"/>
                </a:solidFill>
                <a:latin typeface="Garamond" pitchFamily="18" charset="0"/>
              </a:rPr>
              <a:t> </a:t>
            </a:r>
            <a:r>
              <a:rPr lang="en-US" sz="2800" b="1" dirty="0">
                <a:solidFill>
                  <a:srgbClr val="0070C0"/>
                </a:solidFill>
                <a:latin typeface="Garamond" pitchFamily="18" charset="0"/>
              </a:rPr>
              <a:t>I.e. the teacher simply looks through the material, or in our case tries out the program (or just reads the </a:t>
            </a:r>
            <a:r>
              <a:rPr lang="en-US" sz="2800" b="1" u="sng" dirty="0">
                <a:solidFill>
                  <a:srgbClr val="0070C0"/>
                </a:solidFill>
                <a:latin typeface="Garamond" pitchFamily="18" charset="0"/>
              </a:rPr>
              <a:t>blurb</a:t>
            </a:r>
            <a:r>
              <a:rPr lang="ar-SA" sz="2800" b="1" u="sng" dirty="0">
                <a:solidFill>
                  <a:srgbClr val="0070C0"/>
                </a:solidFill>
                <a:latin typeface="Garamond" pitchFamily="18" charset="0"/>
              </a:rPr>
              <a:t>دعاية مبالغ فيها </a:t>
            </a:r>
            <a:r>
              <a:rPr lang="en-US" sz="2800" b="1" dirty="0">
                <a:solidFill>
                  <a:srgbClr val="0070C0"/>
                </a:solidFill>
                <a:latin typeface="Garamond" pitchFamily="18" charset="0"/>
              </a:rPr>
              <a:t> about it in a catalogue), and comes to an overall </a:t>
            </a:r>
            <a:r>
              <a:rPr lang="en-US" sz="2800" b="1" u="sng" dirty="0">
                <a:solidFill>
                  <a:srgbClr val="0070C0"/>
                </a:solidFill>
                <a:latin typeface="Garamond" pitchFamily="18" charset="0"/>
              </a:rPr>
              <a:t>intuitive</a:t>
            </a:r>
            <a:r>
              <a:rPr lang="ar-SA" sz="2800" b="1" u="sng" dirty="0">
                <a:solidFill>
                  <a:srgbClr val="0070C0"/>
                </a:solidFill>
                <a:latin typeface="Garamond" pitchFamily="18" charset="0"/>
              </a:rPr>
              <a:t>بديهي </a:t>
            </a:r>
            <a:r>
              <a:rPr lang="en-US" sz="2800" b="1" dirty="0">
                <a:solidFill>
                  <a:srgbClr val="0070C0"/>
                </a:solidFill>
                <a:latin typeface="Garamond" pitchFamily="18" charset="0"/>
              </a:rPr>
              <a:t> judgment about whether it would suit their class or what class it would suit</a:t>
            </a:r>
            <a:r>
              <a:rPr lang="en-US" sz="2800" b="1" dirty="0" smtClean="0">
                <a:solidFill>
                  <a:srgbClr val="0070C0"/>
                </a:solidFill>
                <a:latin typeface="Garamond" pitchFamily="18" charset="0"/>
              </a:rPr>
              <a:t>.</a:t>
            </a:r>
          </a:p>
          <a:p>
            <a:pPr lvl="0" algn="l"/>
            <a:r>
              <a:rPr lang="en-US" sz="2800" b="1" dirty="0" smtClean="0">
                <a:solidFill>
                  <a:srgbClr val="0070C0"/>
                </a:solidFill>
                <a:latin typeface="Garamond" pitchFamily="18" charset="0"/>
              </a:rPr>
              <a:t> </a:t>
            </a:r>
            <a:endParaRPr lang="en-US" sz="800" b="1" dirty="0">
              <a:solidFill>
                <a:prstClr val="black"/>
              </a:solidFill>
              <a:latin typeface="Garamond" pitchFamily="18" charset="0"/>
            </a:endParaRPr>
          </a:p>
        </p:txBody>
      </p:sp>
    </p:spTree>
    <p:extLst>
      <p:ext uri="{BB962C8B-B14F-4D97-AF65-F5344CB8AC3E}">
        <p14:creationId xmlns:p14="http://schemas.microsoft.com/office/powerpoint/2010/main" val="41995545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915400" cy="4525963"/>
          </a:xfrm>
        </p:spPr>
        <p:txBody>
          <a:bodyPr/>
          <a:lstStyle/>
          <a:p>
            <a:pPr lvl="0" algn="l"/>
            <a:r>
              <a:rPr lang="en-US" b="1" dirty="0">
                <a:solidFill>
                  <a:srgbClr val="00B050"/>
                </a:solidFill>
                <a:latin typeface="Garamond" pitchFamily="18" charset="0"/>
              </a:rPr>
              <a:t>When teachers evaluate in this way it may help in part to try to place themselves in the role of some type of learner using the material</a:t>
            </a:r>
            <a:r>
              <a:rPr lang="en-US" b="1" dirty="0">
                <a:solidFill>
                  <a:srgbClr val="0070C0"/>
                </a:solidFill>
                <a:latin typeface="Garamond" pitchFamily="18" charset="0"/>
              </a:rPr>
              <a:t>.</a:t>
            </a:r>
          </a:p>
          <a:p>
            <a:pPr lvl="0" algn="l"/>
            <a:r>
              <a:rPr lang="en-US" b="1" dirty="0">
                <a:solidFill>
                  <a:srgbClr val="0070C0"/>
                </a:solidFill>
                <a:latin typeface="Garamond" pitchFamily="18" charset="0"/>
              </a:rPr>
              <a:t> When trying out a CALL program it is especially useful often to make </a:t>
            </a:r>
            <a:r>
              <a:rPr lang="en-US" b="1" u="sng" dirty="0">
                <a:solidFill>
                  <a:srgbClr val="0070C0"/>
                </a:solidFill>
                <a:latin typeface="Garamond" pitchFamily="18" charset="0"/>
              </a:rPr>
              <a:t>deliberate</a:t>
            </a:r>
            <a:r>
              <a:rPr lang="ar-SA" b="1" u="sng" dirty="0">
                <a:solidFill>
                  <a:srgbClr val="0070C0"/>
                </a:solidFill>
                <a:latin typeface="Garamond" pitchFamily="18" charset="0"/>
              </a:rPr>
              <a:t>متعمد </a:t>
            </a:r>
            <a:r>
              <a:rPr lang="en-US" b="1" dirty="0">
                <a:solidFill>
                  <a:srgbClr val="0070C0"/>
                </a:solidFill>
                <a:latin typeface="Garamond" pitchFamily="18" charset="0"/>
              </a:rPr>
              <a:t> mistakes to see how the program responds - e.g. give wrong answers and press the wrong keys etc.</a:t>
            </a:r>
          </a:p>
          <a:p>
            <a:pPr lvl="0" algn="l"/>
            <a:endParaRPr lang="en-US" sz="800" b="1" dirty="0">
              <a:solidFill>
                <a:prstClr val="black"/>
              </a:solidFill>
              <a:latin typeface="Garamond" pitchFamily="18" charset="0"/>
            </a:endParaRPr>
          </a:p>
          <a:p>
            <a:endParaRPr lang="ar-SA" dirty="0"/>
          </a:p>
        </p:txBody>
      </p:sp>
    </p:spTree>
    <p:extLst>
      <p:ext uri="{BB962C8B-B14F-4D97-AF65-F5344CB8AC3E}">
        <p14:creationId xmlns:p14="http://schemas.microsoft.com/office/powerpoint/2010/main" val="39257509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l"/>
            <a:r>
              <a:rPr lang="en-US" b="1" dirty="0">
                <a:solidFill>
                  <a:srgbClr val="00B050"/>
                </a:solidFill>
                <a:latin typeface="Garamond" pitchFamily="18" charset="0"/>
              </a:rPr>
              <a:t>This could be described as the global 'expert judgment' method of evaluation. The evaluator introspects and </a:t>
            </a:r>
            <a:r>
              <a:rPr lang="en-US" b="1" u="sng" dirty="0">
                <a:solidFill>
                  <a:srgbClr val="00B050"/>
                </a:solidFill>
                <a:latin typeface="Garamond" pitchFamily="18" charset="0"/>
              </a:rPr>
              <a:t>somehow</a:t>
            </a:r>
            <a:r>
              <a:rPr lang="ar-SA" b="1" u="sng" dirty="0">
                <a:solidFill>
                  <a:srgbClr val="00B050"/>
                </a:solidFill>
                <a:latin typeface="Garamond" pitchFamily="18" charset="0"/>
              </a:rPr>
              <a:t>بطريقة ما </a:t>
            </a:r>
            <a:r>
              <a:rPr lang="en-US" b="1" dirty="0">
                <a:solidFill>
                  <a:srgbClr val="00B050"/>
                </a:solidFill>
                <a:latin typeface="Garamond" pitchFamily="18" charset="0"/>
              </a:rPr>
              <a:t> accesses an </a:t>
            </a:r>
            <a:r>
              <a:rPr lang="en-US" b="1" u="sng" dirty="0" err="1">
                <a:solidFill>
                  <a:srgbClr val="00B050"/>
                </a:solidFill>
                <a:latin typeface="Garamond" pitchFamily="18" charset="0"/>
              </a:rPr>
              <a:t>unanalysed</a:t>
            </a:r>
            <a:r>
              <a:rPr lang="ar-SA" b="1" u="sng" dirty="0">
                <a:solidFill>
                  <a:srgbClr val="00B050"/>
                </a:solidFill>
                <a:latin typeface="Garamond" pitchFamily="18" charset="0"/>
              </a:rPr>
              <a:t>غير محلل </a:t>
            </a:r>
            <a:r>
              <a:rPr lang="en-US" b="1" dirty="0">
                <a:solidFill>
                  <a:srgbClr val="00B050"/>
                </a:solidFill>
                <a:latin typeface="Garamond" pitchFamily="18" charset="0"/>
              </a:rPr>
              <a:t> notion of some users of the software, </a:t>
            </a:r>
            <a:r>
              <a:rPr lang="en-US" b="1" dirty="0">
                <a:solidFill>
                  <a:prstClr val="black"/>
                </a:solidFill>
                <a:latin typeface="Garamond" pitchFamily="18" charset="0"/>
              </a:rPr>
              <a:t>an </a:t>
            </a:r>
            <a:r>
              <a:rPr lang="en-US" b="1" dirty="0" err="1">
                <a:solidFill>
                  <a:prstClr val="black"/>
                </a:solidFill>
                <a:latin typeface="Garamond" pitchFamily="18" charset="0"/>
              </a:rPr>
              <a:t>unanalysed</a:t>
            </a:r>
            <a:r>
              <a:rPr lang="en-US" b="1" dirty="0">
                <a:solidFill>
                  <a:prstClr val="black"/>
                </a:solidFill>
                <a:latin typeface="Garamond" pitchFamily="18" charset="0"/>
              </a:rPr>
              <a:t> impression of the software, and matches the two using often </a:t>
            </a:r>
            <a:r>
              <a:rPr lang="en-US" b="1" u="sng" dirty="0">
                <a:solidFill>
                  <a:prstClr val="black"/>
                </a:solidFill>
                <a:latin typeface="Garamond" pitchFamily="18" charset="0"/>
              </a:rPr>
              <a:t>inexplicit</a:t>
            </a:r>
            <a:r>
              <a:rPr lang="ar-SA" b="1" u="sng" dirty="0">
                <a:solidFill>
                  <a:prstClr val="black"/>
                </a:solidFill>
                <a:latin typeface="Garamond" pitchFamily="18" charset="0"/>
              </a:rPr>
              <a:t>غير صريح </a:t>
            </a:r>
            <a:r>
              <a:rPr lang="en-US" b="1" dirty="0">
                <a:solidFill>
                  <a:prstClr val="black"/>
                </a:solidFill>
                <a:latin typeface="Garamond" pitchFamily="18" charset="0"/>
              </a:rPr>
              <a:t> criteria.</a:t>
            </a:r>
          </a:p>
          <a:p>
            <a:endParaRPr lang="ar-SA" dirty="0"/>
          </a:p>
          <a:p>
            <a:endParaRPr lang="ar-SA" dirty="0"/>
          </a:p>
        </p:txBody>
      </p:sp>
    </p:spTree>
    <p:extLst>
      <p:ext uri="{BB962C8B-B14F-4D97-AF65-F5344CB8AC3E}">
        <p14:creationId xmlns:p14="http://schemas.microsoft.com/office/powerpoint/2010/main" val="22907485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304800"/>
            <a:ext cx="8915400" cy="1143000"/>
          </a:xfrm>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228600" y="639762"/>
            <a:ext cx="9372600" cy="5761038"/>
          </a:xfrm>
          <a:solidFill>
            <a:schemeClr val="bg1"/>
          </a:solidFill>
        </p:spPr>
        <p:txBody>
          <a:bodyPr/>
          <a:lstStyle/>
          <a:p>
            <a:pPr algn="l"/>
            <a:r>
              <a:rPr lang="en-US" sz="2100" b="1" dirty="0">
                <a:latin typeface="Garamond" pitchFamily="18" charset="0"/>
              </a:rPr>
              <a:t>(A2) However, </a:t>
            </a:r>
            <a:r>
              <a:rPr lang="en-US" sz="2100" b="1" u="sng" dirty="0">
                <a:latin typeface="Garamond" pitchFamily="18" charset="0"/>
              </a:rPr>
              <a:t>to </a:t>
            </a:r>
            <a:r>
              <a:rPr lang="en-US" sz="2100" b="1" u="sng" dirty="0" smtClean="0">
                <a:latin typeface="Garamond" pitchFamily="18" charset="0"/>
              </a:rPr>
              <a:t>regard</a:t>
            </a:r>
            <a:r>
              <a:rPr lang="ar-SA" sz="2100" b="1" u="sng" dirty="0" smtClean="0">
                <a:latin typeface="Garamond" pitchFamily="18" charset="0"/>
              </a:rPr>
              <a:t>على اعتبار </a:t>
            </a:r>
            <a:r>
              <a:rPr lang="en-US" sz="2100" b="1" u="sng" dirty="0" smtClean="0">
                <a:latin typeface="Garamond" pitchFamily="18" charset="0"/>
              </a:rPr>
              <a:t> </a:t>
            </a:r>
            <a:r>
              <a:rPr lang="en-US" sz="2100" b="1" dirty="0">
                <a:latin typeface="Garamond" pitchFamily="18" charset="0"/>
              </a:rPr>
              <a:t>evaluation as in any way systematic it is necessary at the very least to </a:t>
            </a:r>
            <a:r>
              <a:rPr lang="en-US" sz="2100" b="1" u="sng" dirty="0" smtClean="0">
                <a:solidFill>
                  <a:srgbClr val="0070C0"/>
                </a:solidFill>
                <a:latin typeface="Garamond" pitchFamily="18" charset="0"/>
              </a:rPr>
              <a:t>'unpack</a:t>
            </a:r>
            <a:r>
              <a:rPr lang="ar-SA" sz="2100" b="1" u="sng" dirty="0" smtClean="0">
                <a:solidFill>
                  <a:srgbClr val="0070C0"/>
                </a:solidFill>
                <a:latin typeface="Garamond" pitchFamily="18" charset="0"/>
              </a:rPr>
              <a:t>فك </a:t>
            </a:r>
            <a:r>
              <a:rPr lang="en-US" sz="2100" b="1" dirty="0" smtClean="0">
                <a:solidFill>
                  <a:srgbClr val="0070C0"/>
                </a:solidFill>
                <a:latin typeface="Garamond" pitchFamily="18" charset="0"/>
              </a:rPr>
              <a:t>' </a:t>
            </a:r>
            <a:r>
              <a:rPr lang="en-US" sz="2100" b="1" dirty="0">
                <a:solidFill>
                  <a:srgbClr val="0070C0"/>
                </a:solidFill>
                <a:latin typeface="Garamond" pitchFamily="18" charset="0"/>
              </a:rPr>
              <a:t>this </a:t>
            </a:r>
            <a:r>
              <a:rPr lang="en-US" sz="2100" b="1" u="sng" dirty="0" smtClean="0">
                <a:solidFill>
                  <a:srgbClr val="0070C0"/>
                </a:solidFill>
                <a:latin typeface="Garamond" pitchFamily="18" charset="0"/>
              </a:rPr>
              <a:t>armchair</a:t>
            </a:r>
            <a:r>
              <a:rPr lang="ar-SA" sz="2100" b="1" u="sng" dirty="0" smtClean="0">
                <a:solidFill>
                  <a:srgbClr val="0070C0"/>
                </a:solidFill>
                <a:latin typeface="Garamond" pitchFamily="18" charset="0"/>
              </a:rPr>
              <a:t>كرسي ذو ذراعين (اعتقد يقصد هنا شئ آخر)</a:t>
            </a:r>
            <a:r>
              <a:rPr lang="en-US" sz="2100" b="1" dirty="0" smtClean="0">
                <a:solidFill>
                  <a:srgbClr val="0070C0"/>
                </a:solidFill>
                <a:latin typeface="Garamond" pitchFamily="18" charset="0"/>
              </a:rPr>
              <a:t> </a:t>
            </a:r>
            <a:r>
              <a:rPr lang="en-US" sz="2100" b="1" dirty="0">
                <a:solidFill>
                  <a:srgbClr val="0070C0"/>
                </a:solidFill>
                <a:latin typeface="Garamond" pitchFamily="18" charset="0"/>
              </a:rPr>
              <a:t>approach a bit</a:t>
            </a:r>
            <a:r>
              <a:rPr lang="en-US" sz="2100" b="1" dirty="0" smtClean="0">
                <a:solidFill>
                  <a:srgbClr val="0070C0"/>
                </a:solidFill>
                <a:latin typeface="Garamond" pitchFamily="18" charset="0"/>
              </a:rPr>
              <a:t>.</a:t>
            </a:r>
          </a:p>
          <a:p>
            <a:pPr algn="l"/>
            <a:endParaRPr lang="en-US" sz="2100" b="1" dirty="0" smtClean="0">
              <a:solidFill>
                <a:srgbClr val="0070C0"/>
              </a:solidFill>
              <a:latin typeface="Garamond" pitchFamily="18" charset="0"/>
            </a:endParaRPr>
          </a:p>
          <a:p>
            <a:pPr algn="l"/>
            <a:r>
              <a:rPr lang="en-US" sz="2400" b="1" dirty="0" smtClean="0">
                <a:latin typeface="Garamond" pitchFamily="18" charset="0"/>
              </a:rPr>
              <a:t> </a:t>
            </a:r>
            <a:r>
              <a:rPr lang="en-US" sz="2400" b="1" dirty="0">
                <a:latin typeface="Garamond" pitchFamily="18" charset="0"/>
              </a:rPr>
              <a:t>The teacher (or anyone else) acting alone as evaluator should break down the 'overall' or global judgment into parts</a:t>
            </a:r>
            <a:r>
              <a:rPr lang="en-US" sz="2400" b="1" dirty="0" smtClean="0">
                <a:latin typeface="Garamond" pitchFamily="18" charset="0"/>
              </a:rPr>
              <a:t>.</a:t>
            </a:r>
          </a:p>
          <a:p>
            <a:pPr algn="l"/>
            <a:r>
              <a:rPr lang="en-US" sz="2400" b="1" dirty="0" smtClean="0">
                <a:latin typeface="Garamond" pitchFamily="18" charset="0"/>
              </a:rPr>
              <a:t> </a:t>
            </a:r>
            <a:r>
              <a:rPr lang="en-US" sz="2400" b="1" dirty="0">
                <a:latin typeface="Garamond" pitchFamily="18" charset="0"/>
              </a:rPr>
              <a:t>This </a:t>
            </a:r>
            <a:r>
              <a:rPr lang="en-US" sz="2400" b="1" dirty="0" smtClean="0">
                <a:latin typeface="Garamond" pitchFamily="18" charset="0"/>
              </a:rPr>
              <a:t>means</a:t>
            </a:r>
          </a:p>
          <a:p>
            <a:pPr algn="l"/>
            <a:r>
              <a:rPr lang="en-US" sz="2400" b="1" dirty="0" smtClean="0">
                <a:latin typeface="Garamond" pitchFamily="18" charset="0"/>
              </a:rPr>
              <a:t> </a:t>
            </a:r>
            <a:r>
              <a:rPr lang="en-US" sz="2400" b="1" dirty="0">
                <a:latin typeface="Garamond" pitchFamily="18" charset="0"/>
              </a:rPr>
              <a:t>(a) looking carefully at different aspects of the materials separately </a:t>
            </a:r>
            <a:r>
              <a:rPr lang="en-US" sz="2400" b="1" dirty="0" smtClean="0">
                <a:latin typeface="Garamond" pitchFamily="18" charset="0"/>
              </a:rPr>
              <a:t>and</a:t>
            </a:r>
          </a:p>
          <a:p>
            <a:pPr algn="l"/>
            <a:r>
              <a:rPr lang="en-US" sz="2400" b="1" dirty="0" smtClean="0">
                <a:latin typeface="Garamond" pitchFamily="18" charset="0"/>
              </a:rPr>
              <a:t> </a:t>
            </a:r>
            <a:r>
              <a:rPr lang="en-US" sz="2400" b="1" dirty="0">
                <a:latin typeface="Garamond" pitchFamily="18" charset="0"/>
              </a:rPr>
              <a:t>(b) thinking of all the relevant different aspects of the learning situation, learners, potential use etc. etc. and </a:t>
            </a:r>
            <a:endParaRPr lang="en-US" sz="2400" b="1" dirty="0" smtClean="0">
              <a:latin typeface="Garamond" pitchFamily="18" charset="0"/>
            </a:endParaRPr>
          </a:p>
          <a:p>
            <a:pPr algn="l"/>
            <a:r>
              <a:rPr lang="en-US" sz="2400" b="1" dirty="0" smtClean="0">
                <a:latin typeface="Garamond" pitchFamily="18" charset="0"/>
              </a:rPr>
              <a:t>(</a:t>
            </a:r>
            <a:r>
              <a:rPr lang="en-US" sz="2400" b="1" dirty="0">
                <a:latin typeface="Garamond" pitchFamily="18" charset="0"/>
              </a:rPr>
              <a:t>c) judging aspects of (a) in respect of (b), broken down into points. </a:t>
            </a:r>
            <a:endParaRPr lang="en-US" sz="2400" b="1" dirty="0" smtClean="0">
              <a:latin typeface="Garamond" pitchFamily="18" charset="0"/>
            </a:endParaRPr>
          </a:p>
          <a:p>
            <a:pPr algn="l"/>
            <a:r>
              <a:rPr lang="en-US" sz="2400" b="1" dirty="0" smtClean="0">
                <a:latin typeface="Garamond" pitchFamily="18" charset="0"/>
              </a:rPr>
              <a:t>This </a:t>
            </a:r>
            <a:r>
              <a:rPr lang="en-US" sz="2400" b="1" dirty="0">
                <a:latin typeface="Garamond" pitchFamily="18" charset="0"/>
              </a:rPr>
              <a:t>last in part resembles the process of </a:t>
            </a:r>
            <a:r>
              <a:rPr lang="en-US" sz="2400" b="1" u="sng" dirty="0" smtClean="0">
                <a:latin typeface="Garamond" pitchFamily="18" charset="0"/>
              </a:rPr>
              <a:t>assessing</a:t>
            </a:r>
            <a:r>
              <a:rPr lang="ar-SA" sz="2400" b="1" u="sng" dirty="0" smtClean="0">
                <a:latin typeface="Garamond" pitchFamily="18" charset="0"/>
              </a:rPr>
              <a:t>تقييم </a:t>
            </a:r>
            <a:r>
              <a:rPr lang="en-US" sz="2400" b="1" dirty="0" smtClean="0">
                <a:latin typeface="Garamond" pitchFamily="18" charset="0"/>
              </a:rPr>
              <a:t> </a:t>
            </a:r>
            <a:r>
              <a:rPr lang="en-US" sz="2400" b="1" dirty="0">
                <a:latin typeface="Garamond" pitchFamily="18" charset="0"/>
              </a:rPr>
              <a:t>'</a:t>
            </a:r>
            <a:r>
              <a:rPr lang="en-US" sz="2400" b="1" u="sng" dirty="0">
                <a:latin typeface="Garamond" pitchFamily="18" charset="0"/>
              </a:rPr>
              <a:t>content </a:t>
            </a:r>
            <a:r>
              <a:rPr lang="en-US" sz="2400" b="1" u="sng" dirty="0" smtClean="0">
                <a:latin typeface="Garamond" pitchFamily="18" charset="0"/>
              </a:rPr>
              <a:t>validity</a:t>
            </a:r>
            <a:r>
              <a:rPr lang="ar-SA" sz="2400" b="1" u="sng" dirty="0" smtClean="0">
                <a:latin typeface="Garamond" pitchFamily="18" charset="0"/>
              </a:rPr>
              <a:t>صحة المحتوى </a:t>
            </a:r>
            <a:r>
              <a:rPr lang="en-US" sz="2400" b="1" dirty="0" smtClean="0">
                <a:latin typeface="Garamond" pitchFamily="18" charset="0"/>
              </a:rPr>
              <a:t>', </a:t>
            </a:r>
            <a:r>
              <a:rPr lang="en-US" sz="2400" b="1" dirty="0">
                <a:latin typeface="Garamond" pitchFamily="18" charset="0"/>
              </a:rPr>
              <a:t>often talked about in language </a:t>
            </a:r>
            <a:r>
              <a:rPr lang="en-US" sz="2400" b="1" dirty="0" smtClean="0">
                <a:latin typeface="Garamond" pitchFamily="18" charset="0"/>
              </a:rPr>
              <a:t>testing</a:t>
            </a:r>
            <a:endParaRPr lang="en-US" sz="2400" b="1" dirty="0">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2655085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bg/>
                                          </p:spTgt>
                                        </p:tgtEl>
                                        <p:attrNameLst>
                                          <p:attrName>style.visibility</p:attrName>
                                        </p:attrNameLst>
                                      </p:cBhvr>
                                      <p:to>
                                        <p:strVal val="visible"/>
                                      </p:to>
                                    </p:set>
                                    <p:animEffect transition="in" filter="fade">
                                      <p:cBhvr>
                                        <p:cTn id="7" dur="2000"/>
                                        <p:tgtEl>
                                          <p:spTgt spid="7171">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71">
                                            <p:txEl>
                                              <p:pRg st="0" end="0"/>
                                            </p:txEl>
                                          </p:spTgt>
                                        </p:tgtEl>
                                        <p:attrNameLst>
                                          <p:attrName>style.visibility</p:attrName>
                                        </p:attrNameLst>
                                      </p:cBhvr>
                                      <p:to>
                                        <p:strVal val="visible"/>
                                      </p:to>
                                    </p:set>
                                    <p:animEffect transition="in" filter="fade">
                                      <p:cBhvr>
                                        <p:cTn id="10" dur="2000"/>
                                        <p:tgtEl>
                                          <p:spTgt spid="7171">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Effect transition="in" filter="fade">
                                      <p:cBhvr>
                                        <p:cTn id="13" dur="2000"/>
                                        <p:tgtEl>
                                          <p:spTgt spid="717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171">
                                            <p:txEl>
                                              <p:pRg st="3" end="3"/>
                                            </p:txEl>
                                          </p:spTgt>
                                        </p:tgtEl>
                                        <p:attrNameLst>
                                          <p:attrName>style.visibility</p:attrName>
                                        </p:attrNameLst>
                                      </p:cBhvr>
                                      <p:to>
                                        <p:strVal val="visible"/>
                                      </p:to>
                                    </p:set>
                                    <p:animEffect transition="in" filter="fade">
                                      <p:cBhvr>
                                        <p:cTn id="16" dur="2000"/>
                                        <p:tgtEl>
                                          <p:spTgt spid="7171">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171">
                                            <p:txEl>
                                              <p:pRg st="4" end="4"/>
                                            </p:txEl>
                                          </p:spTgt>
                                        </p:tgtEl>
                                        <p:attrNameLst>
                                          <p:attrName>style.visibility</p:attrName>
                                        </p:attrNameLst>
                                      </p:cBhvr>
                                      <p:to>
                                        <p:strVal val="visible"/>
                                      </p:to>
                                    </p:set>
                                    <p:animEffect transition="in" filter="fade">
                                      <p:cBhvr>
                                        <p:cTn id="19" dur="2000"/>
                                        <p:tgtEl>
                                          <p:spTgt spid="7171">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171">
                                            <p:txEl>
                                              <p:pRg st="5" end="5"/>
                                            </p:txEl>
                                          </p:spTgt>
                                        </p:tgtEl>
                                        <p:attrNameLst>
                                          <p:attrName>style.visibility</p:attrName>
                                        </p:attrNameLst>
                                      </p:cBhvr>
                                      <p:to>
                                        <p:strVal val="visible"/>
                                      </p:to>
                                    </p:set>
                                    <p:animEffect transition="in" filter="fade">
                                      <p:cBhvr>
                                        <p:cTn id="22" dur="2000"/>
                                        <p:tgtEl>
                                          <p:spTgt spid="7171">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171">
                                            <p:txEl>
                                              <p:pRg st="6" end="6"/>
                                            </p:txEl>
                                          </p:spTgt>
                                        </p:tgtEl>
                                        <p:attrNameLst>
                                          <p:attrName>style.visibility</p:attrName>
                                        </p:attrNameLst>
                                      </p:cBhvr>
                                      <p:to>
                                        <p:strVal val="visible"/>
                                      </p:to>
                                    </p:set>
                                    <p:animEffect transition="in" filter="fade">
                                      <p:cBhvr>
                                        <p:cTn id="25" dur="2000"/>
                                        <p:tgtEl>
                                          <p:spTgt spid="7171">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171">
                                            <p:txEl>
                                              <p:pRg st="7" end="7"/>
                                            </p:txEl>
                                          </p:spTgt>
                                        </p:tgtEl>
                                        <p:attrNameLst>
                                          <p:attrName>style.visibility</p:attrName>
                                        </p:attrNameLst>
                                      </p:cBhvr>
                                      <p:to>
                                        <p:strVal val="visible"/>
                                      </p:to>
                                    </p:set>
                                    <p:animEffect transition="in" filter="fade">
                                      <p:cBhvr>
                                        <p:cTn id="28" dur="2000"/>
                                        <p:tgtEl>
                                          <p:spTgt spid="71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304800"/>
            <a:ext cx="8915400" cy="5821363"/>
          </a:xfrm>
        </p:spPr>
        <p:txBody>
          <a:bodyPr/>
          <a:lstStyle/>
          <a:p>
            <a:pPr algn="l"/>
            <a:r>
              <a:rPr lang="en-US" b="1" dirty="0">
                <a:latin typeface="Garamond" pitchFamily="18" charset="0"/>
              </a:rPr>
              <a:t>: one can check on an achievement test by </a:t>
            </a:r>
            <a:r>
              <a:rPr lang="en-US" b="1" dirty="0" err="1">
                <a:solidFill>
                  <a:srgbClr val="00B050"/>
                </a:solidFill>
                <a:latin typeface="Garamond" pitchFamily="18" charset="0"/>
              </a:rPr>
              <a:t>analysing</a:t>
            </a:r>
            <a:r>
              <a:rPr lang="en-US" b="1" dirty="0">
                <a:solidFill>
                  <a:srgbClr val="00B050"/>
                </a:solidFill>
                <a:latin typeface="Garamond" pitchFamily="18" charset="0"/>
              </a:rPr>
              <a:t> the aspects of language tested and comparing them with what the </a:t>
            </a:r>
            <a:r>
              <a:rPr lang="en-US" b="1" u="sng" dirty="0">
                <a:solidFill>
                  <a:srgbClr val="00B050"/>
                </a:solidFill>
                <a:latin typeface="Garamond" pitchFamily="18" charset="0"/>
              </a:rPr>
              <a:t>syllabus</a:t>
            </a:r>
            <a:r>
              <a:rPr lang="ar-SA" b="1" u="sng" dirty="0">
                <a:solidFill>
                  <a:srgbClr val="00B050"/>
                </a:solidFill>
                <a:latin typeface="Garamond" pitchFamily="18" charset="0"/>
              </a:rPr>
              <a:t>منهج </a:t>
            </a:r>
            <a:r>
              <a:rPr lang="en-US" b="1" dirty="0">
                <a:solidFill>
                  <a:srgbClr val="00B050"/>
                </a:solidFill>
                <a:latin typeface="Garamond" pitchFamily="18" charset="0"/>
              </a:rPr>
              <a:t> or the teaching course before the test covered. </a:t>
            </a:r>
            <a:r>
              <a:rPr lang="en-US" b="1" dirty="0">
                <a:latin typeface="Garamond" pitchFamily="18" charset="0"/>
              </a:rPr>
              <a:t>Another general principle of language testing also applies here: it is known that tests with more items are more </a:t>
            </a:r>
            <a:r>
              <a:rPr lang="en-US" b="1" u="sng" dirty="0">
                <a:latin typeface="Garamond" pitchFamily="18" charset="0"/>
              </a:rPr>
              <a:t>reliable</a:t>
            </a:r>
            <a:r>
              <a:rPr lang="ar-SA" b="1" u="sng" dirty="0">
                <a:latin typeface="Garamond" pitchFamily="18" charset="0"/>
              </a:rPr>
              <a:t>موثوق </a:t>
            </a:r>
            <a:r>
              <a:rPr lang="en-US" b="1" dirty="0">
                <a:latin typeface="Garamond" pitchFamily="18" charset="0"/>
              </a:rPr>
              <a:t> than shorter ones, and a set of agree/disagree items circling round some issue is more reliable than a single one </a:t>
            </a:r>
            <a:r>
              <a:rPr lang="en-US" b="1" u="sng" dirty="0">
                <a:latin typeface="Garamond" pitchFamily="18" charset="0"/>
              </a:rPr>
              <a:t>targeting it</a:t>
            </a:r>
            <a:r>
              <a:rPr lang="ar-SA" b="1" u="sng" dirty="0">
                <a:latin typeface="Garamond" pitchFamily="18" charset="0"/>
              </a:rPr>
              <a:t>تستهدفها </a:t>
            </a:r>
            <a:r>
              <a:rPr lang="en-US" b="1" dirty="0">
                <a:latin typeface="Garamond" pitchFamily="18" charset="0"/>
              </a:rPr>
              <a:t>. So here, </a:t>
            </a:r>
            <a:r>
              <a:rPr lang="en-US" sz="2800" b="1" dirty="0">
                <a:solidFill>
                  <a:srgbClr val="00B050"/>
                </a:solidFill>
                <a:latin typeface="Garamond" pitchFamily="18" charset="0"/>
              </a:rPr>
              <a:t>the summary of a whole series of introspective judgments of specific aspects is more reliable than one global one.</a:t>
            </a:r>
            <a:endParaRPr lang="ar-SA" dirty="0">
              <a:solidFill>
                <a:srgbClr val="00B050"/>
              </a:solidFill>
            </a:endParaRPr>
          </a:p>
        </p:txBody>
      </p:sp>
    </p:spTree>
    <p:extLst>
      <p:ext uri="{BB962C8B-B14F-4D97-AF65-F5344CB8AC3E}">
        <p14:creationId xmlns:p14="http://schemas.microsoft.com/office/powerpoint/2010/main" val="32549027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533400"/>
            <a:ext cx="8915400" cy="5638800"/>
          </a:xfrm>
          <a:solidFill>
            <a:schemeClr val="bg1"/>
          </a:solidFill>
        </p:spPr>
        <p:txBody>
          <a:bodyPr/>
          <a:lstStyle/>
          <a:p>
            <a:pPr algn="l"/>
            <a:r>
              <a:rPr lang="en-US" sz="2200" b="1" dirty="0" smtClean="0">
                <a:latin typeface="Garamond" pitchFamily="18" charset="0"/>
              </a:rPr>
              <a:t> check list :</a:t>
            </a:r>
          </a:p>
          <a:p>
            <a:pPr algn="l"/>
            <a:r>
              <a:rPr lang="en-US" sz="2200" b="1" dirty="0" smtClean="0">
                <a:latin typeface="Garamond" pitchFamily="18" charset="0"/>
              </a:rPr>
              <a:t>This </a:t>
            </a:r>
            <a:r>
              <a:rPr lang="en-US" sz="2200" b="1" dirty="0" smtClean="0">
                <a:latin typeface="Garamond" pitchFamily="18" charset="0"/>
              </a:rPr>
              <a:t>is where </a:t>
            </a:r>
            <a:r>
              <a:rPr lang="en-US" sz="2200" b="1" u="sng" dirty="0" smtClean="0">
                <a:latin typeface="Garamond" pitchFamily="18" charset="0"/>
              </a:rPr>
              <a:t>'checklists</a:t>
            </a:r>
            <a:r>
              <a:rPr lang="ar-SA" sz="2200" b="1" u="sng" dirty="0" smtClean="0">
                <a:latin typeface="Garamond" pitchFamily="18" charset="0"/>
              </a:rPr>
              <a:t>قوائم مراجعة ، قوائم </a:t>
            </a:r>
            <a:r>
              <a:rPr lang="en-US" sz="2200" b="1" dirty="0" smtClean="0">
                <a:latin typeface="Garamond" pitchFamily="18" charset="0"/>
              </a:rPr>
              <a:t>' come in. </a:t>
            </a:r>
            <a:r>
              <a:rPr lang="en-US" sz="2200" b="1" dirty="0" smtClean="0">
                <a:solidFill>
                  <a:srgbClr val="00B050"/>
                </a:solidFill>
                <a:latin typeface="Garamond" pitchFamily="18" charset="0"/>
              </a:rPr>
              <a:t>These are written records of the sort of </a:t>
            </a:r>
            <a:r>
              <a:rPr lang="en-US" sz="2200" b="1" u="sng" dirty="0" smtClean="0">
                <a:solidFill>
                  <a:srgbClr val="00B050"/>
                </a:solidFill>
                <a:latin typeface="Garamond" pitchFamily="18" charset="0"/>
              </a:rPr>
              <a:t>'breakdowns</a:t>
            </a:r>
            <a:r>
              <a:rPr lang="ar-SA" sz="2200" b="1" u="sng" dirty="0" smtClean="0">
                <a:solidFill>
                  <a:srgbClr val="00B050"/>
                </a:solidFill>
                <a:latin typeface="Garamond" pitchFamily="18" charset="0"/>
              </a:rPr>
              <a:t>تعطل، انهيار </a:t>
            </a:r>
            <a:r>
              <a:rPr lang="en-US" sz="2200" b="1" dirty="0" smtClean="0">
                <a:solidFill>
                  <a:srgbClr val="00B050"/>
                </a:solidFill>
                <a:latin typeface="Garamond" pitchFamily="18" charset="0"/>
              </a:rPr>
              <a:t>' just described. </a:t>
            </a:r>
            <a:endParaRPr lang="en-US" sz="2200" b="1" dirty="0" smtClean="0">
              <a:solidFill>
                <a:srgbClr val="00B050"/>
              </a:solidFill>
              <a:latin typeface="Garamond" pitchFamily="18" charset="0"/>
            </a:endParaRPr>
          </a:p>
          <a:p>
            <a:pPr algn="l"/>
            <a:r>
              <a:rPr lang="en-US" sz="2200" b="1" dirty="0" smtClean="0">
                <a:latin typeface="Garamond" pitchFamily="18" charset="0"/>
              </a:rPr>
              <a:t>They </a:t>
            </a:r>
            <a:r>
              <a:rPr lang="en-US" sz="2200" b="1" dirty="0" smtClean="0">
                <a:latin typeface="Garamond" pitchFamily="18" charset="0"/>
              </a:rPr>
              <a:t>may be </a:t>
            </a:r>
            <a:r>
              <a:rPr lang="en-US" sz="2200" b="1" dirty="0" smtClean="0">
                <a:latin typeface="Garamond" pitchFamily="18" charset="0"/>
              </a:rPr>
              <a:t>made:</a:t>
            </a:r>
          </a:p>
          <a:p>
            <a:pPr algn="l"/>
            <a:r>
              <a:rPr lang="en-US" sz="2200" b="1" dirty="0" smtClean="0">
                <a:latin typeface="Garamond" pitchFamily="18" charset="0"/>
              </a:rPr>
              <a:t>1- </a:t>
            </a:r>
            <a:r>
              <a:rPr lang="en-US" sz="2200" b="1" dirty="0" smtClean="0">
                <a:latin typeface="Garamond" pitchFamily="18" charset="0"/>
              </a:rPr>
              <a:t>by the teacher/evaluator, </a:t>
            </a:r>
            <a:endParaRPr lang="en-US" sz="2200" b="1" dirty="0" smtClean="0">
              <a:latin typeface="Garamond" pitchFamily="18" charset="0"/>
            </a:endParaRPr>
          </a:p>
          <a:p>
            <a:pPr algn="l"/>
            <a:r>
              <a:rPr lang="en-US" sz="2200" b="1" dirty="0" smtClean="0">
                <a:latin typeface="Garamond" pitchFamily="18" charset="0"/>
              </a:rPr>
              <a:t>2-</a:t>
            </a:r>
            <a:r>
              <a:rPr lang="en-US" sz="2200" b="1" dirty="0" smtClean="0">
                <a:latin typeface="Garamond" pitchFamily="18" charset="0"/>
              </a:rPr>
              <a:t>or </a:t>
            </a:r>
            <a:r>
              <a:rPr lang="en-US" sz="2200" b="1" dirty="0" smtClean="0">
                <a:latin typeface="Garamond" pitchFamily="18" charset="0"/>
              </a:rPr>
              <a:t>adopted from someone else</a:t>
            </a:r>
            <a:r>
              <a:rPr lang="en-US" sz="2200" b="1" dirty="0" smtClean="0">
                <a:latin typeface="Garamond" pitchFamily="18" charset="0"/>
              </a:rPr>
              <a:t>.</a:t>
            </a:r>
          </a:p>
          <a:p>
            <a:pPr algn="l"/>
            <a:r>
              <a:rPr lang="en-US" sz="2200" b="1" dirty="0" smtClean="0">
                <a:latin typeface="Garamond" pitchFamily="18" charset="0"/>
              </a:rPr>
              <a:t>Why check list is important :</a:t>
            </a:r>
          </a:p>
          <a:p>
            <a:pPr algn="l"/>
            <a:r>
              <a:rPr lang="en-US" sz="2200" b="1" dirty="0" smtClean="0">
                <a:latin typeface="Garamond" pitchFamily="18" charset="0"/>
              </a:rPr>
              <a:t>1- </a:t>
            </a:r>
            <a:r>
              <a:rPr lang="en-US" sz="2200" b="1" dirty="0" smtClean="0">
                <a:latin typeface="Garamond" pitchFamily="18" charset="0"/>
              </a:rPr>
              <a:t>They at least provide a way of </a:t>
            </a:r>
            <a:r>
              <a:rPr lang="en-US" sz="2200" b="1" u="sng" dirty="0" smtClean="0">
                <a:latin typeface="Garamond" pitchFamily="18" charset="0"/>
              </a:rPr>
              <a:t>ensuring</a:t>
            </a:r>
            <a:r>
              <a:rPr lang="ar-SA" sz="2200" b="1" u="sng" dirty="0" smtClean="0">
                <a:latin typeface="Garamond" pitchFamily="18" charset="0"/>
              </a:rPr>
              <a:t>ضمان </a:t>
            </a:r>
            <a:r>
              <a:rPr lang="en-US" sz="2200" b="1" dirty="0" smtClean="0">
                <a:latin typeface="Garamond" pitchFamily="18" charset="0"/>
              </a:rPr>
              <a:t> that important aspects do not get </a:t>
            </a:r>
            <a:r>
              <a:rPr lang="en-US" sz="2200" b="1" dirty="0" smtClean="0">
                <a:latin typeface="Garamond" pitchFamily="18" charset="0"/>
              </a:rPr>
              <a:t>forgotten</a:t>
            </a:r>
          </a:p>
          <a:p>
            <a:pPr algn="l"/>
            <a:r>
              <a:rPr lang="en-US" sz="2200" b="1" dirty="0" smtClean="0">
                <a:latin typeface="Garamond" pitchFamily="18" charset="0"/>
              </a:rPr>
              <a:t>2-</a:t>
            </a:r>
            <a:r>
              <a:rPr lang="en-US" sz="2200" b="1" dirty="0" smtClean="0">
                <a:latin typeface="Garamond" pitchFamily="18" charset="0"/>
              </a:rPr>
              <a:t> </a:t>
            </a:r>
            <a:r>
              <a:rPr lang="en-US" sz="2200" b="1" dirty="0" smtClean="0">
                <a:latin typeface="Garamond" pitchFamily="18" charset="0"/>
              </a:rPr>
              <a:t>and that there is some </a:t>
            </a:r>
            <a:r>
              <a:rPr lang="en-US" sz="2200" b="1" u="sng" dirty="0" smtClean="0">
                <a:latin typeface="Garamond" pitchFamily="18" charset="0"/>
              </a:rPr>
              <a:t>consistency</a:t>
            </a:r>
            <a:r>
              <a:rPr lang="ar-SA" sz="2200" b="1" u="sng" dirty="0" smtClean="0">
                <a:latin typeface="Garamond" pitchFamily="18" charset="0"/>
              </a:rPr>
              <a:t>ثبات  </a:t>
            </a:r>
            <a:r>
              <a:rPr lang="en-US" sz="2200" b="1" dirty="0" smtClean="0">
                <a:latin typeface="Garamond" pitchFamily="18" charset="0"/>
              </a:rPr>
              <a:t> </a:t>
            </a:r>
            <a:r>
              <a:rPr lang="en-US" sz="2200" b="1" dirty="0" smtClean="0">
                <a:latin typeface="Garamond" pitchFamily="18" charset="0"/>
              </a:rPr>
              <a:t>if the same person evaluates several things. </a:t>
            </a:r>
            <a:endParaRPr lang="en-US" sz="2200" b="1" dirty="0" smtClean="0">
              <a:latin typeface="Garamond" pitchFamily="18" charset="0"/>
            </a:endParaRPr>
          </a:p>
          <a:p>
            <a:pPr algn="l"/>
            <a:r>
              <a:rPr lang="en-US" sz="2200" b="1" dirty="0" smtClean="0">
                <a:latin typeface="Garamond" pitchFamily="18" charset="0"/>
              </a:rPr>
              <a:t>However</a:t>
            </a:r>
            <a:r>
              <a:rPr lang="en-US" sz="2200" b="1" dirty="0" smtClean="0">
                <a:latin typeface="Garamond" pitchFamily="18" charset="0"/>
              </a:rPr>
              <a:t>, the evaluation still remains individual, introspective and maybe </a:t>
            </a:r>
            <a:r>
              <a:rPr lang="en-US" sz="2200" b="1" u="sng" dirty="0" smtClean="0">
                <a:latin typeface="Garamond" pitchFamily="18" charset="0"/>
              </a:rPr>
              <a:t>pretty subjective</a:t>
            </a:r>
            <a:r>
              <a:rPr lang="ar-SA" sz="2200" b="1" u="sng" dirty="0" smtClean="0">
                <a:latin typeface="Garamond" pitchFamily="18" charset="0"/>
              </a:rPr>
              <a:t>شخصي جداُ </a:t>
            </a:r>
            <a:r>
              <a:rPr lang="en-US" sz="2200" b="1" dirty="0" smtClean="0">
                <a:latin typeface="Garamond" pitchFamily="18" charset="0"/>
              </a:rPr>
              <a:t>. </a:t>
            </a:r>
            <a:endParaRPr lang="en-US" sz="2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a:r>
              <a:rPr lang="en-US" sz="2800" b="1" dirty="0">
                <a:latin typeface="Garamond" pitchFamily="18" charset="0"/>
              </a:rPr>
              <a:t>Checklists generally </a:t>
            </a:r>
            <a:endParaRPr lang="en-US" sz="2800" b="1" dirty="0" smtClean="0">
              <a:latin typeface="Garamond" pitchFamily="18" charset="0"/>
            </a:endParaRPr>
          </a:p>
          <a:p>
            <a:pPr algn="l"/>
            <a:r>
              <a:rPr lang="en-US" sz="2800" b="1" dirty="0" smtClean="0">
                <a:latin typeface="Garamond" pitchFamily="18" charset="0"/>
              </a:rPr>
              <a:t>1-take </a:t>
            </a:r>
            <a:r>
              <a:rPr lang="en-US" sz="2800" b="1" dirty="0">
                <a:latin typeface="Garamond" pitchFamily="18" charset="0"/>
              </a:rPr>
              <a:t>the form of sets of headings to be considered </a:t>
            </a:r>
            <a:r>
              <a:rPr lang="ar-SA" sz="2800" b="1" dirty="0" smtClean="0">
                <a:latin typeface="Garamond" pitchFamily="18" charset="0"/>
              </a:rPr>
              <a:t>يعني القوائم عبارة عن عناوين رئيسية </a:t>
            </a:r>
            <a:endParaRPr lang="en-US" sz="2800" b="1" dirty="0" smtClean="0">
              <a:latin typeface="Garamond" pitchFamily="18" charset="0"/>
            </a:endParaRPr>
          </a:p>
          <a:p>
            <a:pPr algn="l"/>
            <a:r>
              <a:rPr lang="en-US" sz="2800" b="1" dirty="0" smtClean="0">
                <a:latin typeface="Garamond" pitchFamily="18" charset="0"/>
              </a:rPr>
              <a:t>2-or </a:t>
            </a:r>
            <a:r>
              <a:rPr lang="en-US" sz="2800" b="1" dirty="0">
                <a:latin typeface="Garamond" pitchFamily="18" charset="0"/>
              </a:rPr>
              <a:t>sets of questions to ask oneself. </a:t>
            </a:r>
            <a:endParaRPr lang="en-US" sz="2800" b="1" dirty="0" smtClean="0">
              <a:latin typeface="Garamond" pitchFamily="18" charset="0"/>
            </a:endParaRPr>
          </a:p>
          <a:p>
            <a:pPr algn="l"/>
            <a:r>
              <a:rPr lang="en-US" sz="2800" b="1" dirty="0" smtClean="0">
                <a:latin typeface="Garamond" pitchFamily="18" charset="0"/>
              </a:rPr>
              <a:t>3-They </a:t>
            </a:r>
            <a:r>
              <a:rPr lang="en-US" sz="2800" b="1" dirty="0">
                <a:latin typeface="Garamond" pitchFamily="18" charset="0"/>
              </a:rPr>
              <a:t>may or may not include a system for </a:t>
            </a:r>
            <a:r>
              <a:rPr lang="en-US" sz="2800" b="1" u="sng" dirty="0">
                <a:latin typeface="Garamond" pitchFamily="18" charset="0"/>
              </a:rPr>
              <a:t>weighting</a:t>
            </a:r>
            <a:r>
              <a:rPr lang="ar-SA" sz="2800" b="1" u="sng" dirty="0">
                <a:latin typeface="Garamond" pitchFamily="18" charset="0"/>
              </a:rPr>
              <a:t>الترجيح </a:t>
            </a:r>
            <a:r>
              <a:rPr lang="en-US" sz="2800" b="1" dirty="0">
                <a:latin typeface="Garamond" pitchFamily="18" charset="0"/>
              </a:rPr>
              <a:t> different elements, or adding up a total score in some way. </a:t>
            </a:r>
            <a:endParaRPr lang="en-US" sz="2800" b="1" dirty="0" smtClean="0">
              <a:latin typeface="Garamond" pitchFamily="18" charset="0"/>
            </a:endParaRPr>
          </a:p>
          <a:p>
            <a:pPr algn="l"/>
            <a:endParaRPr lang="ar-SA" sz="2800" dirty="0"/>
          </a:p>
        </p:txBody>
      </p:sp>
    </p:spTree>
    <p:extLst>
      <p:ext uri="{BB962C8B-B14F-4D97-AF65-F5344CB8AC3E}">
        <p14:creationId xmlns:p14="http://schemas.microsoft.com/office/powerpoint/2010/main" val="33765675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 </a:t>
            </a:r>
            <a:r>
              <a:rPr lang="en-US" dirty="0" smtClean="0"/>
              <a:t>call </a:t>
            </a:r>
            <a:r>
              <a:rPr lang="ar-SA" dirty="0" smtClean="0"/>
              <a:t>لها نوعين من القوائم </a:t>
            </a:r>
            <a:endParaRPr lang="ar-SA" dirty="0"/>
          </a:p>
        </p:txBody>
      </p:sp>
      <p:sp>
        <p:nvSpPr>
          <p:cNvPr id="3" name="Content Placeholder 2"/>
          <p:cNvSpPr>
            <a:spLocks noGrp="1"/>
          </p:cNvSpPr>
          <p:nvPr>
            <p:ph idx="1"/>
          </p:nvPr>
        </p:nvSpPr>
        <p:spPr/>
        <p:txBody>
          <a:bodyPr/>
          <a:lstStyle/>
          <a:p>
            <a:pPr algn="l"/>
            <a:r>
              <a:rPr lang="en-US" sz="2800" b="1" dirty="0">
                <a:latin typeface="Garamond" pitchFamily="18" charset="0"/>
              </a:rPr>
              <a:t>Two I know of for CALL are the list of points </a:t>
            </a:r>
            <a:r>
              <a:rPr lang="en-US" sz="2800" b="1" dirty="0" smtClean="0">
                <a:latin typeface="Garamond" pitchFamily="18" charset="0"/>
              </a:rPr>
              <a:t>in</a:t>
            </a:r>
          </a:p>
          <a:p>
            <a:pPr algn="l"/>
            <a:r>
              <a:rPr lang="en-US" sz="2800" b="1" dirty="0" smtClean="0">
                <a:latin typeface="Garamond" pitchFamily="18" charset="0"/>
              </a:rPr>
              <a:t> 1-</a:t>
            </a:r>
            <a:r>
              <a:rPr lang="en-US" sz="2800" b="1" dirty="0" smtClean="0">
                <a:solidFill>
                  <a:srgbClr val="00B050"/>
                </a:solidFill>
                <a:latin typeface="Garamond" pitchFamily="18" charset="0"/>
              </a:rPr>
              <a:t>Jones </a:t>
            </a:r>
            <a:r>
              <a:rPr lang="en-US" sz="2800" b="1" dirty="0">
                <a:solidFill>
                  <a:srgbClr val="00B050"/>
                </a:solidFill>
                <a:latin typeface="Garamond" pitchFamily="18" charset="0"/>
              </a:rPr>
              <a:t>and </a:t>
            </a:r>
            <a:r>
              <a:rPr lang="en-US" sz="2800" b="1" dirty="0" err="1">
                <a:solidFill>
                  <a:srgbClr val="00B050"/>
                </a:solidFill>
                <a:latin typeface="Garamond" pitchFamily="18" charset="0"/>
              </a:rPr>
              <a:t>Fortescue</a:t>
            </a:r>
            <a:r>
              <a:rPr lang="en-US" sz="2800" b="1" dirty="0" smtClean="0">
                <a:latin typeface="Garamond" pitchFamily="18" charset="0"/>
              </a:rPr>
              <a:t>,</a:t>
            </a:r>
          </a:p>
          <a:p>
            <a:pPr algn="l"/>
            <a:r>
              <a:rPr lang="en-US" sz="2800" b="1" dirty="0" smtClean="0">
                <a:latin typeface="Garamond" pitchFamily="18" charset="0"/>
              </a:rPr>
              <a:t> and</a:t>
            </a:r>
          </a:p>
          <a:p>
            <a:pPr algn="l"/>
            <a:r>
              <a:rPr lang="en-US" sz="2800" b="1" dirty="0" smtClean="0">
                <a:latin typeface="Garamond" pitchFamily="18" charset="0"/>
              </a:rPr>
              <a:t> </a:t>
            </a:r>
            <a:r>
              <a:rPr lang="en-US" sz="2800" b="1" dirty="0" smtClean="0">
                <a:solidFill>
                  <a:srgbClr val="00B050"/>
                </a:solidFill>
                <a:latin typeface="Garamond" pitchFamily="18" charset="0"/>
              </a:rPr>
              <a:t>2-by </a:t>
            </a:r>
            <a:r>
              <a:rPr lang="en-US" sz="2800" b="1" dirty="0">
                <a:solidFill>
                  <a:srgbClr val="00B050"/>
                </a:solidFill>
                <a:latin typeface="Garamond" pitchFamily="18" charset="0"/>
              </a:rPr>
              <a:t>Odell (in Leech and </a:t>
            </a:r>
            <a:r>
              <a:rPr lang="en-US" sz="2800" b="1" dirty="0" err="1">
                <a:solidFill>
                  <a:srgbClr val="00B050"/>
                </a:solidFill>
                <a:latin typeface="Garamond" pitchFamily="18" charset="0"/>
              </a:rPr>
              <a:t>Candlin</a:t>
            </a:r>
            <a:r>
              <a:rPr lang="en-US" sz="2800" b="1" dirty="0" smtClean="0">
                <a:solidFill>
                  <a:srgbClr val="00B050"/>
                </a:solidFill>
                <a:latin typeface="Garamond" pitchFamily="18" charset="0"/>
              </a:rPr>
              <a:t>).</a:t>
            </a:r>
            <a:r>
              <a:rPr lang="en-US" sz="2800" b="1" dirty="0">
                <a:latin typeface="Garamond" pitchFamily="18" charset="0"/>
              </a:rPr>
              <a:t> a more reasoned and systematic framework</a:t>
            </a:r>
            <a:r>
              <a:rPr lang="en-US" sz="2800" b="1" dirty="0" smtClean="0">
                <a:solidFill>
                  <a:srgbClr val="00B050"/>
                </a:solidFill>
                <a:latin typeface="Garamond" pitchFamily="18" charset="0"/>
              </a:rPr>
              <a:t> </a:t>
            </a:r>
          </a:p>
          <a:p>
            <a:pPr algn="l"/>
            <a:r>
              <a:rPr lang="en-US" sz="2800" b="1" dirty="0" smtClean="0">
                <a:solidFill>
                  <a:srgbClr val="00B050"/>
                </a:solidFill>
                <a:latin typeface="Garamond" pitchFamily="18" charset="0"/>
              </a:rPr>
              <a:t>Recently </a:t>
            </a:r>
            <a:r>
              <a:rPr lang="en-US" sz="2800" b="1" dirty="0" err="1">
                <a:solidFill>
                  <a:srgbClr val="00B050"/>
                </a:solidFill>
                <a:latin typeface="Garamond" pitchFamily="18" charset="0"/>
              </a:rPr>
              <a:t>Chapelle</a:t>
            </a:r>
            <a:r>
              <a:rPr lang="en-US" sz="2800" b="1" dirty="0">
                <a:solidFill>
                  <a:srgbClr val="00B050"/>
                </a:solidFill>
                <a:latin typeface="Garamond" pitchFamily="18" charset="0"/>
              </a:rPr>
              <a:t> has a set of 6 points formed from an SLA research perspective </a:t>
            </a:r>
            <a:r>
              <a:rPr lang="en-US" sz="2800" b="1" dirty="0">
                <a:latin typeface="Garamond" pitchFamily="18" charset="0"/>
              </a:rPr>
              <a:t>(2001 p54ff). John Roberts has a much bigger collection of such checklist used in general materials evaluation.</a:t>
            </a:r>
          </a:p>
          <a:p>
            <a:pPr algn="l"/>
            <a:endParaRPr lang="ar-SA" dirty="0"/>
          </a:p>
        </p:txBody>
      </p:sp>
    </p:spTree>
    <p:extLst>
      <p:ext uri="{BB962C8B-B14F-4D97-AF65-F5344CB8AC3E}">
        <p14:creationId xmlns:p14="http://schemas.microsoft.com/office/powerpoint/2010/main" val="3645335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427037"/>
            <a:ext cx="8915400" cy="5821363"/>
          </a:xfrm>
          <a:solidFill>
            <a:schemeClr val="bg1"/>
          </a:solidFill>
        </p:spPr>
        <p:txBody>
          <a:bodyPr/>
          <a:lstStyle/>
          <a:p>
            <a:pPr algn="l"/>
            <a:r>
              <a:rPr lang="en-US" sz="2400" b="1" dirty="0" smtClean="0">
                <a:latin typeface="Garamond" pitchFamily="18" charset="0"/>
              </a:rPr>
              <a:t>However, many published checklists </a:t>
            </a:r>
            <a:r>
              <a:rPr lang="en-US" sz="2400" b="1" u="sng" dirty="0" smtClean="0">
                <a:latin typeface="Garamond" pitchFamily="18" charset="0"/>
              </a:rPr>
              <a:t>strike</a:t>
            </a:r>
            <a:r>
              <a:rPr lang="ar-SA" sz="2400" b="1" u="sng" dirty="0" smtClean="0">
                <a:latin typeface="Garamond" pitchFamily="18" charset="0"/>
              </a:rPr>
              <a:t>اضراب، يصيب ، اكتشاف مفاجئ </a:t>
            </a:r>
            <a:r>
              <a:rPr lang="en-US" sz="2400" b="1" dirty="0" smtClean="0">
                <a:latin typeface="Garamond" pitchFamily="18" charset="0"/>
              </a:rPr>
              <a:t> one as a rather </a:t>
            </a:r>
            <a:r>
              <a:rPr lang="en-US" sz="2400" b="1" u="sng" dirty="0" smtClean="0">
                <a:latin typeface="Garamond" pitchFamily="18" charset="0"/>
              </a:rPr>
              <a:t>miscellaneous</a:t>
            </a:r>
            <a:r>
              <a:rPr lang="ar-SA" sz="2400" b="1" u="sng" dirty="0" smtClean="0">
                <a:latin typeface="Garamond" pitchFamily="18" charset="0"/>
              </a:rPr>
              <a:t>متفرقات </a:t>
            </a:r>
            <a:r>
              <a:rPr lang="en-US" sz="2400" b="1" dirty="0" smtClean="0">
                <a:latin typeface="Garamond" pitchFamily="18" charset="0"/>
              </a:rPr>
              <a:t> collection of points or questions, not clearly distinguishing between (a) and (b) and (c) above, and not obviously </a:t>
            </a:r>
            <a:r>
              <a:rPr lang="en-US" sz="2400" b="1" u="sng" dirty="0" smtClean="0">
                <a:latin typeface="Garamond" pitchFamily="18" charset="0"/>
              </a:rPr>
              <a:t>exhausting</a:t>
            </a:r>
            <a:r>
              <a:rPr lang="ar-SA" sz="2400" b="1" u="sng" dirty="0" smtClean="0">
                <a:latin typeface="Garamond" pitchFamily="18" charset="0"/>
              </a:rPr>
              <a:t>مرهق، استنفاد </a:t>
            </a:r>
            <a:r>
              <a:rPr lang="en-US" sz="2400" b="1" dirty="0" smtClean="0">
                <a:latin typeface="Garamond" pitchFamily="18" charset="0"/>
              </a:rPr>
              <a:t> the types of point that should be considered, or </a:t>
            </a:r>
            <a:r>
              <a:rPr lang="en-US" sz="2400" b="1" dirty="0" err="1" smtClean="0">
                <a:latin typeface="Garamond" pitchFamily="18" charset="0"/>
              </a:rPr>
              <a:t>organising</a:t>
            </a:r>
            <a:r>
              <a:rPr lang="en-US" sz="2400" b="1" dirty="0" smtClean="0">
                <a:latin typeface="Garamond" pitchFamily="18" charset="0"/>
              </a:rPr>
              <a:t> them in a motivated </a:t>
            </a:r>
            <a:r>
              <a:rPr lang="en-US" sz="2400" b="1" dirty="0" smtClean="0">
                <a:latin typeface="Garamond" pitchFamily="18" charset="0"/>
              </a:rPr>
              <a:t>way.</a:t>
            </a:r>
            <a:r>
              <a:rPr lang="ar-SA" sz="2400" b="1" dirty="0" smtClean="0">
                <a:latin typeface="Garamond" pitchFamily="18" charset="0"/>
              </a:rPr>
              <a:t>معظم عالقوائم ما عندها  نطام تمشي عليه</a:t>
            </a:r>
            <a:endParaRPr lang="en-US" sz="2400" b="1" dirty="0" smtClean="0">
              <a:latin typeface="Garamond" pitchFamily="18" charset="0"/>
            </a:endParaRPr>
          </a:p>
          <a:p>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b="1" dirty="0">
                <a:latin typeface="Garamond" pitchFamily="18" charset="0"/>
              </a:rPr>
              <a:t>For teachers, often the checklist-based evaluation just described is the only one </a:t>
            </a:r>
            <a:r>
              <a:rPr lang="en-US" b="1" u="sng" dirty="0">
                <a:latin typeface="Garamond" pitchFamily="18" charset="0"/>
              </a:rPr>
              <a:t>feasible</a:t>
            </a:r>
            <a:r>
              <a:rPr lang="ar-SA" b="1" u="sng" dirty="0">
                <a:latin typeface="Garamond" pitchFamily="18" charset="0"/>
              </a:rPr>
              <a:t>عملي </a:t>
            </a:r>
            <a:r>
              <a:rPr lang="en-US" b="1" dirty="0" smtClean="0">
                <a:latin typeface="Garamond" pitchFamily="18" charset="0"/>
              </a:rPr>
              <a:t>,</a:t>
            </a:r>
          </a:p>
          <a:p>
            <a:pPr algn="l"/>
            <a:r>
              <a:rPr lang="en-US" b="1" dirty="0" smtClean="0">
                <a:latin typeface="Garamond" pitchFamily="18" charset="0"/>
              </a:rPr>
              <a:t> </a:t>
            </a:r>
            <a:r>
              <a:rPr lang="en-US" b="1" dirty="0">
                <a:latin typeface="Garamond" pitchFamily="18" charset="0"/>
              </a:rPr>
              <a:t>since it is the one that can be done quickly and easily and before the materials have been extensively used or even </a:t>
            </a:r>
            <a:r>
              <a:rPr lang="en-US" b="1" dirty="0" smtClean="0">
                <a:latin typeface="Garamond" pitchFamily="18" charset="0"/>
              </a:rPr>
              <a:t>bought.</a:t>
            </a:r>
            <a:r>
              <a:rPr lang="ar-SA" b="1" dirty="0" smtClean="0">
                <a:latin typeface="Garamond" pitchFamily="18" charset="0"/>
              </a:rPr>
              <a:t> هدة القوائم سريعة وعملية .. حتى يمكننا التقييم قبل  ما يتم استخدام البرنامج لان لو كان الرنامج سيئ فتكزن مصيبة </a:t>
            </a:r>
            <a:endParaRPr lang="en-US" b="1" dirty="0" smtClean="0">
              <a:latin typeface="Garamond" pitchFamily="18" charset="0"/>
            </a:endParaRPr>
          </a:p>
          <a:p>
            <a:pPr algn="l"/>
            <a:r>
              <a:rPr lang="en-US" b="1" dirty="0" smtClean="0">
                <a:latin typeface="Garamond" pitchFamily="18" charset="0"/>
              </a:rPr>
              <a:t> </a:t>
            </a:r>
            <a:endParaRPr lang="en-US" b="1" dirty="0">
              <a:latin typeface="Garamond" pitchFamily="18" charset="0"/>
            </a:endParaRPr>
          </a:p>
          <a:p>
            <a:endParaRPr lang="ar-SA" dirty="0"/>
          </a:p>
        </p:txBody>
      </p:sp>
    </p:spTree>
    <p:extLst>
      <p:ext uri="{BB962C8B-B14F-4D97-AF65-F5344CB8AC3E}">
        <p14:creationId xmlns:p14="http://schemas.microsoft.com/office/powerpoint/2010/main" val="38349140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b="1" dirty="0">
                <a:latin typeface="Garamond" pitchFamily="18" charset="0"/>
              </a:rPr>
              <a:t>It can be </a:t>
            </a:r>
            <a:r>
              <a:rPr lang="en-US" b="1" u="sng" dirty="0">
                <a:latin typeface="Garamond" pitchFamily="18" charset="0"/>
              </a:rPr>
              <a:t>enhanced</a:t>
            </a:r>
            <a:r>
              <a:rPr lang="ar-SA" b="1" u="sng" dirty="0">
                <a:latin typeface="Garamond" pitchFamily="18" charset="0"/>
              </a:rPr>
              <a:t>تعزيز </a:t>
            </a:r>
            <a:r>
              <a:rPr lang="en-US" b="1" dirty="0">
                <a:latin typeface="Garamond" pitchFamily="18" charset="0"/>
              </a:rPr>
              <a:t> by </a:t>
            </a:r>
            <a:r>
              <a:rPr lang="en-US" b="1" u="sng" dirty="0">
                <a:latin typeface="Garamond" pitchFamily="18" charset="0"/>
              </a:rPr>
              <a:t>incorporating</a:t>
            </a:r>
            <a:r>
              <a:rPr lang="ar-SA" b="1" u="sng" dirty="0">
                <a:latin typeface="Garamond" pitchFamily="18" charset="0"/>
              </a:rPr>
              <a:t>دمج، إدراج </a:t>
            </a:r>
            <a:r>
              <a:rPr lang="en-US" b="1" dirty="0">
                <a:latin typeface="Garamond" pitchFamily="18" charset="0"/>
              </a:rPr>
              <a:t> the views, arrived at in a similar way perhaps, of more than one person. I.e. the teacher can get other teachers to do the same sort of evaluation, or read reviews in journals etc. This makes it less individual, though still introspective and rather </a:t>
            </a:r>
            <a:r>
              <a:rPr lang="en-US" b="1" dirty="0" smtClean="0">
                <a:latin typeface="Garamond" pitchFamily="18" charset="0"/>
              </a:rPr>
              <a:t>subjective.</a:t>
            </a:r>
            <a:r>
              <a:rPr lang="ar-SA" b="1" dirty="0" smtClean="0">
                <a:latin typeface="Garamond" pitchFamily="18" charset="0"/>
              </a:rPr>
              <a:t>قيام المدرسين بالتقييم مفيد   وكل ما كان  مشارك فيها اكتر من مدرس بيكون افضل ولكن  تبقى عملية التقييم استقرائية وشخصية </a:t>
            </a:r>
            <a:endParaRPr lang="ar-SA" dirty="0"/>
          </a:p>
        </p:txBody>
      </p:sp>
    </p:spTree>
    <p:extLst>
      <p:ext uri="{BB962C8B-B14F-4D97-AF65-F5344CB8AC3E}">
        <p14:creationId xmlns:p14="http://schemas.microsoft.com/office/powerpoint/2010/main" val="26541292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76200"/>
            <a:ext cx="8915400" cy="503238"/>
          </a:xfrm>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304800" y="685800"/>
            <a:ext cx="9448800" cy="5867400"/>
          </a:xfrm>
          <a:solidFill>
            <a:schemeClr val="bg1"/>
          </a:solidFill>
        </p:spPr>
        <p:txBody>
          <a:bodyPr/>
          <a:lstStyle/>
          <a:p>
            <a:pPr algn="l"/>
            <a:r>
              <a:rPr lang="en-US" sz="2200" b="1" dirty="0">
                <a:latin typeface="Garamond" pitchFamily="18" charset="0"/>
              </a:rPr>
              <a:t>(A3) Additionally the teacher may enhance the checklist approach, if he/she has the time and energy......, by doing things that in </a:t>
            </a:r>
            <a:r>
              <a:rPr lang="en-US" sz="2200" b="1" u="sng" dirty="0">
                <a:latin typeface="Garamond" pitchFamily="18" charset="0"/>
              </a:rPr>
              <a:t>a </a:t>
            </a:r>
            <a:r>
              <a:rPr lang="en-US" sz="2200" b="1" u="sng" dirty="0" smtClean="0">
                <a:latin typeface="Garamond" pitchFamily="18" charset="0"/>
              </a:rPr>
              <a:t>loose</a:t>
            </a:r>
            <a:r>
              <a:rPr lang="ar-SA" sz="2200" b="1" u="sng" dirty="0" smtClean="0">
                <a:latin typeface="Garamond" pitchFamily="18" charset="0"/>
              </a:rPr>
              <a:t>فضفاض </a:t>
            </a:r>
            <a:r>
              <a:rPr lang="en-US" sz="2200" b="1" u="sng" dirty="0" smtClean="0">
                <a:latin typeface="Garamond" pitchFamily="18" charset="0"/>
              </a:rPr>
              <a:t> </a:t>
            </a:r>
            <a:r>
              <a:rPr lang="en-US" sz="2200" b="1" dirty="0">
                <a:latin typeface="Garamond" pitchFamily="18" charset="0"/>
              </a:rPr>
              <a:t>sense could be called </a:t>
            </a:r>
            <a:r>
              <a:rPr lang="en-US" sz="2200" b="1" dirty="0" smtClean="0">
                <a:latin typeface="Garamond" pitchFamily="18" charset="0"/>
              </a:rPr>
              <a:t>'research‘</a:t>
            </a:r>
            <a:r>
              <a:rPr lang="ar-SA" sz="2200" b="1" dirty="0" smtClean="0">
                <a:latin typeface="Garamond" pitchFamily="18" charset="0"/>
              </a:rPr>
              <a:t>هنا المدرس يستخدم طريقة البحث  بدل القوائم</a:t>
            </a:r>
            <a:endParaRPr lang="en-US" sz="2200" b="1" dirty="0" smtClean="0">
              <a:latin typeface="Garamond" pitchFamily="18" charset="0"/>
            </a:endParaRPr>
          </a:p>
          <a:p>
            <a:pPr algn="l"/>
            <a:endParaRPr lang="en-US" sz="2200" b="1" dirty="0" smtClean="0">
              <a:latin typeface="Garamond" pitchFamily="18" charset="0"/>
            </a:endParaRPr>
          </a:p>
          <a:p>
            <a:pPr algn="l"/>
            <a:r>
              <a:rPr lang="en-US" sz="2200" b="1" dirty="0" smtClean="0">
                <a:latin typeface="Garamond" pitchFamily="18" charset="0"/>
              </a:rPr>
              <a:t> </a:t>
            </a:r>
            <a:r>
              <a:rPr lang="en-US" sz="2200" b="1" dirty="0">
                <a:latin typeface="Garamond" pitchFamily="18" charset="0"/>
              </a:rPr>
              <a:t>By this I mean looking systematically with some </a:t>
            </a:r>
            <a:r>
              <a:rPr lang="en-US" sz="2200" b="1" u="sng" dirty="0" smtClean="0">
                <a:latin typeface="Garamond" pitchFamily="18" charset="0"/>
              </a:rPr>
              <a:t>analytic</a:t>
            </a:r>
            <a:r>
              <a:rPr lang="ar-SA" sz="2200" b="1" u="sng" dirty="0" smtClean="0">
                <a:latin typeface="Garamond" pitchFamily="18" charset="0"/>
              </a:rPr>
              <a:t>تحليلي </a:t>
            </a:r>
            <a:r>
              <a:rPr lang="en-US" sz="2200" b="1" dirty="0" smtClean="0">
                <a:latin typeface="Garamond" pitchFamily="18" charset="0"/>
              </a:rPr>
              <a:t> </a:t>
            </a:r>
            <a:r>
              <a:rPr lang="en-US" sz="2200" b="1" dirty="0">
                <a:latin typeface="Garamond" pitchFamily="18" charset="0"/>
              </a:rPr>
              <a:t>techniques etc. at aspects under the (a) or (b) head above, not just deciding what they are on </a:t>
            </a:r>
            <a:r>
              <a:rPr lang="en-US" sz="2200" b="1" u="sng" dirty="0">
                <a:latin typeface="Garamond" pitchFamily="18" charset="0"/>
              </a:rPr>
              <a:t>an </a:t>
            </a:r>
            <a:r>
              <a:rPr lang="en-US" sz="2200" b="1" u="sng" dirty="0" smtClean="0">
                <a:latin typeface="Garamond" pitchFamily="18" charset="0"/>
              </a:rPr>
              <a:t>instant</a:t>
            </a:r>
            <a:r>
              <a:rPr lang="ar-SA" sz="2200" b="1" u="sng" dirty="0" smtClean="0">
                <a:latin typeface="Garamond" pitchFamily="18" charset="0"/>
              </a:rPr>
              <a:t>لحظة </a:t>
            </a:r>
            <a:r>
              <a:rPr lang="en-US" sz="2200" b="1" dirty="0" smtClean="0">
                <a:latin typeface="Garamond" pitchFamily="18" charset="0"/>
              </a:rPr>
              <a:t> </a:t>
            </a:r>
            <a:r>
              <a:rPr lang="en-US" sz="2200" b="1" dirty="0">
                <a:latin typeface="Garamond" pitchFamily="18" charset="0"/>
              </a:rPr>
              <a:t>introspective basis. This may focus more on the (a) side: e.g. linguistic analysis of the structures used in the content of the program (if it is fixed), checking the frequency level of the vocabulary against a standard reference list, grading the exercise types that are incorporated on </a:t>
            </a:r>
            <a:r>
              <a:rPr lang="en-US" sz="2200" b="1" u="sng" dirty="0">
                <a:latin typeface="Garamond" pitchFamily="18" charset="0"/>
              </a:rPr>
              <a:t>a </a:t>
            </a:r>
            <a:r>
              <a:rPr lang="en-US" sz="2200" b="1" u="sng" dirty="0" err="1">
                <a:latin typeface="Garamond" pitchFamily="18" charset="0"/>
              </a:rPr>
              <a:t>recognised</a:t>
            </a:r>
            <a:r>
              <a:rPr lang="en-US" sz="2200" b="1" u="sng" dirty="0">
                <a:latin typeface="Garamond" pitchFamily="18" charset="0"/>
              </a:rPr>
              <a:t> </a:t>
            </a:r>
            <a:r>
              <a:rPr lang="en-US" sz="2200" b="1" u="sng" dirty="0" smtClean="0">
                <a:latin typeface="Garamond" pitchFamily="18" charset="0"/>
              </a:rPr>
              <a:t>scale</a:t>
            </a:r>
            <a:r>
              <a:rPr lang="ar-SA" sz="2200" b="1" u="sng" dirty="0" smtClean="0">
                <a:latin typeface="Garamond" pitchFamily="18" charset="0"/>
              </a:rPr>
              <a:t>مقياس معترف بها </a:t>
            </a:r>
            <a:r>
              <a:rPr lang="en-US" sz="2200" b="1" u="sng" dirty="0" smtClean="0">
                <a:latin typeface="Garamond" pitchFamily="18" charset="0"/>
              </a:rPr>
              <a:t> </a:t>
            </a:r>
            <a:r>
              <a:rPr lang="en-US" sz="2200" b="1" dirty="0">
                <a:latin typeface="Garamond" pitchFamily="18" charset="0"/>
              </a:rPr>
              <a:t>of task difficulty etc</a:t>
            </a:r>
            <a:r>
              <a:rPr lang="en-US" sz="2200" b="1" dirty="0" smtClean="0">
                <a:latin typeface="Garamond" pitchFamily="18" charset="0"/>
              </a:rPr>
              <a:t>.</a:t>
            </a:r>
          </a:p>
          <a:p>
            <a:pPr algn="l"/>
            <a:endParaRPr lang="en-US" sz="2200" b="1" dirty="0" smtClean="0">
              <a:latin typeface="Garamond" pitchFamily="18" charset="0"/>
            </a:endParaRPr>
          </a:p>
          <a:p>
            <a:pPr algn="l"/>
            <a:r>
              <a:rPr lang="ar-SA" sz="2200" b="1" dirty="0" smtClean="0">
                <a:latin typeface="Garamond" pitchFamily="18" charset="0"/>
              </a:rPr>
              <a:t>من الممكن ان تدهب الى الاعمق من دالك وتعمل بحث اعمق وتريد ان تتاكد من التحليل اللغوي اولا تشوف ال قواعد ادا انها مناسبة مع قدرات الطلاب  وتشيك عالمفردات بالمقارنة من مفردات اخرى  بحيث يجب ان تكون متدرجة من البسيطة الى المعقدةزكل الطرق الي  تكمل بحث حقيقي اعمق لنتائج افضل </a:t>
            </a:r>
            <a:endParaRPr lang="en-US" sz="2200" b="1" dirty="0" smtClean="0">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extLst>
      <p:ext uri="{BB962C8B-B14F-4D97-AF65-F5344CB8AC3E}">
        <p14:creationId xmlns:p14="http://schemas.microsoft.com/office/powerpoint/2010/main" val="665322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bg/>
                                          </p:spTgt>
                                        </p:tgtEl>
                                        <p:attrNameLst>
                                          <p:attrName>style.visibility</p:attrName>
                                        </p:attrNameLst>
                                      </p:cBhvr>
                                      <p:to>
                                        <p:strVal val="visible"/>
                                      </p:to>
                                    </p:set>
                                    <p:animEffect transition="in" filter="fade">
                                      <p:cBhvr>
                                        <p:cTn id="7" dur="2000"/>
                                        <p:tgtEl>
                                          <p:spTgt spid="7171">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71">
                                            <p:txEl>
                                              <p:pRg st="0" end="0"/>
                                            </p:txEl>
                                          </p:spTgt>
                                        </p:tgtEl>
                                        <p:attrNameLst>
                                          <p:attrName>style.visibility</p:attrName>
                                        </p:attrNameLst>
                                      </p:cBhvr>
                                      <p:to>
                                        <p:strVal val="visible"/>
                                      </p:to>
                                    </p:set>
                                    <p:animEffect transition="in" filter="fade">
                                      <p:cBhvr>
                                        <p:cTn id="10" dur="2000"/>
                                        <p:tgtEl>
                                          <p:spTgt spid="7171">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Effect transition="in" filter="fade">
                                      <p:cBhvr>
                                        <p:cTn id="13" dur="2000"/>
                                        <p:tgtEl>
                                          <p:spTgt spid="717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171">
                                            <p:txEl>
                                              <p:pRg st="4" end="4"/>
                                            </p:txEl>
                                          </p:spTgt>
                                        </p:tgtEl>
                                        <p:attrNameLst>
                                          <p:attrName>style.visibility</p:attrName>
                                        </p:attrNameLst>
                                      </p:cBhvr>
                                      <p:to>
                                        <p:strVal val="visible"/>
                                      </p:to>
                                    </p:set>
                                    <p:animEffect transition="in" filter="fade">
                                      <p:cBhvr>
                                        <p:cTn id="16" dur="20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457200"/>
            <a:ext cx="8915400" cy="6096000"/>
          </a:xfrm>
        </p:spPr>
        <p:txBody>
          <a:bodyPr/>
          <a:lstStyle/>
          <a:p>
            <a:pPr algn="l"/>
            <a:r>
              <a:rPr lang="en-US" sz="2800" b="1" dirty="0">
                <a:latin typeface="Garamond" pitchFamily="18" charset="0"/>
              </a:rPr>
              <a:t>This </a:t>
            </a:r>
            <a:r>
              <a:rPr lang="en-US" sz="2400" b="1" dirty="0">
                <a:latin typeface="Garamond" pitchFamily="18" charset="0"/>
              </a:rPr>
              <a:t>might be called 'materials analysis'. Or it may focus on the (b) side</a:t>
            </a:r>
            <a:r>
              <a:rPr lang="en-US" sz="2400" b="1" dirty="0" smtClean="0">
                <a:latin typeface="Garamond" pitchFamily="18" charset="0"/>
              </a:rPr>
              <a:t>:</a:t>
            </a:r>
          </a:p>
          <a:p>
            <a:pPr algn="l"/>
            <a:endParaRPr lang="en-US" sz="2400" b="1" dirty="0" smtClean="0">
              <a:latin typeface="Garamond" pitchFamily="18" charset="0"/>
            </a:endParaRPr>
          </a:p>
          <a:p>
            <a:pPr algn="l"/>
            <a:r>
              <a:rPr lang="en-US" sz="2400" b="1" dirty="0" smtClean="0">
                <a:latin typeface="Garamond" pitchFamily="18" charset="0"/>
              </a:rPr>
              <a:t> </a:t>
            </a:r>
            <a:r>
              <a:rPr lang="en-US" sz="2400" b="1" dirty="0">
                <a:latin typeface="Garamond" pitchFamily="18" charset="0"/>
              </a:rPr>
              <a:t>e.g. finding out what the syllabus for the current year actually says my learners should be doing, doing an analysis of learners' needs or interests, finding out what the school budget actually has available, etc. This is in effect 'analysis of the learning/teaching situation'. These are all things that might appear on a checklist and of course can all </a:t>
            </a:r>
            <a:r>
              <a:rPr lang="en-US" sz="2400" b="1" u="sng" dirty="0">
                <a:latin typeface="Garamond" pitchFamily="18" charset="0"/>
              </a:rPr>
              <a:t>alternatively</a:t>
            </a:r>
            <a:r>
              <a:rPr lang="ar-SA" sz="2400" b="1" u="sng" dirty="0">
                <a:latin typeface="Garamond" pitchFamily="18" charset="0"/>
              </a:rPr>
              <a:t>بدلا من ذلك </a:t>
            </a:r>
            <a:r>
              <a:rPr lang="en-US" sz="2400" b="1" dirty="0">
                <a:latin typeface="Garamond" pitchFamily="18" charset="0"/>
              </a:rPr>
              <a:t> be decided by the evaluator just "off the top of his/her </a:t>
            </a:r>
            <a:r>
              <a:rPr lang="en-US" sz="2400" b="1" dirty="0" smtClean="0">
                <a:latin typeface="Garamond" pitchFamily="18" charset="0"/>
              </a:rPr>
              <a:t>head«</a:t>
            </a:r>
            <a:r>
              <a:rPr lang="ar-SA" sz="2400" b="1" dirty="0" smtClean="0">
                <a:latin typeface="Garamond" pitchFamily="18" charset="0"/>
              </a:rPr>
              <a:t>او  من الممكن ان تاخد بحثك لاتجاة اخر وهو انك تشوف احتياجات المتعلمين والتركيز</a:t>
            </a:r>
            <a:r>
              <a:rPr lang="ar-SA" sz="2000" b="1" dirty="0" smtClean="0">
                <a:latin typeface="Garamond" pitchFamily="18" charset="0"/>
              </a:rPr>
              <a:t> عليهاو انشاء برامج خاصة  لها وهدا اسمو </a:t>
            </a:r>
          </a:p>
          <a:p>
            <a:pPr algn="l"/>
            <a:r>
              <a:rPr lang="en-US" sz="2000" b="1" dirty="0" smtClean="0">
                <a:latin typeface="Garamond" pitchFamily="18" charset="0"/>
              </a:rPr>
              <a:t>Situation analysis</a:t>
            </a:r>
          </a:p>
          <a:p>
            <a:pPr algn="l"/>
            <a:r>
              <a:rPr lang="ar-SA" sz="2000" b="1" dirty="0" smtClean="0">
                <a:latin typeface="Garamond" pitchFamily="18" charset="0"/>
              </a:rPr>
              <a:t>يعني تحليل الموقف </a:t>
            </a:r>
          </a:p>
          <a:p>
            <a:pPr algn="l"/>
            <a:endParaRPr lang="en-US" sz="2800" b="1" dirty="0" smtClean="0">
              <a:latin typeface="Garamond" pitchFamily="18" charset="0"/>
            </a:endParaRPr>
          </a:p>
          <a:p>
            <a:pPr algn="l"/>
            <a:r>
              <a:rPr lang="en-US" sz="2800" b="1" dirty="0">
                <a:latin typeface="Garamond" pitchFamily="18" charset="0"/>
              </a:rPr>
              <a:t> </a:t>
            </a:r>
          </a:p>
          <a:p>
            <a:pPr algn="l"/>
            <a:endParaRPr lang="en-US" sz="2800" b="1" dirty="0">
              <a:latin typeface="Garamond" pitchFamily="18" charset="0"/>
            </a:endParaRPr>
          </a:p>
          <a:p>
            <a:endParaRPr lang="ar-SA" dirty="0"/>
          </a:p>
        </p:txBody>
      </p:sp>
    </p:spTree>
    <p:extLst>
      <p:ext uri="{BB962C8B-B14F-4D97-AF65-F5344CB8AC3E}">
        <p14:creationId xmlns:p14="http://schemas.microsoft.com/office/powerpoint/2010/main" val="3950136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9410700" cy="6477000"/>
          </a:xfrm>
          <a:solidFill>
            <a:schemeClr val="bg1"/>
          </a:solidFill>
        </p:spPr>
        <p:txBody>
          <a:bodyPr/>
          <a:lstStyle/>
          <a:p>
            <a:pPr algn="l"/>
            <a:r>
              <a:rPr lang="en-US" sz="2800" b="1" dirty="0" smtClean="0">
                <a:latin typeface="Garamond" pitchFamily="18" charset="0"/>
              </a:rPr>
              <a:t>Further, with respect esp. to (c) the suitability judgment itself, these may bear some 'research' in the form of reading up what theory, research studies and so </a:t>
            </a:r>
            <a:r>
              <a:rPr lang="en-US" sz="2800" b="1" u="sng" dirty="0" smtClean="0">
                <a:latin typeface="Garamond" pitchFamily="18" charset="0"/>
              </a:rPr>
              <a:t>forth</a:t>
            </a:r>
            <a:r>
              <a:rPr lang="ar-SA" sz="2800" b="1" u="sng" dirty="0" smtClean="0">
                <a:latin typeface="Garamond" pitchFamily="18" charset="0"/>
              </a:rPr>
              <a:t>عليها </a:t>
            </a:r>
            <a:r>
              <a:rPr lang="en-US" sz="2800" b="1" dirty="0" smtClean="0">
                <a:latin typeface="Garamond" pitchFamily="18" charset="0"/>
              </a:rPr>
              <a:t> have to say. You have a program with certain characteristics and you want to use it with young learners (as the publishers indeed claim it is suited to be). Instead of just relying on one's own judgment of what is suitable, one can read up what the collective wisdom of psychologists, educators etc. have to say about what the characteristics are of young learners and so what suits them</a:t>
            </a:r>
            <a:r>
              <a:rPr lang="en-US" sz="2400" b="1" dirty="0" smtClean="0">
                <a:latin typeface="Garamond" pitchFamily="18" charset="0"/>
              </a:rPr>
              <a:t>. </a:t>
            </a:r>
          </a:p>
          <a:p>
            <a:pPr algn="l"/>
            <a:r>
              <a:rPr lang="en-US" sz="2200" b="1" dirty="0" smtClean="0">
                <a:latin typeface="Garamond" pitchFamily="18" charset="0"/>
              </a:rPr>
              <a:t> </a:t>
            </a:r>
            <a:r>
              <a:rPr lang="ar-SA" sz="2200" b="1" dirty="0" smtClean="0">
                <a:latin typeface="Garamond" pitchFamily="18" charset="0"/>
              </a:rPr>
              <a:t>لحكمافضل على البرنامج   يفضل ان لا تكتفي بقرءة وصف البرنامج </a:t>
            </a:r>
          </a:p>
          <a:p>
            <a:pPr algn="l"/>
            <a:r>
              <a:rPr lang="ar-SA" sz="2200" b="1" dirty="0" smtClean="0">
                <a:latin typeface="Garamond" pitchFamily="18" charset="0"/>
              </a:rPr>
              <a:t> بل التزود من الكتب الخاصة بالتعليم والعلم اللغة النفسي والتامد ان هدا الرنامج مناسب لهدا لسن من العمر</a:t>
            </a:r>
            <a:r>
              <a:rPr lang="ar-SA" sz="2200" b="1" dirty="0" smtClean="0">
                <a:latin typeface="Garamond" pitchFamily="18" charset="0"/>
              </a:rPr>
              <a:t>لان الكتير من البرامج هدفها تجاري اكتر من انة  احترافي  </a:t>
            </a:r>
            <a:endParaRPr lang="en-US" sz="2200" b="1" dirty="0" smtClean="0">
              <a:latin typeface="Garamond" pitchFamily="18" charset="0"/>
            </a:endParaRPr>
          </a:p>
          <a:p>
            <a:pPr algn="l"/>
            <a:endParaRPr lang="en-US" sz="2200" b="1" dirty="0" smtClean="0">
              <a:latin typeface="Garamond"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sz="4000" b="1" dirty="0">
                <a:latin typeface="Garamond" pitchFamily="18" charset="0"/>
              </a:rPr>
              <a:t>Similarly the general wisdom on how to construct multiple choice items (e.g. in books on testing) may help evaluate the suitability of m/c items in a CALL package. </a:t>
            </a:r>
            <a:endParaRPr lang="en-US" sz="4000" b="1" dirty="0" smtClean="0">
              <a:latin typeface="Garamond" pitchFamily="18" charset="0"/>
            </a:endParaRPr>
          </a:p>
          <a:p>
            <a:pPr algn="l"/>
            <a:r>
              <a:rPr lang="ar-SA" b="1" dirty="0" smtClean="0">
                <a:latin typeface="Garamond" pitchFamily="18" charset="0"/>
              </a:rPr>
              <a:t>تشيك وتتاكد من كتب ال اختبار اللغة  ادا ما كانت  الخيارات المتعددة مناسبة وصحيحة  </a:t>
            </a:r>
            <a:endParaRPr lang="ar-SA" dirty="0"/>
          </a:p>
        </p:txBody>
      </p:sp>
    </p:spTree>
    <p:extLst>
      <p:ext uri="{BB962C8B-B14F-4D97-AF65-F5344CB8AC3E}">
        <p14:creationId xmlns:p14="http://schemas.microsoft.com/office/powerpoint/2010/main" val="17002584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457200"/>
            <a:ext cx="8915400" cy="6248400"/>
          </a:xfrm>
        </p:spPr>
        <p:txBody>
          <a:bodyPr/>
          <a:lstStyle/>
          <a:p>
            <a:pPr algn="justLow"/>
            <a:r>
              <a:rPr lang="en-US" b="1" dirty="0">
                <a:latin typeface="Garamond" pitchFamily="18" charset="0"/>
              </a:rPr>
              <a:t>Research studies of the way learners use CALL, teaching with CALL </a:t>
            </a:r>
            <a:r>
              <a:rPr lang="en-US" b="1" dirty="0" smtClean="0">
                <a:latin typeface="Garamond" pitchFamily="18" charset="0"/>
              </a:rPr>
              <a:t>etc.</a:t>
            </a:r>
            <a:r>
              <a:rPr lang="ar-SA" b="1" dirty="0" smtClean="0">
                <a:latin typeface="Garamond" pitchFamily="18" charset="0"/>
              </a:rPr>
              <a:t>تشوف ابحاث  او خبرات سابقة عن ال كال </a:t>
            </a:r>
            <a:endParaRPr lang="en-US" b="1" dirty="0" smtClean="0">
              <a:latin typeface="Garamond" pitchFamily="18" charset="0"/>
            </a:endParaRPr>
          </a:p>
          <a:p>
            <a:pPr algn="justLow"/>
            <a:r>
              <a:rPr lang="en-US" b="1" dirty="0" smtClean="0">
                <a:latin typeface="Garamond" pitchFamily="18" charset="0"/>
              </a:rPr>
              <a:t> </a:t>
            </a:r>
            <a:r>
              <a:rPr lang="en-US" b="1" dirty="0">
                <a:latin typeface="Garamond" pitchFamily="18" charset="0"/>
              </a:rPr>
              <a:t>may also be worth looking at, and indeed if a program is </a:t>
            </a:r>
            <a:r>
              <a:rPr lang="en-US" b="1" u="sng" dirty="0">
                <a:latin typeface="Garamond" pitchFamily="18" charset="0"/>
              </a:rPr>
              <a:t>supposedly</a:t>
            </a:r>
            <a:r>
              <a:rPr lang="ar-SA" b="1" u="sng" dirty="0">
                <a:latin typeface="Garamond" pitchFamily="18" charset="0"/>
              </a:rPr>
              <a:t>يفترض </a:t>
            </a:r>
            <a:r>
              <a:rPr lang="en-US" b="1" dirty="0">
                <a:latin typeface="Garamond" pitchFamily="18" charset="0"/>
              </a:rPr>
              <a:t> designed to aid reading, the general wisdom on the teaching of reading and reading strategies, and so forth. </a:t>
            </a:r>
            <a:endParaRPr lang="en-US" b="1" dirty="0" smtClean="0">
              <a:latin typeface="Garamond" pitchFamily="18" charset="0"/>
            </a:endParaRPr>
          </a:p>
          <a:p>
            <a:pPr algn="justLow"/>
            <a:r>
              <a:rPr lang="en-US" b="1" dirty="0" smtClean="0">
                <a:latin typeface="Garamond" pitchFamily="18" charset="0"/>
              </a:rPr>
              <a:t>However</a:t>
            </a:r>
            <a:r>
              <a:rPr lang="en-US" b="1" dirty="0">
                <a:latin typeface="Garamond" pitchFamily="18" charset="0"/>
              </a:rPr>
              <a:t>, there is always the danger that </a:t>
            </a:r>
            <a:r>
              <a:rPr lang="en-US" b="1" dirty="0" smtClean="0">
                <a:latin typeface="Garamond" pitchFamily="18" charset="0"/>
              </a:rPr>
              <a:t>supposedly</a:t>
            </a:r>
            <a:r>
              <a:rPr lang="ar-SA" b="1" dirty="0" smtClean="0">
                <a:latin typeface="Garamond" pitchFamily="18" charset="0"/>
              </a:rPr>
              <a:t>ربما </a:t>
            </a:r>
            <a:r>
              <a:rPr lang="en-US" b="1" dirty="0" smtClean="0">
                <a:latin typeface="Garamond" pitchFamily="18" charset="0"/>
              </a:rPr>
              <a:t> </a:t>
            </a:r>
            <a:r>
              <a:rPr lang="en-US" b="1" dirty="0">
                <a:latin typeface="Garamond" pitchFamily="18" charset="0"/>
              </a:rPr>
              <a:t>'general' research findings do not actually apply in your situation for some reason.</a:t>
            </a:r>
          </a:p>
          <a:p>
            <a:pPr algn="justLow"/>
            <a:endParaRPr lang="en-US" dirty="0"/>
          </a:p>
          <a:p>
            <a:endParaRPr lang="ar-SA" dirty="0"/>
          </a:p>
        </p:txBody>
      </p:sp>
    </p:spTree>
    <p:extLst>
      <p:ext uri="{BB962C8B-B14F-4D97-AF65-F5344CB8AC3E}">
        <p14:creationId xmlns:p14="http://schemas.microsoft.com/office/powerpoint/2010/main" val="18809345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915400" cy="655638"/>
          </a:xfrm>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152400" y="533400"/>
            <a:ext cx="9601200" cy="6248400"/>
          </a:xfrm>
          <a:solidFill>
            <a:schemeClr val="bg1"/>
          </a:solidFill>
        </p:spPr>
        <p:txBody>
          <a:bodyPr/>
          <a:lstStyle/>
          <a:p>
            <a:pPr algn="l"/>
            <a:r>
              <a:rPr lang="en-US" sz="2100" b="1" dirty="0">
                <a:solidFill>
                  <a:srgbClr val="FF0000"/>
                </a:solidFill>
                <a:latin typeface="Garamond" pitchFamily="18" charset="0"/>
              </a:rPr>
              <a:t>But if you are using the checklist approach there are some key things not to forget</a:t>
            </a:r>
            <a:r>
              <a:rPr lang="en-US" sz="2100" b="1" dirty="0" smtClean="0">
                <a:solidFill>
                  <a:srgbClr val="FF0000"/>
                </a:solidFill>
                <a:latin typeface="Garamond" pitchFamily="18" charset="0"/>
              </a:rPr>
              <a:t>:</a:t>
            </a:r>
            <a:endParaRPr lang="en-US" sz="2100" b="1" dirty="0">
              <a:solidFill>
                <a:srgbClr val="FF0000"/>
              </a:solidFill>
              <a:latin typeface="Garamond" pitchFamily="18" charset="0"/>
            </a:endParaRPr>
          </a:p>
          <a:p>
            <a:pPr algn="l"/>
            <a:r>
              <a:rPr lang="en-US" sz="2100" b="1" dirty="0" smtClean="0">
                <a:solidFill>
                  <a:srgbClr val="00B050"/>
                </a:solidFill>
                <a:latin typeface="Garamond" pitchFamily="18" charset="0"/>
              </a:rPr>
              <a:t>1-Be </a:t>
            </a:r>
            <a:r>
              <a:rPr lang="en-US" sz="2100" b="1" u="sng" dirty="0" smtClean="0">
                <a:solidFill>
                  <a:srgbClr val="00B050"/>
                </a:solidFill>
                <a:latin typeface="Garamond" pitchFamily="18" charset="0"/>
              </a:rPr>
              <a:t>explicit</a:t>
            </a:r>
            <a:r>
              <a:rPr lang="ar-SA" sz="2100" b="1" u="sng" dirty="0" smtClean="0">
                <a:solidFill>
                  <a:srgbClr val="00B050"/>
                </a:solidFill>
                <a:latin typeface="Garamond" pitchFamily="18" charset="0"/>
              </a:rPr>
              <a:t>صريح </a:t>
            </a:r>
            <a:r>
              <a:rPr lang="en-US" sz="2100" b="1" dirty="0" smtClean="0">
                <a:solidFill>
                  <a:srgbClr val="00B050"/>
                </a:solidFill>
                <a:latin typeface="Garamond" pitchFamily="18" charset="0"/>
              </a:rPr>
              <a:t> </a:t>
            </a:r>
            <a:r>
              <a:rPr lang="en-US" sz="2100" b="1" dirty="0">
                <a:solidFill>
                  <a:srgbClr val="00B050"/>
                </a:solidFill>
                <a:latin typeface="Garamond" pitchFamily="18" charset="0"/>
              </a:rPr>
              <a:t>about where the list comes from</a:t>
            </a:r>
            <a:r>
              <a:rPr lang="en-US" sz="2100" b="1" dirty="0">
                <a:latin typeface="Garamond" pitchFamily="18" charset="0"/>
              </a:rPr>
              <a:t>, which existing one is being used/adapted, </a:t>
            </a:r>
            <a:endParaRPr lang="en-US" sz="2100" b="1" dirty="0" smtClean="0">
              <a:latin typeface="Garamond" pitchFamily="18" charset="0"/>
            </a:endParaRPr>
          </a:p>
          <a:p>
            <a:pPr algn="l"/>
            <a:r>
              <a:rPr lang="en-US" sz="2100" b="1" dirty="0" smtClean="0">
                <a:solidFill>
                  <a:srgbClr val="00B050"/>
                </a:solidFill>
                <a:latin typeface="Garamond" pitchFamily="18" charset="0"/>
              </a:rPr>
              <a:t>2-</a:t>
            </a:r>
            <a:r>
              <a:rPr lang="en-US" sz="2100" b="1" dirty="0" smtClean="0">
                <a:solidFill>
                  <a:srgbClr val="00B050"/>
                </a:solidFill>
                <a:latin typeface="Garamond" pitchFamily="18" charset="0"/>
              </a:rPr>
              <a:t>and </a:t>
            </a:r>
            <a:r>
              <a:rPr lang="en-US" sz="2100" b="1" dirty="0">
                <a:solidFill>
                  <a:srgbClr val="00B050"/>
                </a:solidFill>
                <a:latin typeface="Garamond" pitchFamily="18" charset="0"/>
              </a:rPr>
              <a:t>have as many detailed subsections as possible</a:t>
            </a:r>
            <a:r>
              <a:rPr lang="en-US" sz="2100" b="1" dirty="0">
                <a:latin typeface="Garamond" pitchFamily="18" charset="0"/>
              </a:rPr>
              <a:t>. Make sure whatever system/list you use covers all three of the (a) (b) and (c) </a:t>
            </a:r>
            <a:r>
              <a:rPr lang="en-US" sz="2100" b="1" dirty="0" smtClean="0">
                <a:latin typeface="Garamond" pitchFamily="18" charset="0"/>
              </a:rPr>
              <a:t>aspects</a:t>
            </a:r>
            <a:endParaRPr lang="en-US" sz="2100" b="1" dirty="0">
              <a:latin typeface="Garamond" pitchFamily="18" charset="0"/>
            </a:endParaRPr>
          </a:p>
          <a:p>
            <a:pPr algn="l"/>
            <a:r>
              <a:rPr lang="en-US" sz="2100" b="1" dirty="0" smtClean="0">
                <a:latin typeface="Garamond" pitchFamily="18" charset="0"/>
              </a:rPr>
              <a:t>3-Cover </a:t>
            </a:r>
            <a:r>
              <a:rPr lang="en-US" sz="2100" b="1" dirty="0">
                <a:latin typeface="Garamond" pitchFamily="18" charset="0"/>
              </a:rPr>
              <a:t>the (a) aspect. </a:t>
            </a:r>
            <a:r>
              <a:rPr lang="en-US" sz="2100" b="1" dirty="0">
                <a:solidFill>
                  <a:srgbClr val="00B050"/>
                </a:solidFill>
                <a:latin typeface="Garamond" pitchFamily="18" charset="0"/>
              </a:rPr>
              <a:t>A description of detailed aspects </a:t>
            </a:r>
            <a:r>
              <a:rPr lang="en-US" sz="2100" b="1" dirty="0">
                <a:latin typeface="Garamond" pitchFamily="18" charset="0"/>
              </a:rPr>
              <a:t>of how the program works, with examples of actual items, screens etc., and what it does (a) has to be incorporated, </a:t>
            </a:r>
            <a:r>
              <a:rPr lang="en-US" sz="2100" b="1" dirty="0">
                <a:solidFill>
                  <a:srgbClr val="00B050"/>
                </a:solidFill>
                <a:latin typeface="Garamond" pitchFamily="18" charset="0"/>
              </a:rPr>
              <a:t>since the reader cannot be assumed to be familiar with the software. If part of what you are evaluating is a particular task that is not part of the software itself, </a:t>
            </a:r>
            <a:r>
              <a:rPr lang="en-US" sz="2100" b="1" dirty="0">
                <a:latin typeface="Garamond" pitchFamily="18" charset="0"/>
              </a:rPr>
              <a:t>or some language element supplied by the teacher, make that clear</a:t>
            </a:r>
            <a:r>
              <a:rPr lang="en-US" sz="2100" b="1" dirty="0">
                <a:solidFill>
                  <a:srgbClr val="00B050"/>
                </a:solidFill>
                <a:latin typeface="Garamond" pitchFamily="18" charset="0"/>
              </a:rPr>
              <a:t>. But that alone is not an evaluation</a:t>
            </a:r>
            <a:r>
              <a:rPr lang="en-US" sz="2100" b="1" dirty="0" smtClean="0">
                <a:latin typeface="Garamond" pitchFamily="18" charset="0"/>
              </a:rPr>
              <a:t>.</a:t>
            </a:r>
            <a:endParaRPr lang="en-US" sz="2100" b="1" dirty="0">
              <a:latin typeface="Garamond" pitchFamily="18" charset="0"/>
            </a:endParaRPr>
          </a:p>
          <a:p>
            <a:pPr algn="l"/>
            <a:r>
              <a:rPr lang="en-US" sz="2100" b="1" dirty="0" smtClean="0">
                <a:latin typeface="Garamond" pitchFamily="18" charset="0"/>
              </a:rPr>
              <a:t>4-Cover </a:t>
            </a:r>
            <a:r>
              <a:rPr lang="en-US" sz="2100" b="1" dirty="0">
                <a:latin typeface="Garamond" pitchFamily="18" charset="0"/>
              </a:rPr>
              <a:t>the (b) aspect</a:t>
            </a:r>
            <a:r>
              <a:rPr lang="en-US" sz="2100" b="1" dirty="0">
                <a:solidFill>
                  <a:srgbClr val="00B050"/>
                </a:solidFill>
                <a:latin typeface="Garamond" pitchFamily="18" charset="0"/>
              </a:rPr>
              <a:t>. Give a full account of </a:t>
            </a:r>
            <a:r>
              <a:rPr lang="en-US" sz="2100" b="1" dirty="0">
                <a:latin typeface="Garamond" pitchFamily="18" charset="0"/>
              </a:rPr>
              <a:t>(imagined or real</a:t>
            </a:r>
            <a:r>
              <a:rPr lang="en-US" sz="2100" b="1" dirty="0">
                <a:solidFill>
                  <a:srgbClr val="00B050"/>
                </a:solidFill>
                <a:latin typeface="Garamond" pitchFamily="18" charset="0"/>
              </a:rPr>
              <a:t>) target learners in a situation in a particular country at a particular level </a:t>
            </a:r>
            <a:r>
              <a:rPr lang="en-US" sz="2100" b="1" dirty="0">
                <a:latin typeface="Garamond" pitchFamily="18" charset="0"/>
              </a:rPr>
              <a:t>etc. Evaluation for some </a:t>
            </a:r>
            <a:r>
              <a:rPr lang="en-US" sz="2100" b="1" dirty="0" err="1">
                <a:latin typeface="Garamond" pitchFamily="18" charset="0"/>
              </a:rPr>
              <a:t>generalised</a:t>
            </a:r>
            <a:r>
              <a:rPr lang="en-US" sz="2100" b="1" dirty="0">
                <a:latin typeface="Garamond" pitchFamily="18" charset="0"/>
              </a:rPr>
              <a:t> 'learner' is not very </a:t>
            </a:r>
            <a:r>
              <a:rPr lang="en-US" sz="2100" b="1" u="sng" dirty="0" smtClean="0">
                <a:latin typeface="Garamond" pitchFamily="18" charset="0"/>
              </a:rPr>
              <a:t>convincing</a:t>
            </a:r>
            <a:r>
              <a:rPr lang="ar-SA" sz="2100" b="1" u="sng" dirty="0" smtClean="0">
                <a:latin typeface="Garamond" pitchFamily="18" charset="0"/>
              </a:rPr>
              <a:t>إقناع </a:t>
            </a:r>
            <a:r>
              <a:rPr lang="en-US" sz="2100" b="1" dirty="0" smtClean="0">
                <a:latin typeface="Garamond" pitchFamily="18" charset="0"/>
              </a:rPr>
              <a:t>.</a:t>
            </a:r>
            <a:endParaRPr lang="en-US" sz="2100" b="1" dirty="0">
              <a:latin typeface="Garamond" pitchFamily="18" charset="0"/>
            </a:endParaRPr>
          </a:p>
          <a:p>
            <a:pPr algn="l"/>
            <a:r>
              <a:rPr lang="en-US" sz="2100" b="1" dirty="0" smtClean="0">
                <a:latin typeface="Garamond" pitchFamily="18" charset="0"/>
              </a:rPr>
              <a:t>5-Don't </a:t>
            </a:r>
            <a:r>
              <a:rPr lang="en-US" sz="2100" b="1" dirty="0">
                <a:latin typeface="Garamond" pitchFamily="18" charset="0"/>
              </a:rPr>
              <a:t>forget (c) i.e. </a:t>
            </a:r>
            <a:r>
              <a:rPr lang="en-US" sz="2100" b="1" dirty="0">
                <a:solidFill>
                  <a:srgbClr val="00B050"/>
                </a:solidFill>
                <a:latin typeface="Garamond" pitchFamily="18" charset="0"/>
              </a:rPr>
              <a:t>explanation of how each feature of the program (a) does or doesn't fit (b). This needs to be supported wherever possible by more than your expert </a:t>
            </a:r>
            <a:r>
              <a:rPr lang="ar-SA" sz="2100" b="1" dirty="0" smtClean="0">
                <a:solidFill>
                  <a:srgbClr val="00B050"/>
                </a:solidFill>
                <a:latin typeface="Garamond" pitchFamily="18" charset="0"/>
              </a:rPr>
              <a:t>&lt;</a:t>
            </a:r>
            <a:r>
              <a:rPr lang="ar-SA" sz="2100" b="1" u="sng" dirty="0" smtClean="0">
                <a:solidFill>
                  <a:srgbClr val="00B050"/>
                </a:solidFill>
                <a:latin typeface="Garamond" pitchFamily="18" charset="0"/>
              </a:rPr>
              <a:t>حدس</a:t>
            </a:r>
            <a:r>
              <a:rPr lang="en-US" sz="2100" b="1" u="sng" dirty="0" smtClean="0">
                <a:solidFill>
                  <a:srgbClr val="00B050"/>
                </a:solidFill>
                <a:latin typeface="Garamond" pitchFamily="18" charset="0"/>
              </a:rPr>
              <a:t>intuition</a:t>
            </a:r>
            <a:r>
              <a:rPr lang="en-US" sz="2100" b="1" dirty="0" smtClean="0">
                <a:solidFill>
                  <a:srgbClr val="00B050"/>
                </a:solidFill>
                <a:latin typeface="Garamond" pitchFamily="18" charset="0"/>
              </a:rPr>
              <a:t> </a:t>
            </a:r>
            <a:r>
              <a:rPr lang="en-US" sz="2100" b="1" dirty="0">
                <a:latin typeface="Garamond" pitchFamily="18" charset="0"/>
              </a:rPr>
              <a:t>- </a:t>
            </a:r>
            <a:r>
              <a:rPr lang="en-US" sz="2100" b="1" dirty="0">
                <a:solidFill>
                  <a:srgbClr val="00B050"/>
                </a:solidFill>
                <a:latin typeface="Garamond" pitchFamily="18" charset="0"/>
              </a:rPr>
              <a:t>reference to applied linguistic concepts</a:t>
            </a:r>
            <a:r>
              <a:rPr lang="en-US" sz="2100" b="1" dirty="0">
                <a:latin typeface="Garamond" pitchFamily="18" charset="0"/>
              </a:rPr>
              <a:t>, research, models etc. (E.g. </a:t>
            </a:r>
            <a:r>
              <a:rPr lang="en-US" sz="2100" b="1" dirty="0" err="1">
                <a:latin typeface="Garamond" pitchFamily="18" charset="0"/>
              </a:rPr>
              <a:t>Chapelle</a:t>
            </a:r>
            <a:r>
              <a:rPr lang="en-US" sz="2100" b="1" dirty="0">
                <a:latin typeface="Garamond" pitchFamily="18" charset="0"/>
              </a:rPr>
              <a:t> 2001 pp45-51). This is the crux of evaluation</a:t>
            </a:r>
            <a:r>
              <a:rPr lang="en-US" sz="2100" b="1" dirty="0" smtClean="0">
                <a:latin typeface="Garamond" pitchFamily="18" charset="0"/>
              </a:rPr>
              <a:t>.</a:t>
            </a:r>
            <a:endParaRPr lang="en-US" sz="2100" b="1" dirty="0">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20</a:t>
            </a:fld>
            <a:endParaRPr lang="en-US" dirty="0" smtClean="0">
              <a:cs typeface="Arial" pitchFamily="34" charset="0"/>
            </a:endParaRPr>
          </a:p>
        </p:txBody>
      </p:sp>
    </p:spTree>
    <p:extLst>
      <p:ext uri="{BB962C8B-B14F-4D97-AF65-F5344CB8AC3E}">
        <p14:creationId xmlns:p14="http://schemas.microsoft.com/office/powerpoint/2010/main" val="8754559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bg/>
                                          </p:spTgt>
                                        </p:tgtEl>
                                        <p:attrNameLst>
                                          <p:attrName>style.visibility</p:attrName>
                                        </p:attrNameLst>
                                      </p:cBhvr>
                                      <p:to>
                                        <p:strVal val="visible"/>
                                      </p:to>
                                    </p:set>
                                    <p:animEffect transition="in" filter="fade">
                                      <p:cBhvr>
                                        <p:cTn id="7" dur="2000"/>
                                        <p:tgtEl>
                                          <p:spTgt spid="7171">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71">
                                            <p:txEl>
                                              <p:pRg st="0" end="0"/>
                                            </p:txEl>
                                          </p:spTgt>
                                        </p:tgtEl>
                                        <p:attrNameLst>
                                          <p:attrName>style.visibility</p:attrName>
                                        </p:attrNameLst>
                                      </p:cBhvr>
                                      <p:to>
                                        <p:strVal val="visible"/>
                                      </p:to>
                                    </p:set>
                                    <p:animEffect transition="in" filter="fade">
                                      <p:cBhvr>
                                        <p:cTn id="10" dur="2000"/>
                                        <p:tgtEl>
                                          <p:spTgt spid="717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171">
                                            <p:txEl>
                                              <p:pRg st="1" end="1"/>
                                            </p:txEl>
                                          </p:spTgt>
                                        </p:tgtEl>
                                        <p:attrNameLst>
                                          <p:attrName>style.visibility</p:attrName>
                                        </p:attrNameLst>
                                      </p:cBhvr>
                                      <p:to>
                                        <p:strVal val="visible"/>
                                      </p:to>
                                    </p:set>
                                    <p:animEffect transition="in" filter="fade">
                                      <p:cBhvr>
                                        <p:cTn id="15" dur="2000"/>
                                        <p:tgtEl>
                                          <p:spTgt spid="717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171">
                                            <p:txEl>
                                              <p:pRg st="2" end="2"/>
                                            </p:txEl>
                                          </p:spTgt>
                                        </p:tgtEl>
                                        <p:attrNameLst>
                                          <p:attrName>style.visibility</p:attrName>
                                        </p:attrNameLst>
                                      </p:cBhvr>
                                      <p:to>
                                        <p:strVal val="visible"/>
                                      </p:to>
                                    </p:set>
                                    <p:animEffect transition="in" filter="fade">
                                      <p:cBhvr>
                                        <p:cTn id="20" dur="2000"/>
                                        <p:tgtEl>
                                          <p:spTgt spid="717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171">
                                            <p:txEl>
                                              <p:pRg st="3" end="3"/>
                                            </p:txEl>
                                          </p:spTgt>
                                        </p:tgtEl>
                                        <p:attrNameLst>
                                          <p:attrName>style.visibility</p:attrName>
                                        </p:attrNameLst>
                                      </p:cBhvr>
                                      <p:to>
                                        <p:strVal val="visible"/>
                                      </p:to>
                                    </p:set>
                                    <p:animEffect transition="in" filter="fade">
                                      <p:cBhvr>
                                        <p:cTn id="25" dur="2000"/>
                                        <p:tgtEl>
                                          <p:spTgt spid="717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171">
                                            <p:txEl>
                                              <p:pRg st="4" end="4"/>
                                            </p:txEl>
                                          </p:spTgt>
                                        </p:tgtEl>
                                        <p:attrNameLst>
                                          <p:attrName>style.visibility</p:attrName>
                                        </p:attrNameLst>
                                      </p:cBhvr>
                                      <p:to>
                                        <p:strVal val="visible"/>
                                      </p:to>
                                    </p:set>
                                    <p:animEffect transition="in" filter="fade">
                                      <p:cBhvr>
                                        <p:cTn id="30" dur="2000"/>
                                        <p:tgtEl>
                                          <p:spTgt spid="7171">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171">
                                            <p:txEl>
                                              <p:pRg st="5" end="5"/>
                                            </p:txEl>
                                          </p:spTgt>
                                        </p:tgtEl>
                                        <p:attrNameLst>
                                          <p:attrName>style.visibility</p:attrName>
                                        </p:attrNameLst>
                                      </p:cBhvr>
                                      <p:to>
                                        <p:strVal val="visible"/>
                                      </p:to>
                                    </p:set>
                                    <p:animEffect transition="in" filter="fade">
                                      <p:cBhvr>
                                        <p:cTn id="35" dur="2000"/>
                                        <p:tgtEl>
                                          <p:spTgt spid="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9296400" cy="6248400"/>
          </a:xfrm>
          <a:solidFill>
            <a:schemeClr val="bg1"/>
          </a:solidFill>
        </p:spPr>
        <p:txBody>
          <a:bodyPr/>
          <a:lstStyle/>
          <a:p>
            <a:pPr algn="l"/>
            <a:r>
              <a:rPr lang="en-US" sz="2200" b="1" dirty="0" smtClean="0">
                <a:latin typeface="Garamond" pitchFamily="18" charset="0"/>
              </a:rPr>
              <a:t>The actual </a:t>
            </a:r>
            <a:r>
              <a:rPr lang="en-US" sz="2200" b="1" dirty="0" err="1" smtClean="0">
                <a:latin typeface="Garamond" pitchFamily="18" charset="0"/>
              </a:rPr>
              <a:t>organisation</a:t>
            </a:r>
            <a:r>
              <a:rPr lang="en-US" sz="2200" b="1" dirty="0" smtClean="0">
                <a:latin typeface="Garamond" pitchFamily="18" charset="0"/>
              </a:rPr>
              <a:t> of the </a:t>
            </a:r>
            <a:r>
              <a:rPr lang="en-US" sz="2200" b="1" u="sng" dirty="0" smtClean="0">
                <a:latin typeface="Garamond" pitchFamily="18" charset="0"/>
              </a:rPr>
              <a:t>write</a:t>
            </a:r>
            <a:r>
              <a:rPr lang="ar-SA" sz="2200" b="1" u="sng" dirty="0" smtClean="0">
                <a:latin typeface="Garamond" pitchFamily="18" charset="0"/>
              </a:rPr>
              <a:t> </a:t>
            </a:r>
            <a:r>
              <a:rPr lang="en-US" sz="2200" b="1" u="sng" dirty="0" smtClean="0">
                <a:latin typeface="Garamond" pitchFamily="18" charset="0"/>
              </a:rPr>
              <a:t>up</a:t>
            </a:r>
            <a:r>
              <a:rPr lang="ar-SA" sz="2200" b="1" u="sng" dirty="0" smtClean="0">
                <a:latin typeface="Garamond" pitchFamily="18" charset="0"/>
              </a:rPr>
              <a:t>وصف بالتفصيل </a:t>
            </a:r>
            <a:r>
              <a:rPr lang="en-US" sz="2200" b="1" u="sng" dirty="0" smtClean="0">
                <a:latin typeface="Garamond" pitchFamily="18" charset="0"/>
              </a:rPr>
              <a:t> </a:t>
            </a:r>
            <a:r>
              <a:rPr lang="en-US" sz="2200" b="1" dirty="0" smtClean="0">
                <a:latin typeface="Garamond" pitchFamily="18" charset="0"/>
              </a:rPr>
              <a:t>of such an evaluation can be done several ways. </a:t>
            </a:r>
            <a:endParaRPr lang="en-US" sz="2200" b="1" dirty="0" smtClean="0">
              <a:latin typeface="Garamond" pitchFamily="18" charset="0"/>
            </a:endParaRPr>
          </a:p>
          <a:p>
            <a:pPr algn="l"/>
            <a:r>
              <a:rPr lang="en-US" sz="2200" b="1" dirty="0" smtClean="0">
                <a:latin typeface="Garamond" pitchFamily="18" charset="0"/>
              </a:rPr>
              <a:t>***</a:t>
            </a:r>
            <a:r>
              <a:rPr lang="en-US" sz="2200" b="1" dirty="0" smtClean="0">
                <a:solidFill>
                  <a:srgbClr val="00B050"/>
                </a:solidFill>
                <a:latin typeface="Garamond" pitchFamily="18" charset="0"/>
              </a:rPr>
              <a:t>The </a:t>
            </a:r>
            <a:r>
              <a:rPr lang="en-US" sz="2200" b="1" dirty="0" smtClean="0">
                <a:solidFill>
                  <a:srgbClr val="00B050"/>
                </a:solidFill>
                <a:latin typeface="Garamond" pitchFamily="18" charset="0"/>
              </a:rPr>
              <a:t>most popular and sensible probably </a:t>
            </a:r>
            <a:r>
              <a:rPr lang="en-US" sz="2200" b="1" dirty="0" smtClean="0">
                <a:solidFill>
                  <a:srgbClr val="00B050"/>
                </a:solidFill>
                <a:latin typeface="Garamond" pitchFamily="18" charset="0"/>
              </a:rPr>
              <a:t>is:</a:t>
            </a:r>
          </a:p>
          <a:p>
            <a:pPr algn="l"/>
            <a:r>
              <a:rPr lang="en-US" sz="2200" b="1" dirty="0" smtClean="0">
                <a:solidFill>
                  <a:srgbClr val="3B84AF"/>
                </a:solidFill>
                <a:latin typeface="Garamond" pitchFamily="18" charset="0"/>
              </a:rPr>
              <a:t> </a:t>
            </a:r>
            <a:r>
              <a:rPr lang="en-US" sz="2200" b="1" dirty="0" smtClean="0">
                <a:solidFill>
                  <a:srgbClr val="3B84AF"/>
                </a:solidFill>
                <a:latin typeface="Garamond" pitchFamily="18" charset="0"/>
              </a:rPr>
              <a:t>to describe (b) fully in advance, and the relevant research/theory background to (c). Then go through a systematic set of (a) points - different aspects of the materials - giving a clear description of each aspect and the actual evaluation (c) of each in relation to (b</a:t>
            </a:r>
            <a:r>
              <a:rPr lang="en-US" sz="2200" b="1" dirty="0" smtClean="0">
                <a:solidFill>
                  <a:srgbClr val="3B84AF"/>
                </a:solidFill>
                <a:latin typeface="Garamond" pitchFamily="18" charset="0"/>
              </a:rPr>
              <a:t>).</a:t>
            </a:r>
            <a:endParaRPr lang="en-US" sz="2200" b="1" dirty="0" smtClean="0">
              <a:solidFill>
                <a:srgbClr val="3B84AF"/>
              </a:solidFill>
              <a:latin typeface="Garamond"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smtClean="0"/>
              <a:t>This is not important </a:t>
            </a:r>
            <a:endParaRPr lang="ar-SA" sz="6600" dirty="0"/>
          </a:p>
        </p:txBody>
      </p:sp>
      <p:sp>
        <p:nvSpPr>
          <p:cNvPr id="3" name="Content Placeholder 2"/>
          <p:cNvSpPr>
            <a:spLocks noGrp="1"/>
          </p:cNvSpPr>
          <p:nvPr>
            <p:ph idx="1"/>
          </p:nvPr>
        </p:nvSpPr>
        <p:spPr>
          <a:xfrm>
            <a:off x="495300" y="1371600"/>
            <a:ext cx="9105900" cy="5334000"/>
          </a:xfrm>
        </p:spPr>
        <p:txBody>
          <a:bodyPr/>
          <a:lstStyle/>
          <a:p>
            <a:pPr algn="l"/>
            <a:r>
              <a:rPr lang="en-US" sz="2000" b="1" dirty="0">
                <a:latin typeface="Garamond" pitchFamily="18" charset="0"/>
              </a:rPr>
              <a:t>Some people use the </a:t>
            </a:r>
            <a:r>
              <a:rPr lang="en-US" sz="2000" b="1" u="sng" dirty="0">
                <a:latin typeface="Garamond" pitchFamily="18" charset="0"/>
              </a:rPr>
              <a:t>overt</a:t>
            </a:r>
            <a:r>
              <a:rPr lang="ar-SA" sz="2000" b="1" u="sng" dirty="0">
                <a:latin typeface="Garamond" pitchFamily="18" charset="0"/>
              </a:rPr>
              <a:t>علني </a:t>
            </a:r>
            <a:r>
              <a:rPr lang="en-US" sz="2000" b="1" dirty="0">
                <a:latin typeface="Garamond" pitchFamily="18" charset="0"/>
              </a:rPr>
              <a:t> structure of the specific materials themselves as the (a) basis for proceeding. E.g. instead of having a prior idea of what categories to look at (e.g. from a published checklist), and using headings such as 'language content', 'balance of focus on the four skills' etc., they proceed through a list like 'reading passage', 'cloze exercises' (i.e. things the programmers present as separate parts of the materials). That is in some ways 'easier' but of course instead of the evaluator imposing a relevant set of categories of things to look at it puts the materials in the driving seat and may mean that relevant things do not get looked at. Compare what happens when you visit TESCO without a shopping list of one's own made in advance, and just uses the shelves of the store as </a:t>
            </a:r>
            <a:r>
              <a:rPr lang="en-US" sz="2000" b="1" u="sng" dirty="0">
                <a:latin typeface="Garamond" pitchFamily="18" charset="0"/>
              </a:rPr>
              <a:t>a prompt</a:t>
            </a:r>
            <a:r>
              <a:rPr lang="ar-SA" sz="2000" b="1" u="sng" dirty="0">
                <a:latin typeface="Garamond" pitchFamily="18" charset="0"/>
              </a:rPr>
              <a:t>مطالبة </a:t>
            </a:r>
            <a:r>
              <a:rPr lang="en-US" sz="2000" b="1" dirty="0">
                <a:latin typeface="Garamond" pitchFamily="18" charset="0"/>
              </a:rPr>
              <a:t> for what to buy as one goes round!</a:t>
            </a:r>
          </a:p>
          <a:p>
            <a:pPr algn="l"/>
            <a:r>
              <a:rPr lang="ar-SA" sz="2400" dirty="0" smtClean="0"/>
              <a:t>شبهها بمحل يبيع  ...  افترض انو في قائمو شيك ليست</a:t>
            </a:r>
          </a:p>
          <a:p>
            <a:pPr algn="l"/>
            <a:r>
              <a:rPr lang="ar-SA" sz="2400" dirty="0"/>
              <a:t> </a:t>
            </a:r>
            <a:r>
              <a:rPr lang="ar-SA" sz="2400" dirty="0" smtClean="0"/>
              <a:t>وانو تعمل مقارنة نشوف ايهما افضل مع القائمة او بدون </a:t>
            </a:r>
          </a:p>
        </p:txBody>
      </p:sp>
    </p:spTree>
    <p:extLst>
      <p:ext uri="{BB962C8B-B14F-4D97-AF65-F5344CB8AC3E}">
        <p14:creationId xmlns:p14="http://schemas.microsoft.com/office/powerpoint/2010/main" val="446994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30162"/>
            <a:ext cx="8915400" cy="503238"/>
          </a:xfrm>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228600" y="609600"/>
            <a:ext cx="9448800" cy="5867400"/>
          </a:xfrm>
          <a:solidFill>
            <a:schemeClr val="bg1"/>
          </a:solidFill>
        </p:spPr>
        <p:txBody>
          <a:bodyPr/>
          <a:lstStyle/>
          <a:p>
            <a:pPr algn="l"/>
            <a:r>
              <a:rPr lang="en-US" sz="2800" b="1" dirty="0">
                <a:solidFill>
                  <a:srgbClr val="FF0000"/>
                </a:solidFill>
                <a:latin typeface="Garamond" pitchFamily="18" charset="0"/>
              </a:rPr>
              <a:t>Methods of evaluation (B): Empirical evaluation</a:t>
            </a:r>
          </a:p>
          <a:p>
            <a:pPr algn="l"/>
            <a:r>
              <a:rPr lang="en-US" b="1" dirty="0" smtClean="0">
                <a:latin typeface="Garamond" pitchFamily="18" charset="0"/>
              </a:rPr>
              <a:t>Other </a:t>
            </a:r>
            <a:r>
              <a:rPr lang="en-US" b="1" dirty="0">
                <a:latin typeface="Garamond" pitchFamily="18" charset="0"/>
              </a:rPr>
              <a:t>methods of evaluation generally require much more work, and for the materials to have been used for some time by learners/in actual classes (compare situation 3), so they are often firmly fixed in a specific teaching/learning situation (b). However, they do move away from the purely introspective approach. </a:t>
            </a:r>
            <a:r>
              <a:rPr lang="ar-SA" b="1" dirty="0" smtClean="0">
                <a:latin typeface="Garamond" pitchFamily="18" charset="0"/>
              </a:rPr>
              <a:t>هنا تتتقل للجاب التطبيقي :</a:t>
            </a:r>
          </a:p>
          <a:p>
            <a:pPr algn="l"/>
            <a:r>
              <a:rPr lang="ar-SA" b="1" dirty="0" smtClean="0">
                <a:latin typeface="Garamond" pitchFamily="18" charset="0"/>
              </a:rPr>
              <a:t>اخد البرنامج وتعطية للطلاب لمدة شهور  وفي نهاية الفصل الدراسي انا (المدرس ) يحكم على البرنامج </a:t>
            </a:r>
            <a:endParaRPr lang="en-US" b="1" dirty="0" smtClean="0">
              <a:latin typeface="Garamond" pitchFamily="18" charset="0"/>
            </a:endParaRPr>
          </a:p>
          <a:p>
            <a:pPr algn="l"/>
            <a:endParaRPr lang="en-US" b="1" dirty="0">
              <a:latin typeface="Garamond" pitchFamily="18" charset="0"/>
            </a:endParaRPr>
          </a:p>
          <a:p>
            <a:pPr algn="l"/>
            <a:endParaRPr lang="en-US" b="1" dirty="0" smtClean="0">
              <a:latin typeface="Garamond" pitchFamily="18" charset="0"/>
            </a:endParaRPr>
          </a:p>
          <a:p>
            <a:pPr algn="l"/>
            <a:endParaRPr lang="en-US" sz="2200" b="1" dirty="0">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23</a:t>
            </a:fld>
            <a:endParaRPr lang="en-US" dirty="0" smtClean="0">
              <a:cs typeface="Arial" pitchFamily="34" charset="0"/>
            </a:endParaRPr>
          </a:p>
        </p:txBody>
      </p:sp>
    </p:spTree>
    <p:extLst>
      <p:ext uri="{BB962C8B-B14F-4D97-AF65-F5344CB8AC3E}">
        <p14:creationId xmlns:p14="http://schemas.microsoft.com/office/powerpoint/2010/main" val="3179151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bg/>
                                          </p:spTgt>
                                        </p:tgtEl>
                                        <p:attrNameLst>
                                          <p:attrName>style.visibility</p:attrName>
                                        </p:attrNameLst>
                                      </p:cBhvr>
                                      <p:to>
                                        <p:strVal val="visible"/>
                                      </p:to>
                                    </p:set>
                                    <p:animEffect transition="in" filter="fade">
                                      <p:cBhvr>
                                        <p:cTn id="7" dur="2000"/>
                                        <p:tgtEl>
                                          <p:spTgt spid="7171">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71">
                                            <p:txEl>
                                              <p:pRg st="0" end="0"/>
                                            </p:txEl>
                                          </p:spTgt>
                                        </p:tgtEl>
                                        <p:attrNameLst>
                                          <p:attrName>style.visibility</p:attrName>
                                        </p:attrNameLst>
                                      </p:cBhvr>
                                      <p:to>
                                        <p:strVal val="visible"/>
                                      </p:to>
                                    </p:set>
                                    <p:animEffect transition="in" filter="fade">
                                      <p:cBhvr>
                                        <p:cTn id="10" dur="2000"/>
                                        <p:tgtEl>
                                          <p:spTgt spid="717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171">
                                            <p:txEl>
                                              <p:pRg st="1" end="1"/>
                                            </p:txEl>
                                          </p:spTgt>
                                        </p:tgtEl>
                                        <p:attrNameLst>
                                          <p:attrName>style.visibility</p:attrName>
                                        </p:attrNameLst>
                                      </p:cBhvr>
                                      <p:to>
                                        <p:strVal val="visible"/>
                                      </p:to>
                                    </p:set>
                                    <p:animEffect transition="in" filter="fade">
                                      <p:cBhvr>
                                        <p:cTn id="15" dur="2000"/>
                                        <p:tgtEl>
                                          <p:spTgt spid="7171">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171">
                                            <p:txEl>
                                              <p:pRg st="2" end="2"/>
                                            </p:txEl>
                                          </p:spTgt>
                                        </p:tgtEl>
                                        <p:attrNameLst>
                                          <p:attrName>style.visibility</p:attrName>
                                        </p:attrNameLst>
                                      </p:cBhvr>
                                      <p:to>
                                        <p:strVal val="visible"/>
                                      </p:to>
                                    </p:set>
                                    <p:animEffect transition="in" filter="fade">
                                      <p:cBhvr>
                                        <p:cTn id="18"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304800"/>
            <a:ext cx="8915400" cy="6324600"/>
          </a:xfrm>
        </p:spPr>
        <p:txBody>
          <a:bodyPr/>
          <a:lstStyle/>
          <a:p>
            <a:r>
              <a:rPr lang="en-US" sz="2400" b="1" dirty="0">
                <a:latin typeface="Garamond" pitchFamily="18" charset="0"/>
              </a:rPr>
              <a:t>These are the ones that incorporate activities that are just like those we </a:t>
            </a:r>
            <a:r>
              <a:rPr lang="en-US" sz="2400" b="1" dirty="0">
                <a:solidFill>
                  <a:srgbClr val="3B84AF"/>
                </a:solidFill>
                <a:latin typeface="Garamond" pitchFamily="18" charset="0"/>
              </a:rPr>
              <a:t>would otherwise regard as typical of regular empirical 'research' - measurement, surveys etc. I.e. they may entail using questionnaires and interviews, systematically observing, </a:t>
            </a:r>
            <a:r>
              <a:rPr lang="en-US" sz="2400" b="1" u="sng" dirty="0">
                <a:solidFill>
                  <a:srgbClr val="3B84AF"/>
                </a:solidFill>
                <a:latin typeface="Garamond" pitchFamily="18" charset="0"/>
              </a:rPr>
              <a:t>eliciting</a:t>
            </a:r>
            <a:r>
              <a:rPr lang="ar-SA" sz="2400" b="1" u="sng" dirty="0">
                <a:solidFill>
                  <a:srgbClr val="3B84AF"/>
                </a:solidFill>
                <a:latin typeface="Garamond" pitchFamily="18" charset="0"/>
              </a:rPr>
              <a:t>انتزاع </a:t>
            </a:r>
            <a:r>
              <a:rPr lang="en-US" sz="2400" b="1" dirty="0">
                <a:solidFill>
                  <a:srgbClr val="3B84AF"/>
                </a:solidFill>
                <a:latin typeface="Garamond" pitchFamily="18" charset="0"/>
              </a:rPr>
              <a:t> 'think-aloud' data </a:t>
            </a:r>
            <a:r>
              <a:rPr lang="en-US" sz="2400" b="1" dirty="0">
                <a:latin typeface="Garamond" pitchFamily="18" charset="0"/>
              </a:rPr>
              <a:t>from software users, or testing users. They may mean doing 'studies' (experimental or not) comparing the success of one material against another and so forth, or indeed doing 'action research' with CALL. (See </a:t>
            </a:r>
            <a:r>
              <a:rPr lang="en-US" sz="2400" b="1" dirty="0" err="1">
                <a:latin typeface="Garamond" pitchFamily="18" charset="0"/>
              </a:rPr>
              <a:t>Chapelle</a:t>
            </a:r>
            <a:r>
              <a:rPr lang="en-US" sz="2400" b="1" dirty="0">
                <a:latin typeface="Garamond" pitchFamily="18" charset="0"/>
              </a:rPr>
              <a:t>, Jamieson and Park 1996 in ed. Pennington The Power of CALL for an overview of types of empirical research done on CALL classified by the kinds of methods used; and </a:t>
            </a:r>
            <a:r>
              <a:rPr lang="en-US" sz="2400" b="1" dirty="0" err="1">
                <a:latin typeface="Garamond" pitchFamily="18" charset="0"/>
              </a:rPr>
              <a:t>Chapelle</a:t>
            </a:r>
            <a:r>
              <a:rPr lang="en-US" sz="2400" b="1" dirty="0">
                <a:latin typeface="Garamond" pitchFamily="18" charset="0"/>
              </a:rPr>
              <a:t> 2001 pp66-94 for a more detailed coverage, in relation to CALL tasks of the more communicative type, and classic SLA research issues looked at in CALL</a:t>
            </a:r>
            <a:r>
              <a:rPr lang="en-US" b="1" dirty="0">
                <a:latin typeface="Garamond" pitchFamily="18" charset="0"/>
              </a:rPr>
              <a:t>)</a:t>
            </a:r>
            <a:endParaRPr lang="ar-SA" dirty="0"/>
          </a:p>
        </p:txBody>
      </p:sp>
    </p:spTree>
    <p:extLst>
      <p:ext uri="{BB962C8B-B14F-4D97-AF65-F5344CB8AC3E}">
        <p14:creationId xmlns:p14="http://schemas.microsoft.com/office/powerpoint/2010/main" val="1842122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8915400" cy="4953000"/>
          </a:xfrm>
        </p:spPr>
        <p:txBody>
          <a:bodyPr/>
          <a:lstStyle/>
          <a:p>
            <a:pPr algn="l"/>
            <a:r>
              <a:rPr lang="en-US" sz="3000" b="1" dirty="0" smtClean="0">
                <a:latin typeface="Garamond" pitchFamily="18" charset="0"/>
              </a:rPr>
              <a:t>In themselves these 'research' type activities are non-evaluative, in the sense considered here (except action research). They are best seen as scientific means of gathering facts and testing hypotheses which can then either remain as cold statements of fact about what the effectiveness of the materials is or what people's opinions about them are, or be </a:t>
            </a:r>
            <a:r>
              <a:rPr lang="en-US" sz="3000" b="1" u="sng" dirty="0" smtClean="0">
                <a:latin typeface="Garamond" pitchFamily="18" charset="0"/>
              </a:rPr>
              <a:t>exploited</a:t>
            </a:r>
            <a:r>
              <a:rPr lang="ar-SA" sz="3000" b="1" u="sng" dirty="0" smtClean="0">
                <a:latin typeface="Garamond" pitchFamily="18" charset="0"/>
              </a:rPr>
              <a:t>استغلال </a:t>
            </a:r>
            <a:r>
              <a:rPr lang="en-US" sz="3000" b="1" dirty="0" smtClean="0">
                <a:latin typeface="Garamond" pitchFamily="18" charset="0"/>
              </a:rPr>
              <a:t> for practical ends as part of an evaluation exercise - i.e. to make decisions like those described at the start.</a:t>
            </a:r>
          </a:p>
          <a:p>
            <a:pPr algn="l"/>
            <a:endParaRPr lang="en-US" sz="3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304800"/>
            <a:ext cx="8915400" cy="1143000"/>
          </a:xfrm>
        </p:spPr>
        <p:txBody>
          <a:bodyPr/>
          <a:lstStyle/>
          <a:p>
            <a:pPr algn="l" eaLnBrk="1" hangingPunct="1">
              <a:defRPr/>
            </a:pPr>
            <a:r>
              <a:rPr lang="en-US" dirty="0" smtClean="0">
                <a:solidFill>
                  <a:schemeClr val="accent6">
                    <a:lumMod val="75000"/>
                  </a:schemeClr>
                </a:solidFill>
                <a:latin typeface="Garamond" pitchFamily="18" charset="0"/>
              </a:rPr>
              <a:t>The judgmental evaluation</a:t>
            </a:r>
            <a:endParaRPr lang="en-US" dirty="0">
              <a:solidFill>
                <a:schemeClr val="accent6">
                  <a:lumMod val="75000"/>
                </a:schemeClr>
              </a:solidFill>
              <a:latin typeface="Garamond" pitchFamily="18" charset="0"/>
            </a:endParaRPr>
          </a:p>
        </p:txBody>
      </p:sp>
      <p:sp>
        <p:nvSpPr>
          <p:cNvPr id="7171" name="Text Placeholder 5"/>
          <p:cNvSpPr>
            <a:spLocks noGrp="1"/>
          </p:cNvSpPr>
          <p:nvPr>
            <p:ph idx="1"/>
          </p:nvPr>
        </p:nvSpPr>
        <p:spPr>
          <a:xfrm>
            <a:off x="228600" y="715962"/>
            <a:ext cx="9448800" cy="5837238"/>
          </a:xfrm>
          <a:solidFill>
            <a:schemeClr val="bg1"/>
          </a:solidFill>
        </p:spPr>
        <p:txBody>
          <a:bodyPr/>
          <a:lstStyle/>
          <a:p>
            <a:pPr algn="l"/>
            <a:r>
              <a:rPr lang="en-US" sz="1600" b="1" dirty="0">
                <a:solidFill>
                  <a:srgbClr val="FFC000"/>
                </a:solidFill>
                <a:latin typeface="Garamond" pitchFamily="18" charset="0"/>
              </a:rPr>
              <a:t>Examples are</a:t>
            </a:r>
            <a:r>
              <a:rPr lang="en-US" sz="1600" b="1" dirty="0" smtClean="0">
                <a:solidFill>
                  <a:srgbClr val="FFC000"/>
                </a:solidFill>
                <a:latin typeface="Garamond" pitchFamily="18" charset="0"/>
              </a:rPr>
              <a:t>:</a:t>
            </a:r>
            <a:endParaRPr lang="en-US" sz="1600" b="1" dirty="0">
              <a:solidFill>
                <a:srgbClr val="00B0F0"/>
              </a:solidFill>
              <a:latin typeface="Garamond" pitchFamily="18" charset="0"/>
            </a:endParaRPr>
          </a:p>
          <a:p>
            <a:pPr algn="l"/>
            <a:r>
              <a:rPr lang="en-US" sz="1800" b="1" dirty="0">
                <a:latin typeface="Garamond" pitchFamily="18" charset="0"/>
              </a:rPr>
              <a:t>Doing a survey of teachers and/or learners who have used the material and finding out how they use it, their difficulties, </a:t>
            </a:r>
            <a:r>
              <a:rPr lang="en-US" sz="1800" b="1" u="sng" dirty="0" smtClean="0">
                <a:latin typeface="Garamond" pitchFamily="18" charset="0"/>
              </a:rPr>
              <a:t>attitudes</a:t>
            </a:r>
            <a:r>
              <a:rPr lang="ar-SA" sz="1800" b="1" u="sng" dirty="0" smtClean="0">
                <a:latin typeface="Garamond" pitchFamily="18" charset="0"/>
              </a:rPr>
              <a:t>مواقف </a:t>
            </a:r>
            <a:r>
              <a:rPr lang="en-US" sz="1800" b="1" dirty="0" smtClean="0">
                <a:latin typeface="Garamond" pitchFamily="18" charset="0"/>
              </a:rPr>
              <a:t> </a:t>
            </a:r>
            <a:r>
              <a:rPr lang="en-US" sz="1800" b="1" dirty="0">
                <a:latin typeface="Garamond" pitchFamily="18" charset="0"/>
              </a:rPr>
              <a:t>to the interest and usefulness of the content, tasks etc. Checklists can come in here again. E.g. one can base a questionnaire to users around the same set of (a) and (b) points that might otherwise be the points one asks oneself about in A above</a:t>
            </a:r>
            <a:r>
              <a:rPr lang="en-US" sz="1800" b="1" dirty="0" smtClean="0">
                <a:latin typeface="Garamond" pitchFamily="18" charset="0"/>
              </a:rPr>
              <a:t>.</a:t>
            </a:r>
            <a:endParaRPr lang="en-US" sz="1800" b="1" dirty="0">
              <a:latin typeface="Garamond" pitchFamily="18" charset="0"/>
            </a:endParaRPr>
          </a:p>
          <a:p>
            <a:pPr algn="l"/>
            <a:endParaRPr lang="en-US" sz="1600" b="1" dirty="0">
              <a:solidFill>
                <a:srgbClr val="00B0F0"/>
              </a:solidFill>
              <a:latin typeface="Garamond" pitchFamily="18"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26</a:t>
            </a:fld>
            <a:endParaRPr lang="en-US" dirty="0" smtClean="0">
              <a:cs typeface="Arial" pitchFamily="34" charset="0"/>
            </a:endParaRPr>
          </a:p>
        </p:txBody>
      </p:sp>
    </p:spTree>
    <p:extLst>
      <p:ext uri="{BB962C8B-B14F-4D97-AF65-F5344CB8AC3E}">
        <p14:creationId xmlns:p14="http://schemas.microsoft.com/office/powerpoint/2010/main" val="2628307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bg/>
                                          </p:spTgt>
                                        </p:tgtEl>
                                        <p:attrNameLst>
                                          <p:attrName>style.visibility</p:attrName>
                                        </p:attrNameLst>
                                      </p:cBhvr>
                                      <p:to>
                                        <p:strVal val="visible"/>
                                      </p:to>
                                    </p:set>
                                    <p:animEffect transition="in" filter="fade">
                                      <p:cBhvr>
                                        <p:cTn id="7" dur="2000"/>
                                        <p:tgtEl>
                                          <p:spTgt spid="7171">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71">
                                            <p:txEl>
                                              <p:pRg st="0" end="0"/>
                                            </p:txEl>
                                          </p:spTgt>
                                        </p:tgtEl>
                                        <p:attrNameLst>
                                          <p:attrName>style.visibility</p:attrName>
                                        </p:attrNameLst>
                                      </p:cBhvr>
                                      <p:to>
                                        <p:strVal val="visible"/>
                                      </p:to>
                                    </p:set>
                                    <p:animEffect transition="in" filter="fade">
                                      <p:cBhvr>
                                        <p:cTn id="10" dur="2000"/>
                                        <p:tgtEl>
                                          <p:spTgt spid="717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171">
                                            <p:txEl>
                                              <p:pRg st="1" end="1"/>
                                            </p:txEl>
                                          </p:spTgt>
                                        </p:tgtEl>
                                        <p:attrNameLst>
                                          <p:attrName>style.visibility</p:attrName>
                                        </p:attrNameLst>
                                      </p:cBhvr>
                                      <p:to>
                                        <p:strVal val="visible"/>
                                      </p:to>
                                    </p:set>
                                    <p:animEffect transition="in" filter="fade">
                                      <p:cBhvr>
                                        <p:cTn id="15" dur="2000"/>
                                        <p:tgtEl>
                                          <p:spTgt spid="71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b="1" dirty="0">
                <a:latin typeface="Garamond" pitchFamily="18" charset="0"/>
              </a:rPr>
              <a:t>Observing a class using the program, taping and making systematic notes on their difficulties, actions, strategies, what they say, the teacher's involvement etc. Or one can ask learners to keep a diary of their reactions</a:t>
            </a:r>
            <a:r>
              <a:rPr lang="en-US" b="1" dirty="0" smtClean="0">
                <a:latin typeface="Garamond" pitchFamily="18" charset="0"/>
              </a:rPr>
              <a:t>.</a:t>
            </a:r>
            <a:endParaRPr lang="en-US" b="1" dirty="0">
              <a:latin typeface="Garamond" pitchFamily="18" charset="0"/>
            </a:endParaRPr>
          </a:p>
        </p:txBody>
      </p:sp>
    </p:spTree>
    <p:extLst>
      <p:ext uri="{BB962C8B-B14F-4D97-AF65-F5344CB8AC3E}">
        <p14:creationId xmlns:p14="http://schemas.microsoft.com/office/powerpoint/2010/main" val="3654771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b="1" dirty="0">
                <a:latin typeface="Garamond" pitchFamily="18" charset="0"/>
              </a:rPr>
              <a:t>Getting the computer to store records of actions performed by learners using a program and </a:t>
            </a:r>
            <a:r>
              <a:rPr lang="en-US" b="1" dirty="0" err="1">
                <a:latin typeface="Garamond" pitchFamily="18" charset="0"/>
              </a:rPr>
              <a:t>analysing</a:t>
            </a:r>
            <a:r>
              <a:rPr lang="en-US" b="1" dirty="0">
                <a:latin typeface="Garamond" pitchFamily="18" charset="0"/>
              </a:rPr>
              <a:t> them to infer learner strategies and processes. (E.g. revisions when </a:t>
            </a:r>
            <a:r>
              <a:rPr lang="en-US" b="1" dirty="0" err="1">
                <a:latin typeface="Garamond" pitchFamily="18" charset="0"/>
              </a:rPr>
              <a:t>wordprocessing</a:t>
            </a:r>
            <a:r>
              <a:rPr lang="en-US" b="1" dirty="0">
                <a:latin typeface="Garamond" pitchFamily="18" charset="0"/>
              </a:rPr>
              <a:t>, accesses made to an online </a:t>
            </a:r>
            <a:r>
              <a:rPr lang="en-US" b="1" u="sng" dirty="0">
                <a:latin typeface="Garamond" pitchFamily="18" charset="0"/>
              </a:rPr>
              <a:t>glossary</a:t>
            </a:r>
            <a:r>
              <a:rPr lang="ar-SA" b="1" u="sng" dirty="0">
                <a:latin typeface="Garamond" pitchFamily="18" charset="0"/>
              </a:rPr>
              <a:t>قاموس مصطلحات </a:t>
            </a:r>
            <a:r>
              <a:rPr lang="en-US" b="1" dirty="0">
                <a:latin typeface="Garamond" pitchFamily="18" charset="0"/>
              </a:rPr>
              <a:t> when reading). Example in T. Johns 1997 ‘Contexts’ in </a:t>
            </a:r>
            <a:r>
              <a:rPr lang="en-US" b="1" dirty="0" err="1">
                <a:latin typeface="Garamond" pitchFamily="18" charset="0"/>
              </a:rPr>
              <a:t>ed</a:t>
            </a:r>
            <a:r>
              <a:rPr lang="en-US" b="1" dirty="0">
                <a:latin typeface="Garamond" pitchFamily="18" charset="0"/>
              </a:rPr>
              <a:t> </a:t>
            </a:r>
            <a:r>
              <a:rPr lang="en-US" b="1" dirty="0" err="1">
                <a:latin typeface="Garamond" pitchFamily="18" charset="0"/>
              </a:rPr>
              <a:t>Wichmann</a:t>
            </a:r>
            <a:r>
              <a:rPr lang="en-US" b="1" dirty="0">
                <a:latin typeface="Garamond" pitchFamily="18" charset="0"/>
              </a:rPr>
              <a:t> et al Teaching and Language Corpora (Longman).</a:t>
            </a:r>
          </a:p>
          <a:p>
            <a:endParaRPr lang="ar-SA" dirty="0"/>
          </a:p>
        </p:txBody>
      </p:sp>
    </p:spTree>
    <p:extLst>
      <p:ext uri="{BB962C8B-B14F-4D97-AF65-F5344CB8AC3E}">
        <p14:creationId xmlns:p14="http://schemas.microsoft.com/office/powerpoint/2010/main" val="3580786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l"/>
            <a:r>
              <a:rPr lang="en-US" sz="2800" b="1" dirty="0">
                <a:latin typeface="Garamond" pitchFamily="18" charset="0"/>
              </a:rPr>
              <a:t>The classic research comparison of those using one program with those using another differing in a small or large way (or no program… just doing non-computer </a:t>
            </a:r>
            <a:r>
              <a:rPr lang="en-US" sz="2800" b="1" u="sng" dirty="0">
                <a:latin typeface="Garamond" pitchFamily="18" charset="0"/>
              </a:rPr>
              <a:t>equivalent</a:t>
            </a:r>
            <a:r>
              <a:rPr lang="ar-SA" sz="2800" b="1" u="sng" dirty="0">
                <a:latin typeface="Garamond" pitchFamily="18" charset="0"/>
              </a:rPr>
              <a:t>معادل </a:t>
            </a:r>
            <a:r>
              <a:rPr lang="en-US" sz="2800" b="1" dirty="0">
                <a:latin typeface="Garamond" pitchFamily="18" charset="0"/>
              </a:rPr>
              <a:t> tasks) over a period, with before and after tests to check on how much has been learnt.</a:t>
            </a:r>
          </a:p>
          <a:p>
            <a:pPr algn="l"/>
            <a:r>
              <a:rPr lang="en-US" sz="2800" b="1" dirty="0">
                <a:latin typeface="Garamond" pitchFamily="18" charset="0"/>
              </a:rPr>
              <a:t>If A type and B type evaluation are both done, the connection between the two needs to be spelt out. If the A evaluation resulted in adoption of the software, did the B evaluation show that was a good decision?</a:t>
            </a:r>
          </a:p>
          <a:p>
            <a:pPr algn="l"/>
            <a:endParaRPr lang="ar-SA" sz="2800" dirty="0"/>
          </a:p>
          <a:p>
            <a:pPr algn="l"/>
            <a:endParaRPr lang="ar-SA" sz="2800" dirty="0"/>
          </a:p>
        </p:txBody>
      </p:sp>
    </p:spTree>
    <p:extLst>
      <p:ext uri="{BB962C8B-B14F-4D97-AF65-F5344CB8AC3E}">
        <p14:creationId xmlns:p14="http://schemas.microsoft.com/office/powerpoint/2010/main" val="150319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3781</TotalTime>
  <Words>2779</Words>
  <Application>Microsoft Office PowerPoint</Application>
  <PresentationFormat>A4 Paper (210x297 mm)</PresentationFormat>
  <Paragraphs>116</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Lecture 4</vt:lpstr>
      <vt:lpstr>The judgmental evaluation</vt:lpstr>
      <vt:lpstr>PowerPoint Presentation</vt:lpstr>
      <vt:lpstr>PowerPoint Presentation</vt:lpstr>
      <vt:lpstr>PowerPoint Presentation</vt:lpstr>
      <vt:lpstr>The judgmental evaluation</vt:lpstr>
      <vt:lpstr>PowerPoint Presentation</vt:lpstr>
      <vt:lpstr>PowerPoint Presentation</vt:lpstr>
      <vt:lpstr>PowerPoint Presentation</vt:lpstr>
      <vt:lpstr>ال call لها نوعين من القوائم </vt:lpstr>
      <vt:lpstr>PowerPoint Presentation</vt:lpstr>
      <vt:lpstr>PowerPoint Presentation</vt:lpstr>
      <vt:lpstr>PowerPoint Presentation</vt:lpstr>
      <vt:lpstr>The judgmental evaluation</vt:lpstr>
      <vt:lpstr>PowerPoint Presentation</vt:lpstr>
      <vt:lpstr>PowerPoint Presentation</vt:lpstr>
      <vt:lpstr>PowerPoint Presentation</vt:lpstr>
      <vt:lpstr>PowerPoint Presentation</vt:lpstr>
      <vt:lpstr>The judgmental evaluation</vt:lpstr>
      <vt:lpstr>PowerPoint Presentation</vt:lpstr>
      <vt:lpstr>This is not important </vt:lpstr>
      <vt:lpstr>The judgmental evaluation</vt:lpstr>
      <vt:lpstr>PowerPoint Presentation</vt:lpstr>
      <vt:lpstr>PowerPoint Presentation</vt:lpstr>
      <vt:lpstr>The judgmental evaluation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144</cp:revision>
  <dcterms:created xsi:type="dcterms:W3CDTF">2009-10-14T19:14:34Z</dcterms:created>
  <dcterms:modified xsi:type="dcterms:W3CDTF">2013-04-28T15:00:55Z</dcterms:modified>
</cp:coreProperties>
</file>