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7" r:id="rId4"/>
    <p:sldId id="272" r:id="rId5"/>
    <p:sldId id="273" r:id="rId6"/>
    <p:sldId id="274" r:id="rId7"/>
    <p:sldId id="275" r:id="rId8"/>
    <p:sldId id="276" r:id="rId9"/>
    <p:sldId id="268" r:id="rId10"/>
    <p:sldId id="278" r:id="rId11"/>
    <p:sldId id="281" r:id="rId12"/>
    <p:sldId id="279" r:id="rId13"/>
    <p:sldId id="280" r:id="rId14"/>
    <p:sldId id="269" r:id="rId15"/>
    <p:sldId id="282" r:id="rId16"/>
    <p:sldId id="283" r:id="rId17"/>
    <p:sldId id="270" r:id="rId18"/>
    <p:sldId id="277" r:id="rId19"/>
    <p:sldId id="271" r:id="rId20"/>
    <p:sldId id="284"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600" y="73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4/29/2013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bg2">
                    <a:lumMod val="50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bg2">
                    <a:lumMod val="50000"/>
                  </a:schemeClr>
                </a:solidFill>
                <a:latin typeface="Calibri" pitchFamily="34" charset="0"/>
              </a:rPr>
              <a:t>عمادة التعلم الإلكتروني والتعليم عن بعد</a:t>
            </a:r>
            <a:endParaRPr lang="en-US" sz="2400" b="1" dirty="0">
              <a:solidFill>
                <a:schemeClr val="bg2">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3">
                    <a:lumMod val="75000"/>
                  </a:schemeClr>
                </a:solidFill>
                <a:latin typeface="Garamond" pitchFamily="18" charset="0"/>
                <a:cs typeface="+mj-cs"/>
              </a:rPr>
              <a:t>Language &amp; IT</a:t>
            </a:r>
            <a:endParaRPr lang="ar-SA" sz="3700" b="1" dirty="0">
              <a:solidFill>
                <a:schemeClr val="accent3">
                  <a:lumMod val="75000"/>
                </a:schemeClr>
              </a:solidFill>
              <a:latin typeface="Garamond" pitchFamily="18" charset="0"/>
              <a:cs typeface="+mj-cs"/>
            </a:endParaRPr>
          </a:p>
          <a:p>
            <a:pPr algn="ctr"/>
            <a:r>
              <a:rPr lang="en-US" sz="2600" b="1" dirty="0" smtClean="0">
                <a:solidFill>
                  <a:srgbClr val="FFC000"/>
                </a:solidFill>
                <a:latin typeface="Garamond" pitchFamily="18" charset="0"/>
                <a:cs typeface="+mj-cs"/>
              </a:rPr>
              <a:t>Dr. Abdullah Al </a:t>
            </a:r>
            <a:r>
              <a:rPr lang="en-US" sz="2600" b="1" dirty="0" err="1">
                <a:solidFill>
                  <a:srgbClr val="FFC000"/>
                </a:solidFill>
                <a:latin typeface="Garamond" pitchFamily="18" charset="0"/>
                <a:cs typeface="+mj-cs"/>
              </a:rPr>
              <a:t>F</a:t>
            </a:r>
            <a:r>
              <a:rPr lang="en-US" sz="2600" b="1" dirty="0" err="1" smtClean="0">
                <a:solidFill>
                  <a:srgbClr val="FFC000"/>
                </a:solidFill>
                <a:latin typeface="Garamond" pitchFamily="18" charset="0"/>
                <a:cs typeface="+mj-cs"/>
              </a:rPr>
              <a:t>raidan</a:t>
            </a:r>
            <a:endParaRPr lang="en-US" sz="2600" b="1" dirty="0">
              <a:solidFill>
                <a:srgbClr val="FFC000"/>
              </a:solidFill>
              <a:latin typeface="Garamond" pitchFamily="18" charset="0"/>
              <a:cs typeface="+mj-cs"/>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chemeClr val="accent6">
                    <a:lumMod val="75000"/>
                  </a:schemeClr>
                </a:solidFill>
                <a:latin typeface="Garamond" pitchFamily="18" charset="0"/>
                <a:cs typeface="ae_AlMateen" pitchFamily="2" charset="-78"/>
              </a:rPr>
              <a:t>Lecture	</a:t>
            </a:r>
            <a:r>
              <a:rPr lang="en-US" sz="6000" b="1" spc="-150" dirty="0">
                <a:solidFill>
                  <a:schemeClr val="accent6">
                    <a:lumMod val="75000"/>
                  </a:schemeClr>
                </a:solidFill>
                <a:latin typeface="Garamond" pitchFamily="18" charset="0"/>
                <a:cs typeface="ae_AlMateen" pitchFamily="2" charset="-78"/>
              </a:rPr>
              <a:t>5</a:t>
            </a:r>
            <a:endParaRPr lang="en-US" sz="6000" b="1" spc="-150" dirty="0" smtClean="0">
              <a:solidFill>
                <a:schemeClr val="accent6">
                  <a:lumMod val="75000"/>
                </a:schemeClr>
              </a:solidFill>
              <a:latin typeface="Garamond" pitchFamily="18" charset="0"/>
              <a:cs typeface="ae_AlMateen" pitchFamily="2" charset="-78"/>
            </a:endParaRPr>
          </a:p>
        </p:txBody>
      </p:sp>
      <p:sp>
        <p:nvSpPr>
          <p:cNvPr id="6147" name="Subtitle 5"/>
          <p:cNvSpPr>
            <a:spLocks noGrp="1"/>
          </p:cNvSpPr>
          <p:nvPr>
            <p:ph type="subTitle" idx="1"/>
          </p:nvPr>
        </p:nvSpPr>
        <p:spPr>
          <a:xfrm>
            <a:off x="1066800" y="3657600"/>
            <a:ext cx="7429500" cy="1752600"/>
          </a:xfrm>
        </p:spPr>
        <p:txBody>
          <a:bodyPr/>
          <a:lstStyle/>
          <a:p>
            <a:pPr eaLnBrk="1" hangingPunct="1"/>
            <a:r>
              <a:rPr lang="en-US" b="1" dirty="0">
                <a:solidFill>
                  <a:srgbClr val="00B0F0"/>
                </a:solidFill>
                <a:latin typeface="Garamond" pitchFamily="18" charset="0"/>
                <a:cs typeface="Arial" pitchFamily="34" charset="0"/>
              </a:rPr>
              <a:t> A Checklist for Judgmental CALL Evaluation</a:t>
            </a:r>
          </a:p>
          <a:p>
            <a:pPr eaLnBrk="1" hangingPunct="1"/>
            <a:endParaRPr lang="en-US" b="1" dirty="0" err="1">
              <a:solidFill>
                <a:srgbClr val="00B0F0"/>
              </a:solidFill>
              <a:latin typeface="Garamond" pitchFamily="18"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600" dirty="0">
                <a:solidFill>
                  <a:schemeClr val="accent6">
                    <a:lumMod val="75000"/>
                  </a:schemeClr>
                </a:solidFill>
                <a:latin typeface="Garamond" pitchFamily="18" charset="0"/>
              </a:rPr>
              <a:t> A Checklist for Judgmental CALL Evaluation</a:t>
            </a:r>
            <a:br>
              <a:rPr lang="en-US" sz="3600" dirty="0">
                <a:solidFill>
                  <a:schemeClr val="accent6">
                    <a:lumMod val="75000"/>
                  </a:schemeClr>
                </a:solidFill>
                <a:latin typeface="Garamond" pitchFamily="18" charset="0"/>
              </a:rPr>
            </a:br>
            <a:endParaRPr lang="en-US" sz="3600"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57200" y="1371600"/>
            <a:ext cx="8915400" cy="4525963"/>
          </a:xfrm>
        </p:spPr>
        <p:txBody>
          <a:bodyPr/>
          <a:lstStyle/>
          <a:p>
            <a:pPr algn="l"/>
            <a:r>
              <a:rPr lang="en-US" sz="2400" b="1" dirty="0" smtClean="0">
                <a:solidFill>
                  <a:srgbClr val="00B050"/>
                </a:solidFill>
                <a:latin typeface="Garamond" pitchFamily="18" charset="0"/>
              </a:rPr>
              <a:t>1-The </a:t>
            </a:r>
            <a:r>
              <a:rPr lang="en-US" sz="2400" b="1" dirty="0">
                <a:solidFill>
                  <a:srgbClr val="00B050"/>
                </a:solidFill>
                <a:latin typeface="Garamond" pitchFamily="18" charset="0"/>
              </a:rPr>
              <a:t>beginnings of a CALL checklist follow, inspired mainly by Odell </a:t>
            </a:r>
            <a:r>
              <a:rPr lang="en-US" sz="2400" b="1" dirty="0">
                <a:solidFill>
                  <a:srgbClr val="00B0F0"/>
                </a:solidFill>
                <a:latin typeface="Garamond" pitchFamily="18" charset="0"/>
              </a:rPr>
              <a:t>1986 ‘Evaluating CALL software’ in ed. Leech and </a:t>
            </a:r>
            <a:r>
              <a:rPr lang="en-US" sz="2400" b="1" dirty="0" err="1">
                <a:solidFill>
                  <a:srgbClr val="00B0F0"/>
                </a:solidFill>
                <a:latin typeface="Garamond" pitchFamily="18" charset="0"/>
              </a:rPr>
              <a:t>Candlin</a:t>
            </a:r>
            <a:r>
              <a:rPr lang="en-US" sz="2400" b="1" dirty="0">
                <a:solidFill>
                  <a:srgbClr val="00B0F0"/>
                </a:solidFill>
                <a:latin typeface="Garamond" pitchFamily="18" charset="0"/>
              </a:rPr>
              <a:t> Computers in English Language Teaching and Research and John Roberts’ 1996 article in System 24, but not exactly following either. </a:t>
            </a:r>
            <a:endParaRPr lang="en-US" sz="2400" b="1" dirty="0" smtClean="0">
              <a:solidFill>
                <a:srgbClr val="00B0F0"/>
              </a:solidFill>
              <a:latin typeface="Garamond" pitchFamily="18" charset="0"/>
            </a:endParaRPr>
          </a:p>
          <a:p>
            <a:pPr algn="l"/>
            <a:r>
              <a:rPr lang="en-US" sz="2400" b="1" dirty="0" smtClean="0">
                <a:solidFill>
                  <a:srgbClr val="00B0F0"/>
                </a:solidFill>
                <a:latin typeface="Garamond" pitchFamily="18" charset="0"/>
              </a:rPr>
              <a:t>2-This </a:t>
            </a:r>
            <a:r>
              <a:rPr lang="en-US" sz="2400" b="1" dirty="0">
                <a:solidFill>
                  <a:srgbClr val="00B0F0"/>
                </a:solidFill>
                <a:latin typeface="Garamond" pitchFamily="18" charset="0"/>
              </a:rPr>
              <a:t>is </a:t>
            </a:r>
            <a:r>
              <a:rPr lang="en-US" sz="2400" b="1" dirty="0">
                <a:solidFill>
                  <a:srgbClr val="00B050"/>
                </a:solidFill>
                <a:latin typeface="Garamond" pitchFamily="18" charset="0"/>
              </a:rPr>
              <a:t>definitely not meant to be </a:t>
            </a:r>
            <a:r>
              <a:rPr lang="en-US" sz="2400" b="1" dirty="0" smtClean="0">
                <a:solidFill>
                  <a:srgbClr val="FF0000"/>
                </a:solidFill>
                <a:latin typeface="Garamond" pitchFamily="18" charset="0"/>
              </a:rPr>
              <a:t>exhaustive</a:t>
            </a:r>
            <a:r>
              <a:rPr lang="ar-SA" sz="2400" b="1" dirty="0" smtClean="0">
                <a:solidFill>
                  <a:srgbClr val="FF0000"/>
                </a:solidFill>
                <a:latin typeface="Garamond" pitchFamily="18" charset="0"/>
              </a:rPr>
              <a:t>شاملة</a:t>
            </a:r>
            <a:r>
              <a:rPr lang="ar-SA" sz="2400" b="1" dirty="0" smtClean="0">
                <a:solidFill>
                  <a:srgbClr val="00B0F0"/>
                </a:solidFill>
                <a:latin typeface="Garamond" pitchFamily="18" charset="0"/>
              </a:rPr>
              <a:t> </a:t>
            </a:r>
            <a:r>
              <a:rPr lang="en-US" sz="2400" b="1" dirty="0" smtClean="0">
                <a:solidFill>
                  <a:srgbClr val="00B050"/>
                </a:solidFill>
                <a:latin typeface="Garamond" pitchFamily="18" charset="0"/>
              </a:rPr>
              <a:t> </a:t>
            </a:r>
            <a:r>
              <a:rPr lang="en-US" sz="2400" b="1" dirty="0">
                <a:solidFill>
                  <a:srgbClr val="00B050"/>
                </a:solidFill>
                <a:latin typeface="Garamond" pitchFamily="18" charset="0"/>
              </a:rPr>
              <a:t>You are invited to add to it, and subdivide into more detail</a:t>
            </a:r>
            <a:r>
              <a:rPr lang="en-US" sz="2400" b="1" dirty="0">
                <a:solidFill>
                  <a:srgbClr val="00B0F0"/>
                </a:solidFill>
                <a:latin typeface="Garamond" pitchFamily="18" charset="0"/>
              </a:rPr>
              <a:t>, </a:t>
            </a:r>
            <a:endParaRPr lang="en-US" sz="2400" b="1" dirty="0" smtClean="0">
              <a:solidFill>
                <a:srgbClr val="00B0F0"/>
              </a:solidFill>
              <a:latin typeface="Garamond" pitchFamily="18" charset="0"/>
            </a:endParaRPr>
          </a:p>
          <a:p>
            <a:pPr algn="l"/>
            <a:r>
              <a:rPr lang="en-US" sz="2400" b="1" dirty="0" smtClean="0">
                <a:solidFill>
                  <a:srgbClr val="00B050"/>
                </a:solidFill>
                <a:latin typeface="Garamond" pitchFamily="18" charset="0"/>
              </a:rPr>
              <a:t>especially </a:t>
            </a:r>
            <a:r>
              <a:rPr lang="en-US" sz="2400" b="1" dirty="0">
                <a:solidFill>
                  <a:srgbClr val="00B050"/>
                </a:solidFill>
                <a:latin typeface="Garamond" pitchFamily="18" charset="0"/>
              </a:rPr>
              <a:t>in the pedagogical area, </a:t>
            </a:r>
            <a:r>
              <a:rPr lang="en-US" sz="2400" b="1" dirty="0">
                <a:solidFill>
                  <a:srgbClr val="00B0F0"/>
                </a:solidFill>
                <a:latin typeface="Garamond" pitchFamily="18" charset="0"/>
              </a:rPr>
              <a:t>as you look at actual software and think of points that aren't covered. </a:t>
            </a:r>
            <a:endParaRPr lang="en-US" sz="2400" b="1" dirty="0" smtClean="0">
              <a:solidFill>
                <a:srgbClr val="00B0F0"/>
              </a:solidFill>
              <a:latin typeface="Garamond" pitchFamily="18" charset="0"/>
            </a:endParaRPr>
          </a:p>
          <a:p>
            <a:pPr algn="l"/>
            <a:r>
              <a:rPr lang="en-US" sz="2400" b="1" dirty="0" smtClean="0">
                <a:solidFill>
                  <a:srgbClr val="00B0F0"/>
                </a:solidFill>
                <a:latin typeface="Garamond" pitchFamily="18" charset="0"/>
              </a:rPr>
              <a:t>3-It </a:t>
            </a:r>
            <a:r>
              <a:rPr lang="en-US" sz="2400" b="1" dirty="0">
                <a:solidFill>
                  <a:srgbClr val="00B0F0"/>
                </a:solidFill>
                <a:latin typeface="Garamond" pitchFamily="18" charset="0"/>
              </a:rPr>
              <a:t>is meant to </a:t>
            </a:r>
            <a:r>
              <a:rPr lang="en-US" sz="2400" b="1" dirty="0">
                <a:solidFill>
                  <a:srgbClr val="00B050"/>
                </a:solidFill>
                <a:latin typeface="Garamond" pitchFamily="18" charset="0"/>
              </a:rPr>
              <a:t>apply as much to generic software</a:t>
            </a:r>
            <a:r>
              <a:rPr lang="en-US" sz="2400" b="1" dirty="0">
                <a:solidFill>
                  <a:srgbClr val="00B0F0"/>
                </a:solidFill>
                <a:latin typeface="Garamond" pitchFamily="18" charset="0"/>
              </a:rPr>
              <a:t> like the Internet used in some way for CALL as to a dedicated MMCD</a:t>
            </a:r>
            <a:r>
              <a:rPr lang="en-US" sz="2400" b="1" dirty="0" smtClean="0">
                <a:solidFill>
                  <a:srgbClr val="00B0F0"/>
                </a:solidFill>
                <a:latin typeface="Garamond" pitchFamily="18" charset="0"/>
              </a:rPr>
              <a:t>.</a:t>
            </a:r>
            <a:endParaRPr lang="en-US" sz="2400" b="1" dirty="0">
              <a:solidFill>
                <a:srgbClr val="00B0F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a:r>
              <a:rPr lang="en-US" b="1" dirty="0">
                <a:solidFill>
                  <a:srgbClr val="00B0F0"/>
                </a:solidFill>
                <a:latin typeface="Garamond" pitchFamily="18" charset="0"/>
              </a:rPr>
              <a:t>Remember </a:t>
            </a:r>
            <a:r>
              <a:rPr lang="en-US" b="1" dirty="0">
                <a:solidFill>
                  <a:srgbClr val="00B050"/>
                </a:solidFill>
                <a:latin typeface="Garamond" pitchFamily="18" charset="0"/>
              </a:rPr>
              <a:t>you can </a:t>
            </a:r>
            <a:r>
              <a:rPr lang="en-US" b="1" dirty="0" err="1">
                <a:solidFill>
                  <a:srgbClr val="00B050"/>
                </a:solidFill>
                <a:latin typeface="Garamond" pitchFamily="18" charset="0"/>
              </a:rPr>
              <a:t>organise</a:t>
            </a:r>
            <a:r>
              <a:rPr lang="en-US" b="1" dirty="0">
                <a:solidFill>
                  <a:srgbClr val="00B050"/>
                </a:solidFill>
                <a:latin typeface="Garamond" pitchFamily="18" charset="0"/>
              </a:rPr>
              <a:t> an account in various ways – </a:t>
            </a:r>
            <a:endParaRPr lang="en-US" b="1" dirty="0" smtClean="0">
              <a:solidFill>
                <a:srgbClr val="00B050"/>
              </a:solidFill>
              <a:latin typeface="Garamond" pitchFamily="18" charset="0"/>
            </a:endParaRPr>
          </a:p>
          <a:p>
            <a:pPr algn="l"/>
            <a:r>
              <a:rPr lang="en-US" b="1" dirty="0" smtClean="0">
                <a:solidFill>
                  <a:srgbClr val="00B0F0"/>
                </a:solidFill>
                <a:latin typeface="Garamond" pitchFamily="18" charset="0"/>
              </a:rPr>
              <a:t>e.g.</a:t>
            </a:r>
          </a:p>
          <a:p>
            <a:pPr algn="l"/>
            <a:r>
              <a:rPr lang="en-US" b="1" dirty="0" smtClean="0">
                <a:solidFill>
                  <a:srgbClr val="00B050"/>
                </a:solidFill>
                <a:latin typeface="Garamond" pitchFamily="18" charset="0"/>
              </a:rPr>
              <a:t>1- </a:t>
            </a:r>
            <a:r>
              <a:rPr lang="en-US" b="1" dirty="0">
                <a:solidFill>
                  <a:srgbClr val="00B050"/>
                </a:solidFill>
                <a:latin typeface="Garamond" pitchFamily="18" charset="0"/>
              </a:rPr>
              <a:t>describe all the (b) first, </a:t>
            </a:r>
            <a:endParaRPr lang="en-US" b="1" dirty="0" smtClean="0">
              <a:solidFill>
                <a:srgbClr val="00B050"/>
              </a:solidFill>
              <a:latin typeface="Garamond" pitchFamily="18" charset="0"/>
            </a:endParaRPr>
          </a:p>
          <a:p>
            <a:pPr algn="l"/>
            <a:r>
              <a:rPr lang="en-US" b="1" dirty="0" smtClean="0">
                <a:solidFill>
                  <a:srgbClr val="00B050"/>
                </a:solidFill>
                <a:latin typeface="Garamond" pitchFamily="18" charset="0"/>
              </a:rPr>
              <a:t>2-then </a:t>
            </a:r>
            <a:r>
              <a:rPr lang="en-US" b="1" dirty="0">
                <a:solidFill>
                  <a:srgbClr val="00B050"/>
                </a:solidFill>
                <a:latin typeface="Garamond" pitchFamily="18" charset="0"/>
              </a:rPr>
              <a:t>the (a) then finally </a:t>
            </a:r>
            <a:endParaRPr lang="en-US" b="1" dirty="0" smtClean="0">
              <a:solidFill>
                <a:srgbClr val="00B050"/>
              </a:solidFill>
              <a:latin typeface="Garamond" pitchFamily="18" charset="0"/>
            </a:endParaRPr>
          </a:p>
          <a:p>
            <a:pPr algn="l"/>
            <a:r>
              <a:rPr lang="en-US" b="1" dirty="0" smtClean="0">
                <a:solidFill>
                  <a:srgbClr val="00B050"/>
                </a:solidFill>
                <a:latin typeface="Garamond" pitchFamily="18" charset="0"/>
              </a:rPr>
              <a:t>3-do </a:t>
            </a:r>
            <a:r>
              <a:rPr lang="en-US" b="1" dirty="0">
                <a:solidFill>
                  <a:srgbClr val="00B050"/>
                </a:solidFill>
                <a:latin typeface="Garamond" pitchFamily="18" charset="0"/>
              </a:rPr>
              <a:t>(c); </a:t>
            </a:r>
            <a:endParaRPr lang="en-US" b="1" dirty="0" smtClean="0">
              <a:solidFill>
                <a:srgbClr val="00B050"/>
              </a:solidFill>
              <a:latin typeface="Garamond" pitchFamily="18" charset="0"/>
            </a:endParaRPr>
          </a:p>
          <a:p>
            <a:pPr algn="l"/>
            <a:r>
              <a:rPr lang="en-US" b="1" dirty="0" smtClean="0">
                <a:solidFill>
                  <a:srgbClr val="92D050"/>
                </a:solidFill>
                <a:latin typeface="Garamond" pitchFamily="18" charset="0"/>
              </a:rPr>
              <a:t>or </a:t>
            </a:r>
            <a:r>
              <a:rPr lang="en-US" b="1" dirty="0">
                <a:solidFill>
                  <a:srgbClr val="92D050"/>
                </a:solidFill>
                <a:latin typeface="Garamond" pitchFamily="18" charset="0"/>
              </a:rPr>
              <a:t>you can make a list of points each of which deals with (</a:t>
            </a:r>
            <a:r>
              <a:rPr lang="en-US" b="1" dirty="0" err="1">
                <a:solidFill>
                  <a:srgbClr val="92D050"/>
                </a:solidFill>
                <a:latin typeface="Garamond" pitchFamily="18" charset="0"/>
              </a:rPr>
              <a:t>a,b,c</a:t>
            </a:r>
            <a:r>
              <a:rPr lang="en-US" b="1" dirty="0">
                <a:solidFill>
                  <a:srgbClr val="92D050"/>
                </a:solidFill>
                <a:latin typeface="Garamond" pitchFamily="18" charset="0"/>
              </a:rPr>
              <a:t>) in one</a:t>
            </a:r>
            <a:r>
              <a:rPr lang="en-US" b="1" dirty="0" smtClean="0">
                <a:solidFill>
                  <a:srgbClr val="92D050"/>
                </a:solidFill>
                <a:latin typeface="Garamond" pitchFamily="18" charset="0"/>
              </a:rPr>
              <a:t>.</a:t>
            </a:r>
            <a:endParaRPr lang="en-US" b="1" dirty="0">
              <a:solidFill>
                <a:srgbClr val="92D050"/>
              </a:solidFill>
              <a:latin typeface="Garamond" pitchFamily="18" charset="0"/>
            </a:endParaRPr>
          </a:p>
        </p:txBody>
      </p:sp>
    </p:spTree>
    <p:extLst>
      <p:ext uri="{BB962C8B-B14F-4D97-AF65-F5344CB8AC3E}">
        <p14:creationId xmlns:p14="http://schemas.microsoft.com/office/powerpoint/2010/main" val="217980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a:r>
              <a:rPr lang="en-US" sz="2400" b="1" dirty="0">
                <a:solidFill>
                  <a:srgbClr val="00B050"/>
                </a:solidFill>
                <a:latin typeface="Garamond" pitchFamily="18" charset="0"/>
              </a:rPr>
              <a:t>Some side questions I am not sure of the answer to:</a:t>
            </a:r>
          </a:p>
          <a:p>
            <a:pPr algn="l"/>
            <a:r>
              <a:rPr lang="en-US" sz="2400" b="1" dirty="0" smtClean="0">
                <a:solidFill>
                  <a:srgbClr val="00B0F0"/>
                </a:solidFill>
                <a:latin typeface="Garamond" pitchFamily="18" charset="0"/>
              </a:rPr>
              <a:t>**How </a:t>
            </a:r>
            <a:r>
              <a:rPr lang="en-US" sz="2400" b="1" dirty="0">
                <a:solidFill>
                  <a:srgbClr val="00B0F0"/>
                </a:solidFill>
                <a:latin typeface="Garamond" pitchFamily="18" charset="0"/>
              </a:rPr>
              <a:t>much CALL evaluation can be done using 'universal' criteria, how much </a:t>
            </a:r>
            <a:r>
              <a:rPr lang="en-US" sz="2400" b="1" dirty="0">
                <a:solidFill>
                  <a:srgbClr val="FF0000"/>
                </a:solidFill>
                <a:latin typeface="Garamond" pitchFamily="18" charset="0"/>
              </a:rPr>
              <a:t>is </a:t>
            </a:r>
            <a:r>
              <a:rPr lang="en-US" sz="2400" b="1" dirty="0" smtClean="0">
                <a:solidFill>
                  <a:srgbClr val="FF0000"/>
                </a:solidFill>
                <a:latin typeface="Garamond" pitchFamily="18" charset="0"/>
              </a:rPr>
              <a:t>inevitably</a:t>
            </a:r>
            <a:r>
              <a:rPr lang="ar-SA" sz="2400" b="1" dirty="0" smtClean="0">
                <a:solidFill>
                  <a:srgbClr val="FF0000"/>
                </a:solidFill>
                <a:latin typeface="Garamond" pitchFamily="18" charset="0"/>
              </a:rPr>
              <a:t>ضرورية او مرتبطة </a:t>
            </a:r>
            <a:r>
              <a:rPr lang="en-US" sz="2400" b="1" dirty="0" smtClean="0">
                <a:solidFill>
                  <a:srgbClr val="FF0000"/>
                </a:solidFill>
                <a:latin typeface="Garamond" pitchFamily="18" charset="0"/>
              </a:rPr>
              <a:t> </a:t>
            </a:r>
            <a:r>
              <a:rPr lang="en-US" sz="2400" b="1" dirty="0">
                <a:solidFill>
                  <a:srgbClr val="00B0F0"/>
                </a:solidFill>
                <a:latin typeface="Garamond" pitchFamily="18" charset="0"/>
              </a:rPr>
              <a:t>local to particular learners and situations</a:t>
            </a:r>
            <a:r>
              <a:rPr lang="en-US" sz="2400" b="1" dirty="0" smtClean="0">
                <a:solidFill>
                  <a:srgbClr val="00B0F0"/>
                </a:solidFill>
                <a:latin typeface="Garamond" pitchFamily="18" charset="0"/>
              </a:rPr>
              <a:t>?</a:t>
            </a:r>
            <a:r>
              <a:rPr lang="ar-SA" sz="2400" b="1" dirty="0">
                <a:solidFill>
                  <a:srgbClr val="00B050"/>
                </a:solidFill>
              </a:rPr>
              <a:t> </a:t>
            </a:r>
            <a:r>
              <a:rPr lang="ar-SA" sz="2400" b="1" dirty="0" smtClean="0">
                <a:solidFill>
                  <a:srgbClr val="00B050"/>
                </a:solidFill>
              </a:rPr>
              <a:t>هل </a:t>
            </a:r>
            <a:r>
              <a:rPr lang="ar-SA" sz="2400" b="1" dirty="0">
                <a:solidFill>
                  <a:srgbClr val="00B050"/>
                </a:solidFill>
              </a:rPr>
              <a:t>معايير التقييم  من الممكن ان تكون عالمية </a:t>
            </a:r>
            <a:r>
              <a:rPr lang="ar-SA" sz="2400" b="1" dirty="0" smtClean="0">
                <a:solidFill>
                  <a:srgbClr val="00B050"/>
                </a:solidFill>
              </a:rPr>
              <a:t>مع </a:t>
            </a:r>
            <a:r>
              <a:rPr lang="ar-SA" sz="2400" b="1" dirty="0">
                <a:solidFill>
                  <a:srgbClr val="00B050"/>
                </a:solidFill>
              </a:rPr>
              <a:t>علمنا ان كل مجتمع مختلف عن الاخر .</a:t>
            </a:r>
            <a:r>
              <a:rPr lang="ar-SA" sz="2400" b="1" dirty="0" smtClean="0">
                <a:solidFill>
                  <a:srgbClr val="00B050"/>
                </a:solidFill>
              </a:rPr>
              <a:t>ولوكان </a:t>
            </a:r>
            <a:r>
              <a:rPr lang="ar-SA" sz="2400" b="1" dirty="0">
                <a:solidFill>
                  <a:srgbClr val="00B050"/>
                </a:solidFill>
              </a:rPr>
              <a:t>صحيح قد ايش التقيم مرتبط بالمتعلمين المحليين  والمواقف الي يمرو فيها  </a:t>
            </a:r>
            <a:r>
              <a:rPr lang="ar-SA" sz="2400" b="1" dirty="0" smtClean="0">
                <a:solidFill>
                  <a:srgbClr val="00B050"/>
                </a:solidFill>
              </a:rPr>
              <a:t>؟</a:t>
            </a:r>
            <a:endParaRPr lang="en-US" sz="2400" b="1" dirty="0">
              <a:solidFill>
                <a:srgbClr val="00B0F0"/>
              </a:solidFill>
              <a:latin typeface="Garamond" pitchFamily="18" charset="0"/>
            </a:endParaRPr>
          </a:p>
          <a:p>
            <a:pPr algn="l"/>
            <a:r>
              <a:rPr lang="en-US" sz="2400" b="1" dirty="0" smtClean="0">
                <a:solidFill>
                  <a:srgbClr val="00B0F0"/>
                </a:solidFill>
                <a:latin typeface="Garamond" pitchFamily="18" charset="0"/>
              </a:rPr>
              <a:t> </a:t>
            </a:r>
            <a:r>
              <a:rPr lang="en-US" sz="2400" b="1" dirty="0" err="1">
                <a:solidFill>
                  <a:srgbClr val="00B0F0"/>
                </a:solidFill>
                <a:latin typeface="Garamond" pitchFamily="18" charset="0"/>
              </a:rPr>
              <a:t>Chapelle</a:t>
            </a:r>
            <a:r>
              <a:rPr lang="en-US" sz="2400" b="1" dirty="0">
                <a:solidFill>
                  <a:srgbClr val="00B0F0"/>
                </a:solidFill>
                <a:latin typeface="Garamond" pitchFamily="18" charset="0"/>
              </a:rPr>
              <a:t> 2001 ch3, from an SLA perspective, tends to </a:t>
            </a:r>
            <a:r>
              <a:rPr lang="en-US" sz="2400" b="1" dirty="0" err="1">
                <a:solidFill>
                  <a:srgbClr val="00B0F0"/>
                </a:solidFill>
                <a:latin typeface="Garamond" pitchFamily="18" charset="0"/>
              </a:rPr>
              <a:t>emphasise</a:t>
            </a:r>
            <a:r>
              <a:rPr lang="en-US" sz="2400" b="1" dirty="0">
                <a:solidFill>
                  <a:srgbClr val="00B0F0"/>
                </a:solidFill>
                <a:latin typeface="Garamond" pitchFamily="18" charset="0"/>
              </a:rPr>
              <a:t> the former, I, from an ELT perspective, the latter</a:t>
            </a:r>
            <a:r>
              <a:rPr lang="en-US" sz="2400" b="1" dirty="0" smtClean="0">
                <a:solidFill>
                  <a:srgbClr val="00B0F0"/>
                </a:solidFill>
                <a:latin typeface="Garamond" pitchFamily="18" charset="0"/>
              </a:rPr>
              <a:t>.</a:t>
            </a:r>
          </a:p>
          <a:p>
            <a:pPr algn="l"/>
            <a:r>
              <a:rPr lang="en-US" sz="2400" dirty="0" smtClean="0">
                <a:solidFill>
                  <a:srgbClr val="00B050"/>
                </a:solidFill>
              </a:rPr>
              <a:t>(</a:t>
            </a:r>
            <a:r>
              <a:rPr lang="ar-SA" sz="2400" dirty="0" smtClean="0">
                <a:solidFill>
                  <a:srgbClr val="00B050"/>
                </a:solidFill>
              </a:rPr>
              <a:t>من </a:t>
            </a:r>
            <a:r>
              <a:rPr lang="ar-SA" sz="2400" dirty="0">
                <a:solidFill>
                  <a:srgbClr val="00B050"/>
                </a:solidFill>
              </a:rPr>
              <a:t>ناحية </a:t>
            </a:r>
            <a:r>
              <a:rPr lang="en-US" sz="2400" dirty="0" err="1">
                <a:solidFill>
                  <a:srgbClr val="00B050"/>
                </a:solidFill>
              </a:rPr>
              <a:t>sla</a:t>
            </a:r>
            <a:r>
              <a:rPr lang="en-US" sz="2400" dirty="0">
                <a:solidFill>
                  <a:srgbClr val="00B050"/>
                </a:solidFill>
              </a:rPr>
              <a:t> </a:t>
            </a:r>
            <a:r>
              <a:rPr lang="en-US" sz="2400" dirty="0" smtClean="0">
                <a:solidFill>
                  <a:srgbClr val="00B050"/>
                </a:solidFill>
              </a:rPr>
              <a:t>) </a:t>
            </a:r>
            <a:r>
              <a:rPr lang="ar-SA" sz="2400" dirty="0">
                <a:solidFill>
                  <a:srgbClr val="00B050"/>
                </a:solidFill>
              </a:rPr>
              <a:t>بيكون في اختلافات لان المحتوى مختلف والمتعلمين مختلفين </a:t>
            </a:r>
          </a:p>
          <a:p>
            <a:pPr algn="l"/>
            <a:r>
              <a:rPr lang="en-US" sz="2400" dirty="0" smtClean="0">
                <a:solidFill>
                  <a:srgbClr val="00B050"/>
                </a:solidFill>
              </a:rPr>
              <a:t>(</a:t>
            </a:r>
            <a:r>
              <a:rPr lang="ar-SA" sz="2400" dirty="0" smtClean="0">
                <a:solidFill>
                  <a:srgbClr val="00B050"/>
                </a:solidFill>
              </a:rPr>
              <a:t>من </a:t>
            </a:r>
            <a:r>
              <a:rPr lang="ar-SA" sz="2400" dirty="0">
                <a:solidFill>
                  <a:srgbClr val="00B050"/>
                </a:solidFill>
              </a:rPr>
              <a:t>ناحية</a:t>
            </a:r>
            <a:r>
              <a:rPr lang="en-US" sz="2400" dirty="0" err="1">
                <a:solidFill>
                  <a:srgbClr val="00B050"/>
                </a:solidFill>
              </a:rPr>
              <a:t>elt</a:t>
            </a:r>
            <a:r>
              <a:rPr lang="ar-SA" sz="2400" dirty="0">
                <a:solidFill>
                  <a:srgbClr val="00B050"/>
                </a:solidFill>
              </a:rPr>
              <a:t>فاحنا بنركز على  الصيغة لكن مكان ولكل متعلم </a:t>
            </a:r>
            <a:r>
              <a:rPr lang="ar-SA" sz="2400" dirty="0" smtClean="0">
                <a:solidFill>
                  <a:srgbClr val="00B050"/>
                </a:solidFill>
              </a:rPr>
              <a:t>(</a:t>
            </a:r>
            <a:endParaRPr lang="ar-SA" sz="2400" dirty="0">
              <a:solidFill>
                <a:srgbClr val="00B050"/>
              </a:solidFill>
            </a:endParaRPr>
          </a:p>
          <a:p>
            <a:pPr algn="l"/>
            <a:endParaRPr lang="en-US" sz="2400" b="1" dirty="0">
              <a:solidFill>
                <a:srgbClr val="00B0F0"/>
              </a:solidFill>
              <a:latin typeface="Garamond" pitchFamily="18" charset="0"/>
            </a:endParaRPr>
          </a:p>
          <a:p>
            <a:pPr algn="l"/>
            <a:endParaRPr lang="ar-SA" sz="2400" dirty="0"/>
          </a:p>
        </p:txBody>
      </p:sp>
    </p:spTree>
    <p:extLst>
      <p:ext uri="{BB962C8B-B14F-4D97-AF65-F5344CB8AC3E}">
        <p14:creationId xmlns:p14="http://schemas.microsoft.com/office/powerpoint/2010/main" val="20041072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a:r>
              <a:rPr lang="en-US" b="1" dirty="0">
                <a:solidFill>
                  <a:srgbClr val="00B050"/>
                </a:solidFill>
                <a:latin typeface="Garamond" pitchFamily="18" charset="0"/>
              </a:rPr>
              <a:t>Should one pay any attention to the claims of the producers of software</a:t>
            </a:r>
            <a:r>
              <a:rPr lang="en-US" b="1" dirty="0" smtClean="0">
                <a:solidFill>
                  <a:srgbClr val="00B050"/>
                </a:solidFill>
                <a:latin typeface="Garamond" pitchFamily="18" charset="0"/>
              </a:rPr>
              <a:t>? </a:t>
            </a:r>
            <a:r>
              <a:rPr lang="en-US" b="1" dirty="0">
                <a:solidFill>
                  <a:srgbClr val="00B050"/>
                </a:solidFill>
                <a:latin typeface="Garamond" pitchFamily="18" charset="0"/>
              </a:rPr>
              <a:t>Should one just evaluate the program for one's own purposes regardless? </a:t>
            </a:r>
            <a:r>
              <a:rPr lang="en-US" b="1" dirty="0">
                <a:solidFill>
                  <a:srgbClr val="00B0F0"/>
                </a:solidFill>
                <a:latin typeface="Garamond" pitchFamily="18" charset="0"/>
              </a:rPr>
              <a:t>Or should one separately consider </a:t>
            </a:r>
            <a:r>
              <a:rPr lang="en-US" b="1" dirty="0" smtClean="0">
                <a:solidFill>
                  <a:srgbClr val="00B0F0"/>
                </a:solidFill>
                <a:latin typeface="Garamond" pitchFamily="18" charset="0"/>
              </a:rPr>
              <a:t>also</a:t>
            </a:r>
          </a:p>
          <a:p>
            <a:pPr algn="l"/>
            <a:r>
              <a:rPr lang="en-US" b="1" dirty="0" smtClean="0">
                <a:solidFill>
                  <a:srgbClr val="92D050"/>
                </a:solidFill>
                <a:latin typeface="Garamond" pitchFamily="18" charset="0"/>
              </a:rPr>
              <a:t>(</a:t>
            </a:r>
            <a:r>
              <a:rPr lang="en-US" b="1" dirty="0" err="1">
                <a:solidFill>
                  <a:srgbClr val="92D050"/>
                </a:solidFill>
                <a:latin typeface="Garamond" pitchFamily="18" charset="0"/>
              </a:rPr>
              <a:t>i</a:t>
            </a:r>
            <a:r>
              <a:rPr lang="en-US" b="1" dirty="0">
                <a:solidFill>
                  <a:srgbClr val="92D050"/>
                </a:solidFill>
                <a:latin typeface="Garamond" pitchFamily="18" charset="0"/>
              </a:rPr>
              <a:t>) if the program does what it says it does, </a:t>
            </a:r>
            <a:endParaRPr lang="en-US" b="1" dirty="0">
              <a:solidFill>
                <a:srgbClr val="92D050"/>
              </a:solidFill>
              <a:latin typeface="Garamond" pitchFamily="18" charset="0"/>
            </a:endParaRPr>
          </a:p>
          <a:p>
            <a:pPr algn="l"/>
            <a:r>
              <a:rPr lang="en-US" b="1" dirty="0" smtClean="0">
                <a:solidFill>
                  <a:srgbClr val="92D050"/>
                </a:solidFill>
                <a:latin typeface="Garamond" pitchFamily="18" charset="0"/>
              </a:rPr>
              <a:t>(ii</a:t>
            </a:r>
            <a:r>
              <a:rPr lang="en-US" b="1" dirty="0">
                <a:solidFill>
                  <a:srgbClr val="92D050"/>
                </a:solidFill>
                <a:latin typeface="Garamond" pitchFamily="18" charset="0"/>
              </a:rPr>
              <a:t>) if what it says it does is suitable to the target teaching/learning situation? </a:t>
            </a:r>
            <a:endParaRPr lang="ar-SA" dirty="0">
              <a:solidFill>
                <a:srgbClr val="92D050"/>
              </a:solidFill>
            </a:endParaRPr>
          </a:p>
          <a:p>
            <a:endParaRPr lang="ar-SA" dirty="0">
              <a:solidFill>
                <a:srgbClr val="92D050"/>
              </a:solidFill>
            </a:endParaRPr>
          </a:p>
        </p:txBody>
      </p:sp>
    </p:spTree>
    <p:extLst>
      <p:ext uri="{BB962C8B-B14F-4D97-AF65-F5344CB8AC3E}">
        <p14:creationId xmlns:p14="http://schemas.microsoft.com/office/powerpoint/2010/main" val="9248513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a:r>
              <a:rPr lang="en-US" sz="2400" b="1" dirty="0">
                <a:solidFill>
                  <a:srgbClr val="00B0F0"/>
                </a:solidFill>
                <a:latin typeface="Garamond" pitchFamily="18" charset="0"/>
              </a:rPr>
              <a:t>Some suggest evaluation should have these two stages </a:t>
            </a:r>
            <a:endParaRPr lang="en-US" sz="2400" b="1" dirty="0" smtClean="0">
              <a:solidFill>
                <a:srgbClr val="00B0F0"/>
              </a:solidFill>
              <a:latin typeface="Garamond" pitchFamily="18" charset="0"/>
            </a:endParaRPr>
          </a:p>
          <a:p>
            <a:pPr algn="l"/>
            <a:r>
              <a:rPr lang="en-US" sz="2400" b="1" dirty="0" smtClean="0">
                <a:solidFill>
                  <a:srgbClr val="00B0F0"/>
                </a:solidFill>
                <a:latin typeface="Garamond" pitchFamily="18" charset="0"/>
              </a:rPr>
              <a:t>1-External </a:t>
            </a:r>
            <a:r>
              <a:rPr lang="en-US" sz="2400" b="1" dirty="0" smtClean="0">
                <a:solidFill>
                  <a:srgbClr val="009900"/>
                </a:solidFill>
                <a:latin typeface="Garamond" pitchFamily="18" charset="0"/>
              </a:rPr>
              <a:t>(outside ) </a:t>
            </a:r>
            <a:r>
              <a:rPr lang="en-US" sz="2400" b="1" dirty="0">
                <a:solidFill>
                  <a:srgbClr val="92D050"/>
                </a:solidFill>
                <a:latin typeface="Garamond" pitchFamily="18" charset="0"/>
              </a:rPr>
              <a:t>Relevance to particular needs of particular learners (e.g. specific level, ESP, syllabus</a:t>
            </a:r>
            <a:r>
              <a:rPr lang="en-US" sz="2400" b="1" dirty="0" smtClean="0">
                <a:solidFill>
                  <a:srgbClr val="92D050"/>
                </a:solidFill>
                <a:latin typeface="Garamond" pitchFamily="18" charset="0"/>
              </a:rPr>
              <a:t>).</a:t>
            </a:r>
          </a:p>
          <a:p>
            <a:pPr algn="l"/>
            <a:r>
              <a:rPr lang="en-US" sz="2400" b="1" dirty="0" smtClean="0">
                <a:solidFill>
                  <a:srgbClr val="00B0F0"/>
                </a:solidFill>
                <a:latin typeface="Garamond" pitchFamily="18" charset="0"/>
              </a:rPr>
              <a:t>2- Internal </a:t>
            </a:r>
            <a:r>
              <a:rPr lang="en-US" sz="2400" b="1" dirty="0" smtClean="0">
                <a:solidFill>
                  <a:srgbClr val="009900"/>
                </a:solidFill>
                <a:latin typeface="Garamond" pitchFamily="18" charset="0"/>
              </a:rPr>
              <a:t>(in side) </a:t>
            </a:r>
            <a:r>
              <a:rPr lang="en-US" sz="2400" b="1" dirty="0">
                <a:solidFill>
                  <a:srgbClr val="00B0F0"/>
                </a:solidFill>
                <a:latin typeface="Garamond" pitchFamily="18" charset="0"/>
              </a:rPr>
              <a:t>quality of the work per se in meeting its declared </a:t>
            </a:r>
            <a:r>
              <a:rPr lang="en-US" sz="2400" b="1" dirty="0" smtClean="0">
                <a:solidFill>
                  <a:srgbClr val="00B0F0"/>
                </a:solidFill>
                <a:latin typeface="Garamond" pitchFamily="18" charset="0"/>
              </a:rPr>
              <a:t>specification</a:t>
            </a:r>
          </a:p>
          <a:p>
            <a:pPr algn="l"/>
            <a:r>
              <a:rPr lang="en-US" sz="2400" b="1" dirty="0" smtClean="0">
                <a:solidFill>
                  <a:srgbClr val="009900"/>
                </a:solidFill>
                <a:latin typeface="Garamond" pitchFamily="18" charset="0"/>
              </a:rPr>
              <a:t>**aims</a:t>
            </a:r>
            <a:r>
              <a:rPr lang="en-US" sz="2400" b="1" dirty="0" smtClean="0">
                <a:solidFill>
                  <a:srgbClr val="00B0F0"/>
                </a:solidFill>
                <a:latin typeface="Garamond" pitchFamily="18" charset="0"/>
              </a:rPr>
              <a:t> </a:t>
            </a:r>
            <a:r>
              <a:rPr lang="en-US" sz="2400" b="1" dirty="0">
                <a:solidFill>
                  <a:srgbClr val="00B0F0"/>
                </a:solidFill>
                <a:latin typeface="Garamond" pitchFamily="18" charset="0"/>
              </a:rPr>
              <a:t>A </a:t>
            </a:r>
            <a:r>
              <a:rPr lang="en-US" sz="2400" b="1" dirty="0" err="1">
                <a:solidFill>
                  <a:srgbClr val="00B0F0"/>
                </a:solidFill>
                <a:latin typeface="Garamond" pitchFamily="18" charset="0"/>
              </a:rPr>
              <a:t>prog</a:t>
            </a:r>
            <a:r>
              <a:rPr lang="en-US" sz="2400" b="1" dirty="0">
                <a:solidFill>
                  <a:srgbClr val="00B0F0"/>
                </a:solidFill>
                <a:latin typeface="Garamond" pitchFamily="18" charset="0"/>
              </a:rPr>
              <a:t>. may </a:t>
            </a:r>
            <a:r>
              <a:rPr lang="en-US" sz="2400" b="1" dirty="0" smtClean="0">
                <a:solidFill>
                  <a:srgbClr val="00B0F0"/>
                </a:solidFill>
                <a:latin typeface="Garamond" pitchFamily="18" charset="0"/>
              </a:rPr>
              <a:t>be</a:t>
            </a:r>
          </a:p>
          <a:p>
            <a:pPr algn="l"/>
            <a:r>
              <a:rPr lang="en-US" sz="2400" b="1" dirty="0" smtClean="0">
                <a:solidFill>
                  <a:srgbClr val="00B0F0"/>
                </a:solidFill>
                <a:latin typeface="Garamond" pitchFamily="18" charset="0"/>
              </a:rPr>
              <a:t>1- </a:t>
            </a:r>
            <a:r>
              <a:rPr lang="en-US" sz="2400" b="1" dirty="0">
                <a:solidFill>
                  <a:srgbClr val="00B0F0"/>
                </a:solidFill>
                <a:latin typeface="Garamond" pitchFamily="18" charset="0"/>
              </a:rPr>
              <a:t>unsuitable (alone, or compared with another) </a:t>
            </a:r>
            <a:endParaRPr lang="en-US" sz="2400" b="1" dirty="0" smtClean="0">
              <a:solidFill>
                <a:srgbClr val="00B0F0"/>
              </a:solidFill>
              <a:latin typeface="Garamond" pitchFamily="18" charset="0"/>
            </a:endParaRPr>
          </a:p>
          <a:p>
            <a:pPr algn="l"/>
            <a:r>
              <a:rPr lang="en-US" sz="2400" b="1" dirty="0" smtClean="0">
                <a:solidFill>
                  <a:srgbClr val="00B0F0"/>
                </a:solidFill>
                <a:latin typeface="Garamond" pitchFamily="18" charset="0"/>
              </a:rPr>
              <a:t>2-EITHER </a:t>
            </a:r>
            <a:r>
              <a:rPr lang="en-US" sz="2400" b="1" dirty="0">
                <a:solidFill>
                  <a:srgbClr val="00B0F0"/>
                </a:solidFill>
                <a:latin typeface="Garamond" pitchFamily="18" charset="0"/>
              </a:rPr>
              <a:t>because it is perfectly good but the wrong level of </a:t>
            </a:r>
            <a:r>
              <a:rPr lang="en-US" sz="2400" b="1" dirty="0">
                <a:solidFill>
                  <a:srgbClr val="009900"/>
                </a:solidFill>
                <a:latin typeface="Garamond" pitchFamily="18" charset="0"/>
              </a:rPr>
              <a:t>sophistication, </a:t>
            </a:r>
            <a:r>
              <a:rPr lang="en-US" sz="2400" b="1" dirty="0">
                <a:solidFill>
                  <a:srgbClr val="00B0F0"/>
                </a:solidFill>
                <a:latin typeface="Garamond" pitchFamily="18" charset="0"/>
              </a:rPr>
              <a:t>coverage of items etc. for some class OR because it is just badly made.</a:t>
            </a:r>
          </a:p>
          <a:p>
            <a:endParaRPr lang="ar-SA" dirty="0"/>
          </a:p>
        </p:txBody>
      </p:sp>
    </p:spTree>
    <p:extLst>
      <p:ext uri="{BB962C8B-B14F-4D97-AF65-F5344CB8AC3E}">
        <p14:creationId xmlns:p14="http://schemas.microsoft.com/office/powerpoint/2010/main" val="2041063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dirty="0" smtClean="0"/>
              <a:t>THE ADVICE </a:t>
            </a:r>
            <a:endParaRPr lang="ar-SA" sz="6600" dirty="0"/>
          </a:p>
        </p:txBody>
      </p:sp>
      <p:sp>
        <p:nvSpPr>
          <p:cNvPr id="3" name="Content Placeholder 2"/>
          <p:cNvSpPr>
            <a:spLocks noGrp="1"/>
          </p:cNvSpPr>
          <p:nvPr>
            <p:ph idx="1"/>
          </p:nvPr>
        </p:nvSpPr>
        <p:spPr/>
        <p:txBody>
          <a:bodyPr/>
          <a:lstStyle/>
          <a:p>
            <a:pPr algn="l"/>
            <a:r>
              <a:rPr lang="en-US" b="1" dirty="0">
                <a:solidFill>
                  <a:srgbClr val="009900"/>
                </a:solidFill>
                <a:latin typeface="Garamond" pitchFamily="18" charset="0"/>
              </a:rPr>
              <a:t>As you try out CALL software: </a:t>
            </a:r>
            <a:endParaRPr lang="en-US" b="1" dirty="0" smtClean="0">
              <a:solidFill>
                <a:srgbClr val="009900"/>
              </a:solidFill>
              <a:latin typeface="Garamond" pitchFamily="18" charset="0"/>
            </a:endParaRPr>
          </a:p>
          <a:p>
            <a:pPr algn="l"/>
            <a:r>
              <a:rPr lang="en-US" b="1" dirty="0" smtClean="0">
                <a:solidFill>
                  <a:srgbClr val="FF0000"/>
                </a:solidFill>
                <a:latin typeface="Garamond" pitchFamily="18" charset="0"/>
              </a:rPr>
              <a:t>BOTH </a:t>
            </a:r>
            <a:r>
              <a:rPr lang="en-US" b="1" dirty="0">
                <a:solidFill>
                  <a:srgbClr val="FF0000"/>
                </a:solidFill>
                <a:latin typeface="Garamond" pitchFamily="18" charset="0"/>
              </a:rPr>
              <a:t>evaluate the </a:t>
            </a:r>
            <a:r>
              <a:rPr lang="en-US" b="1" dirty="0" smtClean="0">
                <a:solidFill>
                  <a:srgbClr val="FF0000"/>
                </a:solidFill>
                <a:latin typeface="Garamond" pitchFamily="18" charset="0"/>
              </a:rPr>
              <a:t>software</a:t>
            </a:r>
          </a:p>
          <a:p>
            <a:pPr algn="l"/>
            <a:r>
              <a:rPr lang="en-US" b="1" dirty="0" smtClean="0">
                <a:solidFill>
                  <a:srgbClr val="92D050"/>
                </a:solidFill>
                <a:latin typeface="Garamond" pitchFamily="18" charset="0"/>
              </a:rPr>
              <a:t>1- </a:t>
            </a:r>
            <a:r>
              <a:rPr lang="en-US" b="1" dirty="0">
                <a:solidFill>
                  <a:srgbClr val="92D050"/>
                </a:solidFill>
                <a:latin typeface="Garamond" pitchFamily="18" charset="0"/>
              </a:rPr>
              <a:t>using the checklist, </a:t>
            </a:r>
            <a:r>
              <a:rPr lang="en-US" b="1" dirty="0">
                <a:solidFill>
                  <a:srgbClr val="00B0F0"/>
                </a:solidFill>
                <a:latin typeface="Garamond" pitchFamily="18" charset="0"/>
              </a:rPr>
              <a:t>whatever comes to your 'expert' mind, and my hints (aimed to make you focus in more depth on either (a) or (b) elements</a:t>
            </a:r>
            <a:r>
              <a:rPr lang="en-US" b="1" dirty="0" smtClean="0">
                <a:solidFill>
                  <a:srgbClr val="00B0F0"/>
                </a:solidFill>
                <a:latin typeface="Garamond" pitchFamily="18" charset="0"/>
              </a:rPr>
              <a:t>),</a:t>
            </a:r>
          </a:p>
          <a:p>
            <a:pPr algn="l"/>
            <a:r>
              <a:rPr lang="en-US" b="1" dirty="0" smtClean="0">
                <a:solidFill>
                  <a:srgbClr val="00B0F0"/>
                </a:solidFill>
                <a:latin typeface="Garamond" pitchFamily="18" charset="0"/>
              </a:rPr>
              <a:t>2- </a:t>
            </a:r>
            <a:r>
              <a:rPr lang="en-US" b="1" dirty="0">
                <a:solidFill>
                  <a:srgbClr val="00B0F0"/>
                </a:solidFill>
                <a:latin typeface="Garamond" pitchFamily="18" charset="0"/>
              </a:rPr>
              <a:t>AND </a:t>
            </a:r>
            <a:r>
              <a:rPr lang="en-US" b="1" dirty="0">
                <a:solidFill>
                  <a:srgbClr val="92D050"/>
                </a:solidFill>
                <a:latin typeface="Garamond" pitchFamily="18" charset="0"/>
              </a:rPr>
              <a:t>revise the checklist to become more comprehensive.</a:t>
            </a:r>
          </a:p>
          <a:p>
            <a:pPr algn="l"/>
            <a:endParaRPr lang="ar-SA" dirty="0"/>
          </a:p>
        </p:txBody>
      </p:sp>
    </p:spTree>
    <p:extLst>
      <p:ext uri="{BB962C8B-B14F-4D97-AF65-F5344CB8AC3E}">
        <p14:creationId xmlns:p14="http://schemas.microsoft.com/office/powerpoint/2010/main" val="2033940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600" dirty="0">
                <a:solidFill>
                  <a:schemeClr val="accent6">
                    <a:lumMod val="75000"/>
                  </a:schemeClr>
                </a:solidFill>
                <a:latin typeface="Garamond" pitchFamily="18" charset="0"/>
              </a:rPr>
              <a:t> A Checklist for Judgmental CALL Evaluation</a:t>
            </a:r>
            <a:br>
              <a:rPr lang="en-US" sz="3600" dirty="0">
                <a:solidFill>
                  <a:schemeClr val="accent6">
                    <a:lumMod val="75000"/>
                  </a:schemeClr>
                </a:solidFill>
                <a:latin typeface="Garamond" pitchFamily="18" charset="0"/>
              </a:rPr>
            </a:br>
            <a:endParaRPr lang="en-US" sz="3600"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57200" y="1371600"/>
            <a:ext cx="8915400" cy="4525963"/>
          </a:xfrm>
        </p:spPr>
        <p:txBody>
          <a:bodyPr/>
          <a:lstStyle/>
          <a:p>
            <a:pPr algn="l"/>
            <a:r>
              <a:rPr lang="en-US" sz="2400" b="1" dirty="0" smtClean="0">
                <a:solidFill>
                  <a:srgbClr val="FFC000"/>
                </a:solidFill>
                <a:latin typeface="Garamond" pitchFamily="18" charset="0"/>
              </a:rPr>
              <a:t>*Specification</a:t>
            </a:r>
            <a:r>
              <a:rPr lang="ar-SA" sz="2400" b="1" dirty="0" smtClean="0">
                <a:solidFill>
                  <a:srgbClr val="FFC000"/>
                </a:solidFill>
                <a:latin typeface="Garamond" pitchFamily="18" charset="0"/>
              </a:rPr>
              <a:t>المواصفات او التوصيف </a:t>
            </a:r>
            <a:r>
              <a:rPr lang="en-US" sz="2400" b="1" dirty="0" smtClean="0">
                <a:solidFill>
                  <a:srgbClr val="00B0F0"/>
                </a:solidFill>
                <a:latin typeface="Garamond" pitchFamily="18" charset="0"/>
              </a:rPr>
              <a:t> (External </a:t>
            </a:r>
            <a:r>
              <a:rPr lang="en-US" sz="2400" b="1" dirty="0" smtClean="0">
                <a:solidFill>
                  <a:srgbClr val="FF0000"/>
                </a:solidFill>
                <a:latin typeface="Garamond" pitchFamily="18" charset="0"/>
              </a:rPr>
              <a:t>pre-requisites </a:t>
            </a:r>
            <a:r>
              <a:rPr lang="ar-SA" sz="2400" b="1" dirty="0" smtClean="0">
                <a:solidFill>
                  <a:srgbClr val="FF0000"/>
                </a:solidFill>
                <a:latin typeface="Garamond" pitchFamily="18" charset="0"/>
              </a:rPr>
              <a:t>المتطلبات السابقة </a:t>
            </a:r>
            <a:r>
              <a:rPr lang="en-US" sz="2400" b="1" dirty="0" smtClean="0">
                <a:solidFill>
                  <a:srgbClr val="00B0F0"/>
                </a:solidFill>
                <a:latin typeface="Garamond" pitchFamily="18" charset="0"/>
              </a:rPr>
              <a:t>of the software, consideration of which usually needs to be </a:t>
            </a:r>
            <a:r>
              <a:rPr lang="en-US" sz="2400" b="1" dirty="0" smtClean="0">
                <a:solidFill>
                  <a:srgbClr val="FF0000"/>
                </a:solidFill>
                <a:latin typeface="Garamond" pitchFamily="18" charset="0"/>
              </a:rPr>
              <a:t>prior </a:t>
            </a:r>
            <a:r>
              <a:rPr lang="ar-SA" sz="2400" b="1" dirty="0" smtClean="0">
                <a:solidFill>
                  <a:srgbClr val="FF0000"/>
                </a:solidFill>
                <a:latin typeface="Garamond" pitchFamily="18" charset="0"/>
              </a:rPr>
              <a:t>السابقة </a:t>
            </a:r>
            <a:r>
              <a:rPr lang="en-US" sz="2400" b="1" dirty="0" smtClean="0">
                <a:solidFill>
                  <a:srgbClr val="00B0F0"/>
                </a:solidFill>
                <a:latin typeface="Garamond" pitchFamily="18" charset="0"/>
              </a:rPr>
              <a:t>to any consideration of real pedagogical value. Used to </a:t>
            </a:r>
            <a:r>
              <a:rPr lang="en-US" sz="2400" b="1" dirty="0" smtClean="0">
                <a:solidFill>
                  <a:srgbClr val="FF0000"/>
                </a:solidFill>
                <a:latin typeface="Garamond" pitchFamily="18" charset="0"/>
              </a:rPr>
              <a:t>assess </a:t>
            </a:r>
            <a:r>
              <a:rPr lang="ar-SA" sz="2400" b="1" dirty="0" smtClean="0">
                <a:solidFill>
                  <a:srgbClr val="FF0000"/>
                </a:solidFill>
                <a:latin typeface="Garamond" pitchFamily="18" charset="0"/>
              </a:rPr>
              <a:t>تقييم </a:t>
            </a:r>
            <a:r>
              <a:rPr lang="en-US" sz="2400" b="1" dirty="0" smtClean="0">
                <a:solidFill>
                  <a:srgbClr val="00B0F0"/>
                </a:solidFill>
                <a:latin typeface="Garamond" pitchFamily="18" charset="0"/>
              </a:rPr>
              <a:t>basic practicality of using the software.)</a:t>
            </a:r>
          </a:p>
          <a:p>
            <a:pPr algn="l"/>
            <a:r>
              <a:rPr lang="ar-SA" sz="2400" b="1" dirty="0" smtClean="0">
                <a:solidFill>
                  <a:srgbClr val="00B0F0"/>
                </a:solidFill>
                <a:latin typeface="Garamond" pitchFamily="18" charset="0"/>
              </a:rPr>
              <a:t>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a:t>
            </a:r>
            <a:endParaRPr lang="en-US" sz="2400" b="1" dirty="0" smtClean="0">
              <a:solidFill>
                <a:srgbClr val="00B0F0"/>
              </a:solidFill>
              <a:latin typeface="Garamond" pitchFamily="18" charset="0"/>
            </a:endParaRPr>
          </a:p>
          <a:p>
            <a:pPr algn="l"/>
            <a:r>
              <a:rPr lang="en-US" sz="2400" b="1" dirty="0">
                <a:solidFill>
                  <a:srgbClr val="FF0000"/>
                </a:solidFill>
                <a:latin typeface="Garamond" pitchFamily="18" charset="0"/>
              </a:rPr>
              <a:t>pre-requisites </a:t>
            </a:r>
            <a:r>
              <a:rPr lang="ar-SA" sz="2400" b="1" dirty="0">
                <a:solidFill>
                  <a:srgbClr val="FF0000"/>
                </a:solidFill>
                <a:latin typeface="Garamond" pitchFamily="18" charset="0"/>
              </a:rPr>
              <a:t>المتطلبات </a:t>
            </a:r>
            <a:r>
              <a:rPr lang="ar-SA" sz="2400" b="1" dirty="0" smtClean="0">
                <a:solidFill>
                  <a:srgbClr val="FF0000"/>
                </a:solidFill>
                <a:latin typeface="Garamond" pitchFamily="18" charset="0"/>
              </a:rPr>
              <a:t>السابقة</a:t>
            </a:r>
            <a:endParaRPr lang="ar-SA" sz="2400" b="1" dirty="0">
              <a:solidFill>
                <a:srgbClr val="FF0000"/>
              </a:solidFill>
              <a:latin typeface="Garamond" pitchFamily="18" charset="0"/>
            </a:endParaRPr>
          </a:p>
          <a:p>
            <a:pPr algn="l"/>
            <a:r>
              <a:rPr lang="ar-SA" sz="2400" b="1" dirty="0" smtClean="0">
                <a:solidFill>
                  <a:srgbClr val="92D050"/>
                </a:solidFill>
                <a:latin typeface="Garamond" pitchFamily="18" charset="0"/>
              </a:rPr>
              <a:t>اي متطابات نحناجها قبل ما نشغل البرنامج من انترنت سبيكرز او ببرامج  محددة تساعد بتشغيل ابرنامج </a:t>
            </a:r>
          </a:p>
          <a:p>
            <a:pPr algn="l"/>
            <a:r>
              <a:rPr lang="ar-SA" sz="2400" b="1" dirty="0" smtClean="0">
                <a:solidFill>
                  <a:srgbClr val="00B0F0"/>
                </a:solidFill>
                <a:latin typeface="Garamond" pitchFamily="18" charset="0"/>
              </a:rPr>
              <a:t>الخطوة التانية نشوف ادا ماكان الرنامج عملي  _ نحكم عالبرنامج انه ير عملي متلا ادا كان يحتاج كمبيوتر او اتصال انترنت وانت لا تملكة فهو يعتبر غير عملي لك ولكنة عملي لغيرك </a:t>
            </a:r>
          </a:p>
          <a:p>
            <a:pPr algn="l"/>
            <a:endParaRPr lang="en-US" sz="2400" b="1" dirty="0" smtClean="0">
              <a:solidFill>
                <a:srgbClr val="00B0F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extLst>
      <p:ext uri="{BB962C8B-B14F-4D97-AF65-F5344CB8AC3E}">
        <p14:creationId xmlns:p14="http://schemas.microsoft.com/office/powerpoint/2010/main" val="26496413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171">
                                            <p:txEl>
                                              <p:pRg st="1" end="1"/>
                                            </p:txEl>
                                          </p:spTgt>
                                        </p:tgtEl>
                                        <p:attrNameLst>
                                          <p:attrName>style.visibility</p:attrName>
                                        </p:attrNameLst>
                                      </p:cBhvr>
                                      <p:to>
                                        <p:strVal val="visible"/>
                                      </p:to>
                                    </p:set>
                                    <p:animEffect transition="in" filter="fade">
                                      <p:cBhvr>
                                        <p:cTn id="10" dur="2000"/>
                                        <p:tgtEl>
                                          <p:spTgt spid="7171">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171">
                                            <p:txEl>
                                              <p:pRg st="2" end="2"/>
                                            </p:txEl>
                                          </p:spTgt>
                                        </p:tgtEl>
                                        <p:attrNameLst>
                                          <p:attrName>style.visibility</p:attrName>
                                        </p:attrNameLst>
                                      </p:cBhvr>
                                      <p:to>
                                        <p:strVal val="visible"/>
                                      </p:to>
                                    </p:set>
                                    <p:animEffect transition="in" filter="fade">
                                      <p:cBhvr>
                                        <p:cTn id="13" dur="2000"/>
                                        <p:tgtEl>
                                          <p:spTgt spid="7171">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171">
                                            <p:txEl>
                                              <p:pRg st="3" end="3"/>
                                            </p:txEl>
                                          </p:spTgt>
                                        </p:tgtEl>
                                        <p:attrNameLst>
                                          <p:attrName>style.visibility</p:attrName>
                                        </p:attrNameLst>
                                      </p:cBhvr>
                                      <p:to>
                                        <p:strVal val="visible"/>
                                      </p:to>
                                    </p:set>
                                    <p:animEffect transition="in" filter="fade">
                                      <p:cBhvr>
                                        <p:cTn id="16" dur="2000"/>
                                        <p:tgtEl>
                                          <p:spTgt spid="7171">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171">
                                            <p:txEl>
                                              <p:pRg st="4" end="4"/>
                                            </p:txEl>
                                          </p:spTgt>
                                        </p:tgtEl>
                                        <p:attrNameLst>
                                          <p:attrName>style.visibility</p:attrName>
                                        </p:attrNameLst>
                                      </p:cBhvr>
                                      <p:to>
                                        <p:strVal val="visible"/>
                                      </p:to>
                                    </p:set>
                                    <p:animEffect transition="in" filter="fade">
                                      <p:cBhvr>
                                        <p:cTn id="19" dur="2000"/>
                                        <p:tgtEl>
                                          <p:spTgt spid="71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WE MEAN BY</a:t>
            </a:r>
            <a:r>
              <a:rPr lang="en-US" b="1" dirty="0">
                <a:solidFill>
                  <a:srgbClr val="FFC000"/>
                </a:solidFill>
                <a:latin typeface="Garamond" pitchFamily="18" charset="0"/>
              </a:rPr>
              <a:t> Specification</a:t>
            </a:r>
            <a:r>
              <a:rPr lang="en-US" dirty="0" smtClean="0"/>
              <a:t>  </a:t>
            </a:r>
            <a:endParaRPr lang="ar-SA" dirty="0"/>
          </a:p>
        </p:txBody>
      </p:sp>
      <p:sp>
        <p:nvSpPr>
          <p:cNvPr id="3" name="Content Placeholder 2"/>
          <p:cNvSpPr>
            <a:spLocks noGrp="1"/>
          </p:cNvSpPr>
          <p:nvPr>
            <p:ph idx="1"/>
          </p:nvPr>
        </p:nvSpPr>
        <p:spPr/>
        <p:txBody>
          <a:bodyPr/>
          <a:lstStyle/>
          <a:p>
            <a:pPr algn="l"/>
            <a:r>
              <a:rPr lang="en-US" sz="2400" b="1" dirty="0">
                <a:solidFill>
                  <a:srgbClr val="FF0000"/>
                </a:solidFill>
                <a:latin typeface="Garamond" pitchFamily="18" charset="0"/>
              </a:rPr>
              <a:t>(</a:t>
            </a:r>
            <a:r>
              <a:rPr lang="en-US" sz="2000" b="1" dirty="0">
                <a:solidFill>
                  <a:srgbClr val="FF0000"/>
                </a:solidFill>
                <a:latin typeface="Garamond" pitchFamily="18" charset="0"/>
              </a:rPr>
              <a:t>a) Aspects of software that are usually present and need to be looked at separately for evaluation:</a:t>
            </a:r>
          </a:p>
          <a:p>
            <a:pPr algn="l"/>
            <a:r>
              <a:rPr lang="en-US" sz="2000" b="1" dirty="0" smtClean="0">
                <a:solidFill>
                  <a:srgbClr val="92D050"/>
                </a:solidFill>
                <a:latin typeface="Garamond" pitchFamily="18" charset="0"/>
              </a:rPr>
              <a:t>1-What </a:t>
            </a:r>
            <a:r>
              <a:rPr lang="en-US" sz="2000" b="1" dirty="0">
                <a:solidFill>
                  <a:srgbClr val="92D050"/>
                </a:solidFill>
                <a:latin typeface="Garamond" pitchFamily="18" charset="0"/>
              </a:rPr>
              <a:t>price (if not free), for multiple or single users? (Bought? Shareware? Freeware? </a:t>
            </a:r>
            <a:r>
              <a:rPr lang="en-US" sz="2000" b="1" dirty="0" err="1">
                <a:solidFill>
                  <a:srgbClr val="92D050"/>
                </a:solidFill>
                <a:latin typeface="Garamond" pitchFamily="18" charset="0"/>
              </a:rPr>
              <a:t>Licenced</a:t>
            </a:r>
            <a:r>
              <a:rPr lang="en-US" sz="2000" b="1" dirty="0">
                <a:solidFill>
                  <a:srgbClr val="92D050"/>
                </a:solidFill>
                <a:latin typeface="Garamond" pitchFamily="18" charset="0"/>
              </a:rPr>
              <a:t>? Homemade</a:t>
            </a:r>
            <a:r>
              <a:rPr lang="en-US" sz="2000" b="1" dirty="0" smtClean="0">
                <a:solidFill>
                  <a:srgbClr val="92D050"/>
                </a:solidFill>
                <a:latin typeface="Garamond" pitchFamily="18" charset="0"/>
              </a:rPr>
              <a:t>?)</a:t>
            </a:r>
          </a:p>
          <a:p>
            <a:pPr algn="l"/>
            <a:r>
              <a:rPr lang="en-US" sz="2000" b="1" dirty="0" smtClean="0">
                <a:solidFill>
                  <a:srgbClr val="009900"/>
                </a:solidFill>
                <a:latin typeface="Garamond" pitchFamily="18" charset="0"/>
              </a:rPr>
              <a:t>*FREEWARE: </a:t>
            </a:r>
            <a:r>
              <a:rPr lang="en-US" sz="2000" b="1" dirty="0" smtClean="0">
                <a:solidFill>
                  <a:srgbClr val="92D050"/>
                </a:solidFill>
                <a:latin typeface="Garamond" pitchFamily="18" charset="0"/>
              </a:rPr>
              <a:t>YOU CAN USE IT FOR FREE</a:t>
            </a:r>
          </a:p>
          <a:p>
            <a:pPr algn="l"/>
            <a:r>
              <a:rPr lang="en-US" sz="2000" b="1" dirty="0" smtClean="0">
                <a:solidFill>
                  <a:srgbClr val="009900"/>
                </a:solidFill>
                <a:latin typeface="Garamond" pitchFamily="18" charset="0"/>
              </a:rPr>
              <a:t>*SHAREWARE</a:t>
            </a:r>
            <a:r>
              <a:rPr lang="en-US" sz="2000" b="1" dirty="0" smtClean="0">
                <a:solidFill>
                  <a:srgbClr val="92D050"/>
                </a:solidFill>
                <a:latin typeface="Garamond" pitchFamily="18" charset="0"/>
              </a:rPr>
              <a:t>: YOU CAN  USED FOR SOME TIME (FOR EXAMPLE SOME PROGRAMS IN INTERNET THEY GIVE YOU 30 DAYS TO TRY  IT THEN Y HAVE TO BUY THE LICENCE</a:t>
            </a:r>
            <a:endParaRPr lang="en-US" sz="2000" b="1" dirty="0">
              <a:solidFill>
                <a:srgbClr val="92D050"/>
              </a:solidFill>
              <a:latin typeface="Garamond" pitchFamily="18" charset="0"/>
            </a:endParaRPr>
          </a:p>
          <a:p>
            <a:pPr algn="l"/>
            <a:r>
              <a:rPr lang="en-US" sz="2000" b="1" dirty="0" smtClean="0">
                <a:solidFill>
                  <a:srgbClr val="92D050"/>
                </a:solidFill>
                <a:latin typeface="Garamond" pitchFamily="18" charset="0"/>
              </a:rPr>
              <a:t>2-Is </a:t>
            </a:r>
            <a:r>
              <a:rPr lang="en-US" sz="2000" b="1" dirty="0">
                <a:solidFill>
                  <a:srgbClr val="92D050"/>
                </a:solidFill>
                <a:latin typeface="Garamond" pitchFamily="18" charset="0"/>
              </a:rPr>
              <a:t>it readily available?</a:t>
            </a:r>
          </a:p>
          <a:p>
            <a:pPr algn="l"/>
            <a:r>
              <a:rPr lang="en-US" sz="2000" b="1" dirty="0" smtClean="0">
                <a:solidFill>
                  <a:srgbClr val="92D050"/>
                </a:solidFill>
                <a:latin typeface="Garamond" pitchFamily="18" charset="0"/>
              </a:rPr>
              <a:t>3-What </a:t>
            </a:r>
            <a:r>
              <a:rPr lang="en-US" sz="2000" b="1" dirty="0">
                <a:solidFill>
                  <a:srgbClr val="92D050"/>
                </a:solidFill>
                <a:latin typeface="Garamond" pitchFamily="18" charset="0"/>
              </a:rPr>
              <a:t>hardware platform required (type of computer PC/Macintosh, speed of processor, amount of memory, type of CD/disk drive, type of graphics screen capability, printer...)?</a:t>
            </a:r>
          </a:p>
          <a:p>
            <a:endParaRPr lang="ar-SA" dirty="0"/>
          </a:p>
        </p:txBody>
      </p:sp>
    </p:spTree>
    <p:extLst>
      <p:ext uri="{BB962C8B-B14F-4D97-AF65-F5344CB8AC3E}">
        <p14:creationId xmlns:p14="http://schemas.microsoft.com/office/powerpoint/2010/main" val="19223538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lstStyle/>
          <a:p>
            <a:pPr algn="l"/>
            <a:r>
              <a:rPr lang="en-US" sz="2800" b="1" dirty="0" smtClean="0">
                <a:solidFill>
                  <a:srgbClr val="92D050"/>
                </a:solidFill>
                <a:latin typeface="Garamond" pitchFamily="18" charset="0"/>
              </a:rPr>
              <a:t>4-What </a:t>
            </a:r>
            <a:r>
              <a:rPr lang="en-US" sz="2800" b="1" dirty="0">
                <a:solidFill>
                  <a:srgbClr val="92D050"/>
                </a:solidFill>
                <a:latin typeface="Garamond" pitchFamily="18" charset="0"/>
              </a:rPr>
              <a:t>other software needed as prerequisite (e.g. Windows, </a:t>
            </a:r>
            <a:r>
              <a:rPr lang="en-US" sz="2800" b="1" dirty="0" err="1">
                <a:solidFill>
                  <a:srgbClr val="92D050"/>
                </a:solidFill>
                <a:latin typeface="Garamond" pitchFamily="18" charset="0"/>
              </a:rPr>
              <a:t>Soundblaster</a:t>
            </a:r>
            <a:r>
              <a:rPr lang="en-US" sz="2800" b="1" dirty="0">
                <a:solidFill>
                  <a:srgbClr val="92D050"/>
                </a:solidFill>
                <a:latin typeface="Garamond" pitchFamily="18" charset="0"/>
              </a:rPr>
              <a:t>, particular fonts...)?</a:t>
            </a:r>
          </a:p>
          <a:p>
            <a:pPr algn="l"/>
            <a:r>
              <a:rPr lang="en-US" sz="2800" b="1" dirty="0" smtClean="0">
                <a:solidFill>
                  <a:srgbClr val="92D050"/>
                </a:solidFill>
                <a:latin typeface="Garamond" pitchFamily="18" charset="0"/>
              </a:rPr>
              <a:t>5-Does </a:t>
            </a:r>
            <a:r>
              <a:rPr lang="en-US" sz="2800" b="1" dirty="0">
                <a:solidFill>
                  <a:srgbClr val="92D050"/>
                </a:solidFill>
                <a:latin typeface="Garamond" pitchFamily="18" charset="0"/>
              </a:rPr>
              <a:t>it have restricted compatibility with operating systems (e.g. Windows NT) or networks? Does it allow multiple use, backups?</a:t>
            </a:r>
          </a:p>
          <a:p>
            <a:pPr algn="l"/>
            <a:r>
              <a:rPr lang="en-US" sz="2800" b="1" dirty="0" smtClean="0">
                <a:solidFill>
                  <a:srgbClr val="92D050"/>
                </a:solidFill>
                <a:latin typeface="Garamond" pitchFamily="18" charset="0"/>
              </a:rPr>
              <a:t>6-What </a:t>
            </a:r>
            <a:r>
              <a:rPr lang="en-US" sz="2800" b="1" dirty="0">
                <a:solidFill>
                  <a:srgbClr val="92D050"/>
                </a:solidFill>
                <a:latin typeface="Garamond" pitchFamily="18" charset="0"/>
              </a:rPr>
              <a:t>management required - i.e. someone's time to set things up and keep them running properly?</a:t>
            </a:r>
          </a:p>
          <a:p>
            <a:pPr algn="l"/>
            <a:endParaRPr lang="ar-SA" sz="2800" dirty="0"/>
          </a:p>
        </p:txBody>
      </p:sp>
    </p:spTree>
    <p:extLst>
      <p:ext uri="{BB962C8B-B14F-4D97-AF65-F5344CB8AC3E}">
        <p14:creationId xmlns:p14="http://schemas.microsoft.com/office/powerpoint/2010/main" val="20490638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a:endParaRPr lang="en-US" sz="2800" b="1" dirty="0" smtClean="0">
              <a:solidFill>
                <a:srgbClr val="FF0000"/>
              </a:solidFill>
              <a:latin typeface="Garamond" pitchFamily="18" charset="0"/>
            </a:endParaRPr>
          </a:p>
          <a:p>
            <a:pPr algn="l"/>
            <a:r>
              <a:rPr lang="en-US" sz="2800" b="1" dirty="0" smtClean="0">
                <a:solidFill>
                  <a:srgbClr val="FF0000"/>
                </a:solidFill>
                <a:latin typeface="Garamond" pitchFamily="18" charset="0"/>
              </a:rPr>
              <a:t>(</a:t>
            </a:r>
            <a:r>
              <a:rPr lang="en-US" sz="2800" b="1" dirty="0">
                <a:solidFill>
                  <a:srgbClr val="FF0000"/>
                </a:solidFill>
                <a:latin typeface="Garamond" pitchFamily="18" charset="0"/>
              </a:rPr>
              <a:t>b) Aspects of the teaching/learning situation that are usually present and which are relevant to deciding if (a) is suitable or not:</a:t>
            </a:r>
          </a:p>
          <a:p>
            <a:pPr algn="l"/>
            <a:r>
              <a:rPr lang="en-US" sz="2800" b="1" dirty="0" smtClean="0">
                <a:solidFill>
                  <a:srgbClr val="92D050"/>
                </a:solidFill>
                <a:latin typeface="Garamond" pitchFamily="18" charset="0"/>
              </a:rPr>
              <a:t>1-Specific </a:t>
            </a:r>
            <a:r>
              <a:rPr lang="en-US" sz="2800" b="1" dirty="0">
                <a:solidFill>
                  <a:srgbClr val="92D050"/>
                </a:solidFill>
                <a:latin typeface="Garamond" pitchFamily="18" charset="0"/>
              </a:rPr>
              <a:t>school/learners - what do they have or can they afford in the above categories?</a:t>
            </a:r>
          </a:p>
          <a:p>
            <a:pPr algn="l"/>
            <a:r>
              <a:rPr lang="en-US" sz="2800" b="1" dirty="0" smtClean="0">
                <a:solidFill>
                  <a:srgbClr val="92D050"/>
                </a:solidFill>
                <a:latin typeface="Garamond" pitchFamily="18" charset="0"/>
              </a:rPr>
              <a:t>2-What </a:t>
            </a:r>
            <a:r>
              <a:rPr lang="en-US" sz="2800" b="1" dirty="0">
                <a:solidFill>
                  <a:srgbClr val="92D050"/>
                </a:solidFill>
                <a:latin typeface="Garamond" pitchFamily="18" charset="0"/>
              </a:rPr>
              <a:t>school resources of staff and expertise are there to get things working and manage them</a:t>
            </a:r>
            <a:r>
              <a:rPr lang="en-US" sz="2800" b="1" dirty="0" smtClean="0">
                <a:solidFill>
                  <a:srgbClr val="92D050"/>
                </a:solidFill>
                <a:latin typeface="Garamond" pitchFamily="18" charset="0"/>
              </a:rPr>
              <a:t>?</a:t>
            </a:r>
            <a:endParaRPr lang="en-US" sz="2800" b="1" dirty="0">
              <a:solidFill>
                <a:srgbClr val="92D050"/>
              </a:solidFill>
              <a:latin typeface="Garamond" pitchFamily="18" charset="0"/>
            </a:endParaRPr>
          </a:p>
        </p:txBody>
      </p:sp>
    </p:spTree>
    <p:extLst>
      <p:ext uri="{BB962C8B-B14F-4D97-AF65-F5344CB8AC3E}">
        <p14:creationId xmlns:p14="http://schemas.microsoft.com/office/powerpoint/2010/main" val="30248918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a:r>
              <a:rPr lang="en-US" sz="3600" b="1" dirty="0">
                <a:solidFill>
                  <a:srgbClr val="FF0000"/>
                </a:solidFill>
                <a:latin typeface="Garamond" pitchFamily="18" charset="0"/>
              </a:rPr>
              <a:t>c) Does a fit b ? OR What b would a fit?</a:t>
            </a:r>
          </a:p>
          <a:p>
            <a:pPr algn="l"/>
            <a:r>
              <a:rPr lang="en-US" sz="3600" b="1" dirty="0">
                <a:solidFill>
                  <a:srgbClr val="00B0F0"/>
                </a:solidFill>
                <a:latin typeface="Garamond" pitchFamily="18" charset="0"/>
              </a:rPr>
              <a:t>…. </a:t>
            </a:r>
            <a:r>
              <a:rPr lang="en-US" sz="3600" b="1" dirty="0">
                <a:solidFill>
                  <a:srgbClr val="00B050"/>
                </a:solidFill>
                <a:latin typeface="Garamond" pitchFamily="18" charset="0"/>
              </a:rPr>
              <a:t>Go through all the a/b points above checking the match</a:t>
            </a:r>
            <a:r>
              <a:rPr lang="en-US" sz="3600" b="1" dirty="0">
                <a:solidFill>
                  <a:srgbClr val="00B0F0"/>
                </a:solidFill>
                <a:latin typeface="Garamond" pitchFamily="18" charset="0"/>
              </a:rPr>
              <a:t>.</a:t>
            </a:r>
          </a:p>
          <a:p>
            <a:pPr algn="l"/>
            <a:r>
              <a:rPr lang="en-US" sz="3600" b="1" dirty="0">
                <a:solidFill>
                  <a:srgbClr val="00B0F0"/>
                </a:solidFill>
                <a:latin typeface="Garamond" pitchFamily="18" charset="0"/>
              </a:rPr>
              <a:t>Can one even begin to consider this program - no point unless one has or can afford the platform </a:t>
            </a:r>
            <a:r>
              <a:rPr lang="en-US" sz="3600" b="1" dirty="0" err="1" smtClean="0">
                <a:solidFill>
                  <a:srgbClr val="00B0F0"/>
                </a:solidFill>
                <a:latin typeface="Garamond" pitchFamily="18" charset="0"/>
              </a:rPr>
              <a:t>etc</a:t>
            </a:r>
            <a:r>
              <a:rPr lang="en-US" sz="3600" b="1" dirty="0" smtClean="0">
                <a:solidFill>
                  <a:srgbClr val="00B0F0"/>
                </a:solidFill>
                <a:latin typeface="Garamond" pitchFamily="18" charset="0"/>
              </a:rPr>
              <a:t>?</a:t>
            </a:r>
            <a:r>
              <a:rPr lang="ar-SA" sz="3600" b="1" dirty="0" smtClean="0">
                <a:solidFill>
                  <a:srgbClr val="00B0F0"/>
                </a:solidFill>
                <a:latin typeface="Garamond" pitchFamily="18" charset="0"/>
              </a:rPr>
              <a:t>الخطوة سي ان نعمل ماتش للخطوة اي  و بي  و لازم يكونو كلهم موجودين </a:t>
            </a:r>
            <a:endParaRPr lang="en-US" sz="3600" b="1" dirty="0">
              <a:solidFill>
                <a:srgbClr val="00B0F0"/>
              </a:solidFill>
              <a:latin typeface="Garamond" pitchFamily="18" charset="0"/>
            </a:endParaRPr>
          </a:p>
          <a:p>
            <a:pPr algn="l"/>
            <a:endParaRPr lang="ar-SA" sz="3600" dirty="0"/>
          </a:p>
        </p:txBody>
      </p:sp>
    </p:spTree>
    <p:extLst>
      <p:ext uri="{BB962C8B-B14F-4D97-AF65-F5344CB8AC3E}">
        <p14:creationId xmlns:p14="http://schemas.microsoft.com/office/powerpoint/2010/main" val="33174677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600" dirty="0">
                <a:solidFill>
                  <a:schemeClr val="accent6">
                    <a:lumMod val="75000"/>
                  </a:schemeClr>
                </a:solidFill>
                <a:latin typeface="Garamond" pitchFamily="18" charset="0"/>
              </a:rPr>
              <a:t> A Checklist for Judgmental CALL Evaluation</a:t>
            </a:r>
            <a:br>
              <a:rPr lang="en-US" sz="3600" dirty="0">
                <a:solidFill>
                  <a:schemeClr val="accent6">
                    <a:lumMod val="75000"/>
                  </a:schemeClr>
                </a:solidFill>
                <a:latin typeface="Garamond" pitchFamily="18" charset="0"/>
              </a:rPr>
            </a:br>
            <a:endParaRPr lang="en-US" sz="3600"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57200" y="990600"/>
            <a:ext cx="8915400" cy="5334000"/>
          </a:xfrm>
        </p:spPr>
        <p:txBody>
          <a:bodyPr/>
          <a:lstStyle/>
          <a:p>
            <a:pPr algn="l"/>
            <a:r>
              <a:rPr lang="en-US" sz="2000" b="1" dirty="0">
                <a:solidFill>
                  <a:srgbClr val="FFC000"/>
                </a:solidFill>
                <a:latin typeface="Garamond" pitchFamily="18" charset="0"/>
              </a:rPr>
              <a:t>Program</a:t>
            </a:r>
            <a:r>
              <a:rPr lang="en-US" sz="2000" b="1" dirty="0">
                <a:solidFill>
                  <a:srgbClr val="00B0F0"/>
                </a:solidFill>
                <a:latin typeface="Garamond" pitchFamily="18" charset="0"/>
              </a:rPr>
              <a:t> </a:t>
            </a:r>
            <a:r>
              <a:rPr lang="en-US" sz="2000" b="1" dirty="0">
                <a:solidFill>
                  <a:srgbClr val="FFC000"/>
                </a:solidFill>
                <a:latin typeface="Garamond" pitchFamily="18" charset="0"/>
              </a:rPr>
              <a:t>design</a:t>
            </a:r>
            <a:r>
              <a:rPr lang="en-US" sz="2000" b="1" dirty="0">
                <a:solidFill>
                  <a:srgbClr val="00B0F0"/>
                </a:solidFill>
                <a:latin typeface="Garamond" pitchFamily="18" charset="0"/>
              </a:rPr>
              <a:t> (A lot of these points broadly relate to '</a:t>
            </a:r>
            <a:r>
              <a:rPr lang="en-US" sz="2000" b="1" dirty="0" err="1">
                <a:solidFill>
                  <a:srgbClr val="00B0F0"/>
                </a:solidFill>
                <a:latin typeface="Garamond" pitchFamily="18" charset="0"/>
              </a:rPr>
              <a:t>userfriendliness</a:t>
            </a:r>
            <a:r>
              <a:rPr lang="en-US" sz="2000" b="1" dirty="0">
                <a:solidFill>
                  <a:srgbClr val="00B0F0"/>
                </a:solidFill>
                <a:latin typeface="Garamond" pitchFamily="18" charset="0"/>
              </a:rPr>
              <a:t>' of the software, or the ‘computer-user </a:t>
            </a:r>
            <a:r>
              <a:rPr lang="en-US" sz="2000" b="1" dirty="0" smtClean="0">
                <a:solidFill>
                  <a:srgbClr val="FF0000"/>
                </a:solidFill>
                <a:latin typeface="Garamond" pitchFamily="18" charset="0"/>
              </a:rPr>
              <a:t>interface</a:t>
            </a:r>
            <a:r>
              <a:rPr lang="ar-SA" sz="2000" b="1" dirty="0" smtClean="0">
                <a:solidFill>
                  <a:srgbClr val="FF0000"/>
                </a:solidFill>
                <a:latin typeface="Garamond" pitchFamily="18" charset="0"/>
              </a:rPr>
              <a:t>الواجهة</a:t>
            </a:r>
            <a:r>
              <a:rPr lang="ar-SA" sz="2000" b="1" dirty="0" smtClean="0">
                <a:solidFill>
                  <a:srgbClr val="00B0F0"/>
                </a:solidFill>
                <a:latin typeface="Garamond" pitchFamily="18" charset="0"/>
              </a:rPr>
              <a:t> </a:t>
            </a:r>
            <a:r>
              <a:rPr lang="en-US" sz="2000" b="1" dirty="0" smtClean="0">
                <a:solidFill>
                  <a:srgbClr val="00B0F0"/>
                </a:solidFill>
                <a:latin typeface="Garamond" pitchFamily="18" charset="0"/>
              </a:rPr>
              <a:t>, </a:t>
            </a:r>
            <a:r>
              <a:rPr lang="en-US" sz="2000" b="1" dirty="0">
                <a:solidFill>
                  <a:srgbClr val="00B0F0"/>
                </a:solidFill>
                <a:latin typeface="Garamond" pitchFamily="18" charset="0"/>
              </a:rPr>
              <a:t>largely independently of any pedagogical value, but overlapping a bit</a:t>
            </a:r>
            <a:r>
              <a:rPr lang="en-US" sz="2000" b="1" dirty="0" smtClean="0">
                <a:solidFill>
                  <a:srgbClr val="00B0F0"/>
                </a:solidFill>
                <a:latin typeface="Garamond" pitchFamily="18" charset="0"/>
              </a:rPr>
              <a:t>)</a:t>
            </a:r>
          </a:p>
          <a:p>
            <a:pPr algn="l"/>
            <a:r>
              <a:rPr lang="ar-SA" sz="2000" b="1" dirty="0" smtClean="0">
                <a:solidFill>
                  <a:srgbClr val="00B0F0"/>
                </a:solidFill>
                <a:latin typeface="Garamond" pitchFamily="18" charset="0"/>
              </a:rPr>
              <a:t>اعطى مثال ان الطلاب معظمهم مرتاحين للنظام الافتراضي اكتر من البلاك بورد ... بسبب ان تصميم الواجهة اجمل   وهدا مالة دخل بالقيمة التربويو او التعليمية </a:t>
            </a:r>
          </a:p>
          <a:p>
            <a:pPr algn="l"/>
            <a:r>
              <a:rPr lang="ar-SA" sz="2000" b="1" dirty="0" smtClean="0">
                <a:solidFill>
                  <a:srgbClr val="00B0F0"/>
                </a:solidFill>
                <a:latin typeface="Garamond" pitchFamily="18" charset="0"/>
              </a:rPr>
              <a:t>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 ــــــــــــــــــــــــــ</a:t>
            </a:r>
            <a:endParaRPr lang="en-US" sz="2000" b="1" dirty="0" smtClean="0">
              <a:solidFill>
                <a:srgbClr val="00B0F0"/>
              </a:solidFill>
              <a:latin typeface="Garamond" pitchFamily="18" charset="0"/>
            </a:endParaRPr>
          </a:p>
          <a:p>
            <a:pPr algn="l"/>
            <a:r>
              <a:rPr lang="en-US" sz="2000" b="1" dirty="0" smtClean="0">
                <a:solidFill>
                  <a:srgbClr val="FF0000"/>
                </a:solidFill>
                <a:latin typeface="Garamond" pitchFamily="18" charset="0"/>
              </a:rPr>
              <a:t>(</a:t>
            </a:r>
            <a:r>
              <a:rPr lang="en-US" sz="2000" b="1" dirty="0">
                <a:solidFill>
                  <a:srgbClr val="FF0000"/>
                </a:solidFill>
                <a:latin typeface="Garamond" pitchFamily="18" charset="0"/>
              </a:rPr>
              <a:t>a) Aspects of software that are usually present and need to be looked at separately for evaluation:</a:t>
            </a:r>
          </a:p>
          <a:p>
            <a:pPr algn="l"/>
            <a:r>
              <a:rPr lang="en-US" sz="2000" b="1" dirty="0" smtClean="0">
                <a:solidFill>
                  <a:srgbClr val="92D050"/>
                </a:solidFill>
                <a:latin typeface="Garamond" pitchFamily="18" charset="0"/>
              </a:rPr>
              <a:t>1-How </a:t>
            </a:r>
            <a:r>
              <a:rPr lang="en-US" sz="2000" b="1" dirty="0">
                <a:solidFill>
                  <a:srgbClr val="92D050"/>
                </a:solidFill>
                <a:latin typeface="Garamond" pitchFamily="18" charset="0"/>
              </a:rPr>
              <a:t>is the </a:t>
            </a:r>
            <a:r>
              <a:rPr lang="en-US" sz="2000" b="1" dirty="0" smtClean="0">
                <a:solidFill>
                  <a:srgbClr val="92D050"/>
                </a:solidFill>
                <a:latin typeface="Garamond" pitchFamily="18" charset="0"/>
              </a:rPr>
              <a:t>program </a:t>
            </a:r>
            <a:r>
              <a:rPr lang="en-US" sz="2000" b="1" dirty="0">
                <a:solidFill>
                  <a:srgbClr val="92D050"/>
                </a:solidFill>
                <a:latin typeface="Garamond" pitchFamily="18" charset="0"/>
              </a:rPr>
              <a:t>loaded and run</a:t>
            </a:r>
            <a:r>
              <a:rPr lang="en-US" sz="2000" b="1" dirty="0" smtClean="0">
                <a:solidFill>
                  <a:srgbClr val="92D050"/>
                </a:solidFill>
                <a:latin typeface="Garamond" pitchFamily="18" charset="0"/>
              </a:rPr>
              <a:t>?</a:t>
            </a:r>
          </a:p>
          <a:p>
            <a:pPr algn="l"/>
            <a:r>
              <a:rPr lang="en-US" sz="2000" b="1" dirty="0" smtClean="0">
                <a:solidFill>
                  <a:srgbClr val="92D050"/>
                </a:solidFill>
                <a:latin typeface="Garamond" pitchFamily="18" charset="0"/>
              </a:rPr>
              <a:t>2-Speed</a:t>
            </a:r>
            <a:r>
              <a:rPr lang="en-US" sz="2000" b="1" dirty="0">
                <a:solidFill>
                  <a:srgbClr val="92D050"/>
                </a:solidFill>
                <a:latin typeface="Garamond" pitchFamily="18" charset="0"/>
              </a:rPr>
              <a:t>?</a:t>
            </a:r>
          </a:p>
          <a:p>
            <a:pPr algn="l"/>
            <a:r>
              <a:rPr lang="en-US" sz="2000" b="1" dirty="0" smtClean="0">
                <a:solidFill>
                  <a:srgbClr val="92D050"/>
                </a:solidFill>
                <a:latin typeface="Garamond" pitchFamily="18" charset="0"/>
              </a:rPr>
              <a:t>3-What </a:t>
            </a:r>
            <a:r>
              <a:rPr lang="en-US" sz="2000" b="1" dirty="0">
                <a:solidFill>
                  <a:srgbClr val="92D050"/>
                </a:solidFill>
                <a:latin typeface="Garamond" pitchFamily="18" charset="0"/>
              </a:rPr>
              <a:t>typing, deleting, mouse use, clicking buttons and suchlike basics are required?</a:t>
            </a:r>
          </a:p>
          <a:p>
            <a:pPr algn="l"/>
            <a:r>
              <a:rPr lang="en-US" sz="2000" b="1" dirty="0" smtClean="0">
                <a:solidFill>
                  <a:srgbClr val="92D050"/>
                </a:solidFill>
                <a:latin typeface="Garamond" pitchFamily="18" charset="0"/>
              </a:rPr>
              <a:t>4-What </a:t>
            </a:r>
            <a:r>
              <a:rPr lang="en-US" sz="2000" b="1" dirty="0">
                <a:solidFill>
                  <a:srgbClr val="92D050"/>
                </a:solidFill>
                <a:latin typeface="Garamond" pitchFamily="18" charset="0"/>
              </a:rPr>
              <a:t>is the navigation means (menus, buttons, icons etc.) to jump back, forward, begin again, see where you are in the program </a:t>
            </a:r>
            <a:r>
              <a:rPr lang="en-US" sz="2000" b="1" dirty="0" err="1">
                <a:solidFill>
                  <a:srgbClr val="92D050"/>
                </a:solidFill>
                <a:latin typeface="Garamond" pitchFamily="18" charset="0"/>
              </a:rPr>
              <a:t>etc</a:t>
            </a:r>
            <a:r>
              <a:rPr lang="en-US" sz="2000" b="1" dirty="0">
                <a:solidFill>
                  <a:srgbClr val="92D050"/>
                </a:solidFill>
                <a:latin typeface="Garamond" pitchFamily="18" charset="0"/>
              </a:rPr>
              <a:t>? </a:t>
            </a:r>
            <a:r>
              <a:rPr lang="en-US" sz="2000" b="1" dirty="0" err="1">
                <a:solidFill>
                  <a:srgbClr val="92D050"/>
                </a:solidFill>
                <a:latin typeface="Garamond" pitchFamily="18" charset="0"/>
              </a:rPr>
              <a:t>Organisation</a:t>
            </a:r>
            <a:r>
              <a:rPr lang="en-US" sz="2000" b="1" dirty="0">
                <a:solidFill>
                  <a:srgbClr val="92D050"/>
                </a:solidFill>
                <a:latin typeface="Garamond" pitchFamily="18" charset="0"/>
              </a:rPr>
              <a:t> of component exercises etc.?</a:t>
            </a:r>
          </a:p>
          <a:p>
            <a:endParaRPr lang="ar-SA" sz="2400" dirty="0"/>
          </a:p>
          <a:p>
            <a:pPr algn="l"/>
            <a:endParaRPr lang="en-US" sz="2400" b="1" dirty="0">
              <a:solidFill>
                <a:srgbClr val="92D05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Tree>
    <p:extLst>
      <p:ext uri="{BB962C8B-B14F-4D97-AF65-F5344CB8AC3E}">
        <p14:creationId xmlns:p14="http://schemas.microsoft.com/office/powerpoint/2010/main" val="21181958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171">
                                            <p:txEl>
                                              <p:pRg st="1" end="1"/>
                                            </p:txEl>
                                          </p:spTgt>
                                        </p:tgtEl>
                                        <p:attrNameLst>
                                          <p:attrName>style.visibility</p:attrName>
                                        </p:attrNameLst>
                                      </p:cBhvr>
                                      <p:to>
                                        <p:strVal val="visible"/>
                                      </p:to>
                                    </p:set>
                                    <p:animEffect transition="in" filter="fade">
                                      <p:cBhvr>
                                        <p:cTn id="10" dur="2000"/>
                                        <p:tgtEl>
                                          <p:spTgt spid="7171">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171">
                                            <p:txEl>
                                              <p:pRg st="2" end="2"/>
                                            </p:txEl>
                                          </p:spTgt>
                                        </p:tgtEl>
                                        <p:attrNameLst>
                                          <p:attrName>style.visibility</p:attrName>
                                        </p:attrNameLst>
                                      </p:cBhvr>
                                      <p:to>
                                        <p:strVal val="visible"/>
                                      </p:to>
                                    </p:set>
                                    <p:animEffect transition="in" filter="fade">
                                      <p:cBhvr>
                                        <p:cTn id="13" dur="2000"/>
                                        <p:tgtEl>
                                          <p:spTgt spid="7171">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171">
                                            <p:txEl>
                                              <p:pRg st="3" end="3"/>
                                            </p:txEl>
                                          </p:spTgt>
                                        </p:tgtEl>
                                        <p:attrNameLst>
                                          <p:attrName>style.visibility</p:attrName>
                                        </p:attrNameLst>
                                      </p:cBhvr>
                                      <p:to>
                                        <p:strVal val="visible"/>
                                      </p:to>
                                    </p:set>
                                    <p:animEffect transition="in" filter="fade">
                                      <p:cBhvr>
                                        <p:cTn id="16" dur="2000"/>
                                        <p:tgtEl>
                                          <p:spTgt spid="7171">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171">
                                            <p:txEl>
                                              <p:pRg st="4" end="4"/>
                                            </p:txEl>
                                          </p:spTgt>
                                        </p:tgtEl>
                                        <p:attrNameLst>
                                          <p:attrName>style.visibility</p:attrName>
                                        </p:attrNameLst>
                                      </p:cBhvr>
                                      <p:to>
                                        <p:strVal val="visible"/>
                                      </p:to>
                                    </p:set>
                                    <p:animEffect transition="in" filter="fade">
                                      <p:cBhvr>
                                        <p:cTn id="21" dur="2000"/>
                                        <p:tgtEl>
                                          <p:spTgt spid="7171">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171">
                                            <p:txEl>
                                              <p:pRg st="5" end="5"/>
                                            </p:txEl>
                                          </p:spTgt>
                                        </p:tgtEl>
                                        <p:attrNameLst>
                                          <p:attrName>style.visibility</p:attrName>
                                        </p:attrNameLst>
                                      </p:cBhvr>
                                      <p:to>
                                        <p:strVal val="visible"/>
                                      </p:to>
                                    </p:set>
                                    <p:animEffect transition="in" filter="fade">
                                      <p:cBhvr>
                                        <p:cTn id="24" dur="2000"/>
                                        <p:tgtEl>
                                          <p:spTgt spid="7171">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171">
                                            <p:txEl>
                                              <p:pRg st="6" end="6"/>
                                            </p:txEl>
                                          </p:spTgt>
                                        </p:tgtEl>
                                        <p:attrNameLst>
                                          <p:attrName>style.visibility</p:attrName>
                                        </p:attrNameLst>
                                      </p:cBhvr>
                                      <p:to>
                                        <p:strVal val="visible"/>
                                      </p:to>
                                    </p:set>
                                    <p:animEffect transition="in" filter="fade">
                                      <p:cBhvr>
                                        <p:cTn id="27" dur="2000"/>
                                        <p:tgtEl>
                                          <p:spTgt spid="7171">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171">
                                            <p:txEl>
                                              <p:pRg st="7" end="7"/>
                                            </p:txEl>
                                          </p:spTgt>
                                        </p:tgtEl>
                                        <p:attrNameLst>
                                          <p:attrName>style.visibility</p:attrName>
                                        </p:attrNameLst>
                                      </p:cBhvr>
                                      <p:to>
                                        <p:strVal val="visible"/>
                                      </p:to>
                                    </p:set>
                                    <p:animEffect transition="in" filter="fade">
                                      <p:cBhvr>
                                        <p:cTn id="30" dur="2000"/>
                                        <p:tgtEl>
                                          <p:spTgt spid="71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a:r>
              <a:rPr lang="en-US" sz="2400" b="1" dirty="0">
                <a:solidFill>
                  <a:srgbClr val="92D050"/>
                </a:solidFill>
                <a:latin typeface="Garamond" pitchFamily="18" charset="0"/>
              </a:rPr>
              <a:t>5-What means like Escape/f10/Home etc. to exit program at any point?</a:t>
            </a:r>
          </a:p>
          <a:p>
            <a:pPr algn="l"/>
            <a:r>
              <a:rPr lang="en-US" sz="2400" b="1" dirty="0">
                <a:solidFill>
                  <a:srgbClr val="009900"/>
                </a:solidFill>
                <a:latin typeface="Garamond" pitchFamily="18" charset="0"/>
              </a:rPr>
              <a:t>6-Does the program readily crash or hang when the wrong keys are pressed (e.g. Break, Escape...)? Or when you click fast with the mouse? </a:t>
            </a:r>
            <a:r>
              <a:rPr lang="en-US" sz="2400" b="1" dirty="0" err="1">
                <a:solidFill>
                  <a:srgbClr val="009900"/>
                </a:solidFill>
                <a:latin typeface="Garamond" pitchFamily="18" charset="0"/>
              </a:rPr>
              <a:t>Idiotproof</a:t>
            </a:r>
            <a:r>
              <a:rPr lang="en-US" sz="2400" b="1" dirty="0">
                <a:solidFill>
                  <a:srgbClr val="009900"/>
                </a:solidFill>
                <a:latin typeface="Garamond" pitchFamily="18" charset="0"/>
              </a:rPr>
              <a:t>?</a:t>
            </a:r>
          </a:p>
          <a:p>
            <a:pPr algn="l"/>
            <a:r>
              <a:rPr lang="en-US" sz="2400" b="1" dirty="0">
                <a:solidFill>
                  <a:srgbClr val="92D050"/>
                </a:solidFill>
                <a:latin typeface="Garamond" pitchFamily="18" charset="0"/>
              </a:rPr>
              <a:t>7-Does it deal with responses with </a:t>
            </a:r>
            <a:r>
              <a:rPr lang="en-US" sz="2400" b="1" dirty="0">
                <a:solidFill>
                  <a:srgbClr val="FF0000"/>
                </a:solidFill>
                <a:latin typeface="Garamond" pitchFamily="18" charset="0"/>
              </a:rPr>
              <a:t>trailing </a:t>
            </a:r>
            <a:r>
              <a:rPr lang="en-US" sz="2400" b="1" dirty="0" smtClean="0">
                <a:solidFill>
                  <a:srgbClr val="FF0000"/>
                </a:solidFill>
                <a:latin typeface="Garamond" pitchFamily="18" charset="0"/>
              </a:rPr>
              <a:t>spaces</a:t>
            </a:r>
            <a:r>
              <a:rPr lang="ar-SA" sz="2400" b="1" dirty="0" smtClean="0">
                <a:solidFill>
                  <a:srgbClr val="FF0000"/>
                </a:solidFill>
                <a:latin typeface="Garamond" pitchFamily="18" charset="0"/>
              </a:rPr>
              <a:t>مسافاات زائدة </a:t>
            </a:r>
            <a:r>
              <a:rPr lang="en-US" sz="2400" b="1" dirty="0" smtClean="0">
                <a:solidFill>
                  <a:srgbClr val="92D050"/>
                </a:solidFill>
                <a:latin typeface="Garamond" pitchFamily="18" charset="0"/>
              </a:rPr>
              <a:t>, </a:t>
            </a:r>
            <a:r>
              <a:rPr lang="en-US" sz="2400" b="1" dirty="0">
                <a:solidFill>
                  <a:srgbClr val="92D050"/>
                </a:solidFill>
                <a:latin typeface="Garamond" pitchFamily="18" charset="0"/>
              </a:rPr>
              <a:t>mixed cases, numbers when words are required etc. etc., or consider them 'wrong' or crash?</a:t>
            </a:r>
          </a:p>
          <a:p>
            <a:pPr algn="l"/>
            <a:r>
              <a:rPr lang="en-US" sz="2400" b="1" dirty="0">
                <a:solidFill>
                  <a:srgbClr val="00B050"/>
                </a:solidFill>
                <a:latin typeface="Garamond" pitchFamily="18" charset="0"/>
              </a:rPr>
              <a:t>8-Does it </a:t>
            </a:r>
            <a:r>
              <a:rPr lang="en-US" sz="2400" b="1" dirty="0" smtClean="0">
                <a:solidFill>
                  <a:srgbClr val="FF0000"/>
                </a:solidFill>
                <a:latin typeface="Garamond" pitchFamily="18" charset="0"/>
              </a:rPr>
              <a:t>cope</a:t>
            </a:r>
            <a:r>
              <a:rPr lang="ar-SA" sz="2400" b="1" dirty="0" smtClean="0">
                <a:solidFill>
                  <a:srgbClr val="FF0000"/>
                </a:solidFill>
                <a:latin typeface="Garamond" pitchFamily="18" charset="0"/>
              </a:rPr>
              <a:t>تتغلب </a:t>
            </a:r>
            <a:r>
              <a:rPr lang="en-US" sz="2400" b="1" dirty="0" smtClean="0">
                <a:solidFill>
                  <a:srgbClr val="00B050"/>
                </a:solidFill>
                <a:latin typeface="Garamond" pitchFamily="18" charset="0"/>
              </a:rPr>
              <a:t> with </a:t>
            </a:r>
            <a:r>
              <a:rPr lang="en-US" sz="2400" b="1" dirty="0" smtClean="0">
                <a:solidFill>
                  <a:srgbClr val="FF0000"/>
                </a:solidFill>
                <a:latin typeface="Garamond" pitchFamily="18" charset="0"/>
              </a:rPr>
              <a:t>typos</a:t>
            </a:r>
            <a:r>
              <a:rPr lang="ar-SA" sz="2400" b="1" dirty="0" smtClean="0">
                <a:solidFill>
                  <a:srgbClr val="FF0000"/>
                </a:solidFill>
                <a:latin typeface="Garamond" pitchFamily="18" charset="0"/>
              </a:rPr>
              <a:t>الاخطاء المطبعية </a:t>
            </a:r>
            <a:r>
              <a:rPr lang="en-US" sz="2400" b="1" dirty="0" smtClean="0">
                <a:solidFill>
                  <a:srgbClr val="00B050"/>
                </a:solidFill>
                <a:latin typeface="Garamond" pitchFamily="18" charset="0"/>
              </a:rPr>
              <a:t>, </a:t>
            </a:r>
            <a:r>
              <a:rPr lang="en-US" sz="2400" b="1" dirty="0">
                <a:solidFill>
                  <a:srgbClr val="00B050"/>
                </a:solidFill>
                <a:latin typeface="Garamond" pitchFamily="18" charset="0"/>
              </a:rPr>
              <a:t>slight misspellings?</a:t>
            </a:r>
          </a:p>
          <a:p>
            <a:endParaRPr lang="ar-SA" sz="2400" dirty="0">
              <a:solidFill>
                <a:srgbClr val="00B050"/>
              </a:solidFill>
            </a:endParaRPr>
          </a:p>
        </p:txBody>
      </p:sp>
    </p:spTree>
    <p:extLst>
      <p:ext uri="{BB962C8B-B14F-4D97-AF65-F5344CB8AC3E}">
        <p14:creationId xmlns:p14="http://schemas.microsoft.com/office/powerpoint/2010/main" val="26989859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a:r>
              <a:rPr lang="en-US" b="1" dirty="0">
                <a:solidFill>
                  <a:srgbClr val="00B050"/>
                </a:solidFill>
                <a:latin typeface="Garamond" pitchFamily="18" charset="0"/>
              </a:rPr>
              <a:t>9-What output features: Sound, Graphics, Video, Written fonts, Screen layout? Presentation? How multimedia is it?</a:t>
            </a:r>
          </a:p>
          <a:p>
            <a:pPr algn="l"/>
            <a:r>
              <a:rPr lang="en-US" b="1" dirty="0">
                <a:solidFill>
                  <a:srgbClr val="92D050"/>
                </a:solidFill>
                <a:latin typeface="Garamond" pitchFamily="18" charset="0"/>
              </a:rPr>
              <a:t>10-Clarity of screen layout – e.g. text size, chunking, margins?</a:t>
            </a:r>
          </a:p>
          <a:p>
            <a:pPr algn="l"/>
            <a:r>
              <a:rPr lang="en-US" b="1" dirty="0">
                <a:solidFill>
                  <a:srgbClr val="00B050"/>
                </a:solidFill>
                <a:latin typeface="Garamond" pitchFamily="18" charset="0"/>
              </a:rPr>
              <a:t>11Clarity of icons and their style (cartoon?)?</a:t>
            </a:r>
          </a:p>
          <a:p>
            <a:pPr algn="l"/>
            <a:r>
              <a:rPr lang="en-US" b="1" dirty="0">
                <a:solidFill>
                  <a:srgbClr val="92D050"/>
                </a:solidFill>
                <a:latin typeface="Garamond" pitchFamily="18" charset="0"/>
              </a:rPr>
              <a:t>12-Clarity of icons and their style (cartoon?)?</a:t>
            </a:r>
          </a:p>
          <a:p>
            <a:pPr algn="l"/>
            <a:endParaRPr lang="en-US" b="1" dirty="0">
              <a:solidFill>
                <a:srgbClr val="92D050"/>
              </a:solidFill>
              <a:latin typeface="Garamond" pitchFamily="18" charset="0"/>
            </a:endParaRPr>
          </a:p>
          <a:p>
            <a:endParaRPr lang="ar-SA" dirty="0"/>
          </a:p>
        </p:txBody>
      </p:sp>
    </p:spTree>
    <p:extLst>
      <p:ext uri="{BB962C8B-B14F-4D97-AF65-F5344CB8AC3E}">
        <p14:creationId xmlns:p14="http://schemas.microsoft.com/office/powerpoint/2010/main" val="40482704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600" dirty="0">
                <a:solidFill>
                  <a:schemeClr val="accent6">
                    <a:lumMod val="75000"/>
                  </a:schemeClr>
                </a:solidFill>
                <a:latin typeface="Garamond" pitchFamily="18" charset="0"/>
              </a:rPr>
              <a:t> A Checklist for Judgmental CALL Evaluation</a:t>
            </a:r>
            <a:br>
              <a:rPr lang="en-US" sz="3600" dirty="0">
                <a:solidFill>
                  <a:schemeClr val="accent6">
                    <a:lumMod val="75000"/>
                  </a:schemeClr>
                </a:solidFill>
                <a:latin typeface="Garamond" pitchFamily="18" charset="0"/>
              </a:rPr>
            </a:br>
            <a:endParaRPr lang="en-US" sz="3600"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57200" y="1371600"/>
            <a:ext cx="8915400" cy="4525963"/>
          </a:xfrm>
        </p:spPr>
        <p:txBody>
          <a:bodyPr/>
          <a:lstStyle/>
          <a:p>
            <a:pPr algn="l"/>
            <a:r>
              <a:rPr lang="en-US" sz="2400" b="1" dirty="0" smtClean="0">
                <a:solidFill>
                  <a:srgbClr val="92D050"/>
                </a:solidFill>
                <a:latin typeface="Garamond" pitchFamily="18" charset="0"/>
              </a:rPr>
              <a:t>13-Can </a:t>
            </a:r>
            <a:r>
              <a:rPr lang="en-US" sz="2400" b="1" dirty="0">
                <a:solidFill>
                  <a:srgbClr val="92D050"/>
                </a:solidFill>
                <a:latin typeface="Garamond" pitchFamily="18" charset="0"/>
              </a:rPr>
              <a:t>features like sound be switched on and off? Can graphics be skipped when one doesn't want to wait while they appear, but get on with the task?</a:t>
            </a:r>
          </a:p>
          <a:p>
            <a:pPr algn="l"/>
            <a:r>
              <a:rPr lang="en-US" sz="2400" b="1" dirty="0" smtClean="0">
                <a:solidFill>
                  <a:srgbClr val="009900"/>
                </a:solidFill>
                <a:latin typeface="Garamond" pitchFamily="18" charset="0"/>
              </a:rPr>
              <a:t>14-What </a:t>
            </a:r>
            <a:r>
              <a:rPr lang="en-US" sz="2400" b="1" dirty="0">
                <a:solidFill>
                  <a:srgbClr val="009900"/>
                </a:solidFill>
                <a:latin typeface="Garamond" pitchFamily="18" charset="0"/>
              </a:rPr>
              <a:t>instructions provided - amount of them and the language they are in, and level of difficulty? (A reflection of how far the software is general purpose versus targeted on a specific set of learners in a particular class/country/level)</a:t>
            </a:r>
          </a:p>
          <a:p>
            <a:pPr algn="l"/>
            <a:r>
              <a:rPr lang="en-US" sz="2400" b="1" dirty="0" smtClean="0">
                <a:solidFill>
                  <a:srgbClr val="92D050"/>
                </a:solidFill>
                <a:latin typeface="Garamond" pitchFamily="18" charset="0"/>
              </a:rPr>
              <a:t>15-Separate </a:t>
            </a:r>
            <a:r>
              <a:rPr lang="en-US" sz="2400" b="1" dirty="0">
                <a:solidFill>
                  <a:srgbClr val="92D050"/>
                </a:solidFill>
                <a:latin typeface="Garamond" pitchFamily="18" charset="0"/>
              </a:rPr>
              <a:t>booklet and/or online help about how to work things?</a:t>
            </a:r>
          </a:p>
          <a:p>
            <a:pPr algn="l"/>
            <a:r>
              <a:rPr lang="en-US" sz="2400" b="1" dirty="0" smtClean="0">
                <a:solidFill>
                  <a:srgbClr val="009900"/>
                </a:solidFill>
                <a:latin typeface="Garamond" pitchFamily="18" charset="0"/>
              </a:rPr>
              <a:t>16-Opportunity </a:t>
            </a:r>
            <a:r>
              <a:rPr lang="en-US" sz="2400" b="1" dirty="0">
                <a:solidFill>
                  <a:srgbClr val="009900"/>
                </a:solidFill>
                <a:latin typeface="Garamond" pitchFamily="18" charset="0"/>
              </a:rPr>
              <a:t>to print?</a:t>
            </a:r>
          </a:p>
          <a:p>
            <a:pPr algn="l"/>
            <a:endParaRPr lang="en-US" sz="2400" b="1" dirty="0">
              <a:solidFill>
                <a:srgbClr val="00990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a:t>
            </a:fld>
            <a:endParaRPr lang="en-US" dirty="0" smtClean="0">
              <a:cs typeface="Arial" pitchFamily="34" charset="0"/>
            </a:endParaRPr>
          </a:p>
        </p:txBody>
      </p:sp>
    </p:spTree>
    <p:extLst>
      <p:ext uri="{BB962C8B-B14F-4D97-AF65-F5344CB8AC3E}">
        <p14:creationId xmlns:p14="http://schemas.microsoft.com/office/powerpoint/2010/main" val="5616567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a:r>
              <a:rPr lang="en-US" sz="2800" b="1" dirty="0">
                <a:solidFill>
                  <a:srgbClr val="009900"/>
                </a:solidFill>
                <a:latin typeface="Garamond" pitchFamily="18" charset="0"/>
              </a:rPr>
              <a:t>17-Opportunity to save uncompleted tasks or scores under individual ID and carry on next time?</a:t>
            </a:r>
          </a:p>
          <a:p>
            <a:pPr algn="l"/>
            <a:r>
              <a:rPr lang="en-US" sz="2800" b="1" dirty="0">
                <a:solidFill>
                  <a:srgbClr val="92D050"/>
                </a:solidFill>
                <a:latin typeface="Garamond" pitchFamily="18" charset="0"/>
              </a:rPr>
              <a:t>18-Is content fixed or allowing/requiring to be provided by teacher </a:t>
            </a:r>
            <a:r>
              <a:rPr lang="en-US" sz="2800" b="1" dirty="0" err="1">
                <a:solidFill>
                  <a:srgbClr val="92D050"/>
                </a:solidFill>
                <a:latin typeface="Garamond" pitchFamily="18" charset="0"/>
              </a:rPr>
              <a:t>etc</a:t>
            </a:r>
            <a:r>
              <a:rPr lang="en-US" sz="2800" b="1" dirty="0">
                <a:solidFill>
                  <a:srgbClr val="92D050"/>
                </a:solidFill>
                <a:latin typeface="Garamond" pitchFamily="18" charset="0"/>
              </a:rPr>
              <a:t>? Authoring procedures? Or indeed is the software only an authoring language?</a:t>
            </a:r>
          </a:p>
          <a:p>
            <a:pPr algn="l"/>
            <a:r>
              <a:rPr lang="en-US" sz="2800" b="1" dirty="0">
                <a:solidFill>
                  <a:srgbClr val="009900"/>
                </a:solidFill>
                <a:latin typeface="Garamond" pitchFamily="18" charset="0"/>
              </a:rPr>
              <a:t>19-Kind of program in computational terms (pattern matching, AI, parsing....)? If on WWW is it in HTML, Java…?</a:t>
            </a:r>
          </a:p>
          <a:p>
            <a:endParaRPr lang="ar-SA" dirty="0"/>
          </a:p>
        </p:txBody>
      </p:sp>
    </p:spTree>
    <p:extLst>
      <p:ext uri="{BB962C8B-B14F-4D97-AF65-F5344CB8AC3E}">
        <p14:creationId xmlns:p14="http://schemas.microsoft.com/office/powerpoint/2010/main" val="2189560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600" dirty="0">
                <a:solidFill>
                  <a:schemeClr val="accent6">
                    <a:lumMod val="75000"/>
                  </a:schemeClr>
                </a:solidFill>
                <a:latin typeface="Garamond" pitchFamily="18" charset="0"/>
              </a:rPr>
              <a:t> A Checklist for Judgmental CALL Evaluation</a:t>
            </a:r>
            <a:br>
              <a:rPr lang="en-US" sz="3600" dirty="0">
                <a:solidFill>
                  <a:schemeClr val="accent6">
                    <a:lumMod val="75000"/>
                  </a:schemeClr>
                </a:solidFill>
                <a:latin typeface="Garamond" pitchFamily="18" charset="0"/>
              </a:rPr>
            </a:br>
            <a:endParaRPr lang="en-US" sz="3600"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57200" y="1371600"/>
            <a:ext cx="8915400" cy="4525963"/>
          </a:xfrm>
        </p:spPr>
        <p:txBody>
          <a:bodyPr/>
          <a:lstStyle/>
          <a:p>
            <a:pPr algn="l"/>
            <a:r>
              <a:rPr lang="en-US" sz="2000" b="1" dirty="0">
                <a:solidFill>
                  <a:srgbClr val="00B0F0"/>
                </a:solidFill>
                <a:latin typeface="Garamond" pitchFamily="18" charset="0"/>
              </a:rPr>
              <a:t>(</a:t>
            </a:r>
            <a:r>
              <a:rPr lang="en-US" sz="2000" b="1" dirty="0">
                <a:solidFill>
                  <a:srgbClr val="FF0000"/>
                </a:solidFill>
                <a:latin typeface="Garamond" pitchFamily="18" charset="0"/>
              </a:rPr>
              <a:t>b) Aspects of the teaching/learning situation that are usually present and which are relevant to deciding if (a) is suitable or not:</a:t>
            </a:r>
          </a:p>
          <a:p>
            <a:pPr algn="l"/>
            <a:r>
              <a:rPr lang="en-US" sz="2000" b="1" dirty="0" smtClean="0">
                <a:solidFill>
                  <a:srgbClr val="92D050"/>
                </a:solidFill>
                <a:latin typeface="Garamond" pitchFamily="18" charset="0"/>
              </a:rPr>
              <a:t>1-Specific </a:t>
            </a:r>
            <a:r>
              <a:rPr lang="en-US" sz="2000" b="1" dirty="0">
                <a:solidFill>
                  <a:srgbClr val="92D050"/>
                </a:solidFill>
                <a:latin typeface="Garamond" pitchFamily="18" charset="0"/>
              </a:rPr>
              <a:t>users - what can they manage, given their prior experience of computers? What do they find clear and 'friendly'? Are they even familiar with the </a:t>
            </a:r>
            <a:r>
              <a:rPr lang="en-US" sz="2000" b="1" dirty="0" err="1">
                <a:solidFill>
                  <a:srgbClr val="92D050"/>
                </a:solidFill>
                <a:latin typeface="Garamond" pitchFamily="18" charset="0"/>
              </a:rPr>
              <a:t>querty</a:t>
            </a:r>
            <a:r>
              <a:rPr lang="en-US" sz="2000" b="1" dirty="0">
                <a:solidFill>
                  <a:srgbClr val="92D050"/>
                </a:solidFill>
                <a:latin typeface="Garamond" pitchFamily="18" charset="0"/>
              </a:rPr>
              <a:t> keyboard?</a:t>
            </a:r>
          </a:p>
          <a:p>
            <a:pPr algn="l"/>
            <a:r>
              <a:rPr lang="en-US" sz="2000" b="1" dirty="0" smtClean="0">
                <a:solidFill>
                  <a:srgbClr val="00B0F0"/>
                </a:solidFill>
                <a:latin typeface="Garamond" pitchFamily="18" charset="0"/>
              </a:rPr>
              <a:t>2-Specific </a:t>
            </a:r>
            <a:r>
              <a:rPr lang="en-US" sz="2000" b="1" dirty="0">
                <a:solidFill>
                  <a:srgbClr val="00B0F0"/>
                </a:solidFill>
                <a:latin typeface="Garamond" pitchFamily="18" charset="0"/>
              </a:rPr>
              <a:t>users - what appeals to them as attractive/important in a program? How sophisticated are they?</a:t>
            </a:r>
          </a:p>
          <a:p>
            <a:pPr algn="l"/>
            <a:r>
              <a:rPr lang="en-US" sz="2000" b="1" dirty="0" smtClean="0">
                <a:solidFill>
                  <a:srgbClr val="92D050"/>
                </a:solidFill>
                <a:latin typeface="Garamond" pitchFamily="18" charset="0"/>
              </a:rPr>
              <a:t>3-Specific </a:t>
            </a:r>
            <a:r>
              <a:rPr lang="en-US" sz="2000" b="1" dirty="0">
                <a:solidFill>
                  <a:srgbClr val="92D050"/>
                </a:solidFill>
                <a:latin typeface="Garamond" pitchFamily="18" charset="0"/>
              </a:rPr>
              <a:t>users - what instructions can they understand easily (given their competence in the language the instructions are in). What computer actions do they know already as against need to be trained to do?</a:t>
            </a:r>
          </a:p>
          <a:p>
            <a:pPr algn="l"/>
            <a:r>
              <a:rPr lang="en-US" sz="2000" b="1" dirty="0" smtClean="0">
                <a:solidFill>
                  <a:srgbClr val="00B0F0"/>
                </a:solidFill>
                <a:latin typeface="Garamond" pitchFamily="18" charset="0"/>
              </a:rPr>
              <a:t>4-What </a:t>
            </a:r>
            <a:r>
              <a:rPr lang="en-US" sz="2000" b="1" dirty="0">
                <a:solidFill>
                  <a:srgbClr val="00B0F0"/>
                </a:solidFill>
                <a:latin typeface="Garamond" pitchFamily="18" charset="0"/>
              </a:rPr>
              <a:t>facilities for hard copy and individual scoring are needed by course requirements?</a:t>
            </a:r>
          </a:p>
          <a:p>
            <a:pPr algn="l"/>
            <a:r>
              <a:rPr lang="en-US" sz="2000" b="1" dirty="0" smtClean="0">
                <a:solidFill>
                  <a:srgbClr val="92D050"/>
                </a:solidFill>
                <a:latin typeface="Garamond" pitchFamily="18" charset="0"/>
              </a:rPr>
              <a:t>5-Teacher </a:t>
            </a:r>
            <a:r>
              <a:rPr lang="en-US" sz="2000" b="1" dirty="0">
                <a:solidFill>
                  <a:srgbClr val="92D050"/>
                </a:solidFill>
                <a:latin typeface="Garamond" pitchFamily="18" charset="0"/>
              </a:rPr>
              <a:t>- what time/inclination to author, what expertise at authoring?</a:t>
            </a:r>
          </a:p>
          <a:p>
            <a:pPr algn="l"/>
            <a:endParaRPr lang="en-US" sz="2000" b="1" dirty="0">
              <a:solidFill>
                <a:srgbClr val="00B0F0"/>
              </a:solidFill>
              <a:latin typeface="Garamond" pitchFamily="18" charset="0"/>
            </a:endParaRPr>
          </a:p>
          <a:p>
            <a:pPr algn="l"/>
            <a:r>
              <a:rPr lang="en-US" sz="2000" b="1" dirty="0" smtClean="0">
                <a:solidFill>
                  <a:srgbClr val="00B0F0"/>
                </a:solidFill>
                <a:latin typeface="Garamond" pitchFamily="18" charset="0"/>
              </a:rPr>
              <a:t>.</a:t>
            </a:r>
            <a:endParaRPr lang="en-US" sz="2000" b="1" dirty="0">
              <a:solidFill>
                <a:srgbClr val="00B0F0"/>
              </a:solidFill>
              <a:latin typeface="Garamond" pitchFamily="18" charset="0"/>
            </a:endParaRPr>
          </a:p>
          <a:p>
            <a:pPr algn="l"/>
            <a:endParaRPr lang="en-US" sz="2000" b="1" dirty="0">
              <a:solidFill>
                <a:srgbClr val="00B0F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19</a:t>
            </a:fld>
            <a:endParaRPr lang="en-US" dirty="0" smtClean="0">
              <a:cs typeface="Arial" pitchFamily="34" charset="0"/>
            </a:endParaRPr>
          </a:p>
        </p:txBody>
      </p:sp>
    </p:spTree>
    <p:extLst>
      <p:ext uri="{BB962C8B-B14F-4D97-AF65-F5344CB8AC3E}">
        <p14:creationId xmlns:p14="http://schemas.microsoft.com/office/powerpoint/2010/main" val="30223015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20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fade">
                                      <p:cBhvr>
                                        <p:cTn id="32" dur="2000"/>
                                        <p:tgtEl>
                                          <p:spTgt spid="71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7" end="7"/>
                                            </p:txEl>
                                          </p:spTgt>
                                        </p:tgtEl>
                                        <p:attrNameLst>
                                          <p:attrName>style.visibility</p:attrName>
                                        </p:attrNameLst>
                                      </p:cBhvr>
                                      <p:to>
                                        <p:strVal val="visible"/>
                                      </p:to>
                                    </p:set>
                                    <p:animEffect transition="in" filter="fade">
                                      <p:cBhvr>
                                        <p:cTn id="37" dur="2000"/>
                                        <p:tgtEl>
                                          <p:spTgt spid="71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a:r>
              <a:rPr lang="en-US" sz="2000" b="1" dirty="0">
                <a:solidFill>
                  <a:srgbClr val="00B0F0"/>
                </a:solidFill>
                <a:latin typeface="Garamond" pitchFamily="18" charset="0"/>
              </a:rPr>
              <a:t>c) </a:t>
            </a:r>
            <a:r>
              <a:rPr lang="en-US" sz="2000" b="1" dirty="0">
                <a:solidFill>
                  <a:srgbClr val="FFC000"/>
                </a:solidFill>
                <a:latin typeface="Garamond" pitchFamily="18" charset="0"/>
              </a:rPr>
              <a:t>Does</a:t>
            </a:r>
            <a:r>
              <a:rPr lang="en-US" sz="2000" b="1" dirty="0">
                <a:solidFill>
                  <a:srgbClr val="00B0F0"/>
                </a:solidFill>
                <a:latin typeface="Garamond" pitchFamily="18" charset="0"/>
              </a:rPr>
              <a:t> a fit b ? OR What b would a fit?</a:t>
            </a:r>
          </a:p>
          <a:p>
            <a:pPr algn="l"/>
            <a:endParaRPr lang="en-US" sz="2000" b="1" dirty="0">
              <a:solidFill>
                <a:srgbClr val="00B0F0"/>
              </a:solidFill>
              <a:latin typeface="Garamond" pitchFamily="18" charset="0"/>
            </a:endParaRPr>
          </a:p>
          <a:p>
            <a:pPr algn="l"/>
            <a:r>
              <a:rPr lang="en-US" sz="2000" b="1" dirty="0">
                <a:solidFill>
                  <a:srgbClr val="00B0F0"/>
                </a:solidFill>
                <a:latin typeface="Garamond" pitchFamily="18" charset="0"/>
              </a:rPr>
              <a:t>…. </a:t>
            </a:r>
            <a:r>
              <a:rPr lang="en-US" sz="2000" b="1" dirty="0">
                <a:solidFill>
                  <a:srgbClr val="00B050"/>
                </a:solidFill>
                <a:latin typeface="Garamond" pitchFamily="18" charset="0"/>
              </a:rPr>
              <a:t>Go through all the a/b points above checking the match</a:t>
            </a:r>
            <a:r>
              <a:rPr lang="en-US" sz="2000" b="1" dirty="0" smtClean="0">
                <a:solidFill>
                  <a:srgbClr val="00B0F0"/>
                </a:solidFill>
                <a:latin typeface="Garamond" pitchFamily="18" charset="0"/>
              </a:rPr>
              <a:t>.</a:t>
            </a:r>
          </a:p>
          <a:p>
            <a:pPr algn="l"/>
            <a:r>
              <a:rPr lang="en-US" sz="2000" b="1" dirty="0" smtClean="0">
                <a:solidFill>
                  <a:srgbClr val="00B0F0"/>
                </a:solidFill>
                <a:latin typeface="Garamond" pitchFamily="18" charset="0"/>
              </a:rPr>
              <a:t> </a:t>
            </a:r>
            <a:r>
              <a:rPr lang="en-US" sz="2000" b="1" dirty="0">
                <a:solidFill>
                  <a:srgbClr val="00B0F0"/>
                </a:solidFill>
                <a:latin typeface="Garamond" pitchFamily="18" charset="0"/>
              </a:rPr>
              <a:t>E.g.</a:t>
            </a:r>
          </a:p>
          <a:p>
            <a:pPr algn="l"/>
            <a:r>
              <a:rPr lang="en-US" sz="2000" b="1" dirty="0" smtClean="0">
                <a:solidFill>
                  <a:srgbClr val="00B0F0"/>
                </a:solidFill>
                <a:latin typeface="Garamond" pitchFamily="18" charset="0"/>
              </a:rPr>
              <a:t>1-Are </a:t>
            </a:r>
            <a:r>
              <a:rPr lang="en-US" sz="2000" b="1" dirty="0">
                <a:solidFill>
                  <a:srgbClr val="00B0F0"/>
                </a:solidFill>
                <a:latin typeface="Garamond" pitchFamily="18" charset="0"/>
              </a:rPr>
              <a:t>the program features too poor? too unattractive? sound obtrusive/irrelevant? … given the experience and expectations of these learners.</a:t>
            </a:r>
          </a:p>
          <a:p>
            <a:pPr algn="l"/>
            <a:r>
              <a:rPr lang="en-US" sz="2000" b="1" dirty="0" smtClean="0">
                <a:solidFill>
                  <a:srgbClr val="00B0F0"/>
                </a:solidFill>
                <a:latin typeface="Garamond" pitchFamily="18" charset="0"/>
              </a:rPr>
              <a:t>2-Is </a:t>
            </a:r>
            <a:r>
              <a:rPr lang="en-US" sz="2000" b="1" dirty="0">
                <a:solidFill>
                  <a:srgbClr val="00B0F0"/>
                </a:solidFill>
                <a:latin typeface="Garamond" pitchFamily="18" charset="0"/>
              </a:rPr>
              <a:t>there so much that is unfamiliar that the students and/or teacher would spend too much time just mastering the technology, not doing real language work?</a:t>
            </a:r>
          </a:p>
          <a:p>
            <a:pPr algn="l"/>
            <a:endParaRPr lang="en-US" sz="2000" b="1" dirty="0">
              <a:solidFill>
                <a:srgbClr val="00B0F0"/>
              </a:solidFill>
              <a:latin typeface="Garamond" pitchFamily="18" charset="0"/>
            </a:endParaRPr>
          </a:p>
          <a:p>
            <a:endParaRPr lang="ar-SA" sz="2000" dirty="0"/>
          </a:p>
        </p:txBody>
      </p:sp>
    </p:spTree>
    <p:extLst>
      <p:ext uri="{BB962C8B-B14F-4D97-AF65-F5344CB8AC3E}">
        <p14:creationId xmlns:p14="http://schemas.microsoft.com/office/powerpoint/2010/main" val="3771208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3344</TotalTime>
  <Words>1632</Words>
  <Application>Microsoft Office PowerPoint</Application>
  <PresentationFormat>A4 Paper (210x297 mm)</PresentationFormat>
  <Paragraphs>109</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Lecture 5</vt:lpstr>
      <vt:lpstr> A Checklist for Judgmental CALL Evaluation </vt:lpstr>
      <vt:lpstr>PowerPoint Presentation</vt:lpstr>
      <vt:lpstr>PowerPoint Presentation</vt:lpstr>
      <vt:lpstr>PowerPoint Presentation</vt:lpstr>
      <vt:lpstr>PowerPoint Presentation</vt:lpstr>
      <vt:lpstr>THE ADVICE </vt:lpstr>
      <vt:lpstr> A Checklist for Judgmental CALL Evaluation </vt:lpstr>
      <vt:lpstr>WHAT DO WE MEAN BY Specification  </vt:lpstr>
      <vt:lpstr>PowerPoint Presentation</vt:lpstr>
      <vt:lpstr>PowerPoint Presentation</vt:lpstr>
      <vt:lpstr>PowerPoint Presentation</vt:lpstr>
      <vt:lpstr> A Checklist for Judgmental CALL Evaluation </vt:lpstr>
      <vt:lpstr>PowerPoint Presentation</vt:lpstr>
      <vt:lpstr>PowerPoint Presentation</vt:lpstr>
      <vt:lpstr> A Checklist for Judgmental CALL Evaluation </vt:lpstr>
      <vt:lpstr>PowerPoint Presentation</vt:lpstr>
      <vt:lpstr> A Checklist for Judgmental CALL Evaluation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132</cp:revision>
  <dcterms:created xsi:type="dcterms:W3CDTF">2009-10-14T19:14:34Z</dcterms:created>
  <dcterms:modified xsi:type="dcterms:W3CDTF">2013-04-29T22:20:43Z</dcterms:modified>
</cp:coreProperties>
</file>