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9" r:id="rId3"/>
    <p:sldId id="300" r:id="rId4"/>
    <p:sldId id="306" r:id="rId5"/>
    <p:sldId id="314" r:id="rId6"/>
    <p:sldId id="315" r:id="rId7"/>
    <p:sldId id="316" r:id="rId8"/>
    <p:sldId id="318" r:id="rId9"/>
    <p:sldId id="319" r:id="rId10"/>
    <p:sldId id="320" r:id="rId11"/>
    <p:sldId id="265" r:id="rId12"/>
    <p:sldId id="321" r:id="rId13"/>
    <p:sldId id="317" r:id="rId14"/>
    <p:sldId id="310" r:id="rId15"/>
    <p:sldId id="322" r:id="rId16"/>
    <p:sldId id="296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564BE3"/>
    <a:srgbClr val="CCFF99"/>
    <a:srgbClr val="0066FF"/>
    <a:srgbClr val="66FF33"/>
    <a:srgbClr val="9933FF"/>
    <a:srgbClr val="0033CC"/>
    <a:srgbClr val="660066"/>
    <a:srgbClr val="003300"/>
    <a:srgbClr val="773961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061" autoAdjust="0"/>
  </p:normalViewPr>
  <p:slideViewPr>
    <p:cSldViewPr>
      <p:cViewPr>
        <p:scale>
          <a:sx n="75" d="100"/>
          <a:sy n="75" d="100"/>
        </p:scale>
        <p:origin x="-1152" y="5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5817EEB-E70A-4313-9659-1F9BC2F596B6}" type="datetimeFigureOut">
              <a:rPr lang="ar-SA" smtClean="0"/>
              <a:pPr/>
              <a:t>23/05/1434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22D7368-C03C-41A9-AABB-9E5649CDD96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3675925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62594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625943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625943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625943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625943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625943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625943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625943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625943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625943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625943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625943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625943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625943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62594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CA114-7098-4792-865C-D0C47C4E40C7}" type="datetime1">
              <a:rPr lang="en-US" smtClean="0"/>
              <a:pPr/>
              <a:t>4/3/2013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3E872-288E-485A-822F-8B7EDC5E02A4}" type="datetime1">
              <a:rPr lang="en-US" smtClean="0"/>
              <a:pPr/>
              <a:t>4/3/2013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DDFB7-6F6D-4895-9DC6-EDF772F73622}" type="datetime1">
              <a:rPr lang="en-US" smtClean="0"/>
              <a:pPr/>
              <a:t>4/3/2013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48282-F590-4212-B05B-A1ED6954B52B}" type="datetime1">
              <a:rPr lang="en-US" smtClean="0"/>
              <a:pPr/>
              <a:t>4/3/2013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23E63-38D5-46A0-B0D9-37C828E00E3A}" type="datetime1">
              <a:rPr lang="en-US" smtClean="0"/>
              <a:pPr/>
              <a:t>4/3/2013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C1354-D032-4240-8DB2-843034401B1E}" type="datetime1">
              <a:rPr lang="en-US" smtClean="0"/>
              <a:pPr/>
              <a:t>4/3/2013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DDB60-9FA3-4BE6-8903-011FCCED4614}" type="datetime1">
              <a:rPr lang="en-US" smtClean="0"/>
              <a:pPr/>
              <a:t>4/3/2013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3BB43-889B-42E1-99CB-3DC90059693E}" type="datetime1">
              <a:rPr lang="en-US" smtClean="0"/>
              <a:pPr/>
              <a:t>4/3/2013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603A4-71DA-4575-AD02-74CAB82F94B3}" type="datetime1">
              <a:rPr lang="en-US" smtClean="0"/>
              <a:pPr/>
              <a:t>4/3/2013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EBBB-766F-45B6-A9FF-AE123E8615AA}" type="datetime1">
              <a:rPr lang="en-US" smtClean="0"/>
              <a:pPr/>
              <a:t>4/3/2013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F7494-73CF-4BC9-A97A-E4861B74F8CB}" type="datetime1">
              <a:rPr lang="en-US" smtClean="0"/>
              <a:pPr/>
              <a:t>4/3/2013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706F81-33B5-40EB-8EA7-0198BAFCB787}" type="datetime1">
              <a:rPr lang="en-US" smtClean="0"/>
              <a:pPr/>
              <a:t>4/3/2013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3886199" y="4581128"/>
            <a:ext cx="5257801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defRPr/>
            </a:pPr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King 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F</a:t>
            </a:r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aisal University</a:t>
            </a:r>
            <a:endParaRPr lang="ar-SA" sz="2400" b="1" dirty="0">
              <a:solidFill>
                <a:schemeClr val="accent3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Deanship o E-leaning and Distant Leaning</a:t>
            </a:r>
            <a:endParaRPr lang="en-US" sz="2000" b="1" dirty="0">
              <a:solidFill>
                <a:schemeClr val="accent3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accent3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562600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0" y="2667000"/>
            <a:ext cx="5662246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200000"/>
              </a:lnSpc>
              <a:defRPr/>
            </a:pPr>
            <a:r>
              <a:rPr lang="en-US" sz="2800" b="1" dirty="0" smtClean="0">
                <a:solidFill>
                  <a:srgbClr val="0033CC"/>
                </a:solidFill>
                <a:latin typeface="AYM Wadiy S_U normal."/>
                <a:cs typeface="Times New Roman" pitchFamily="18" charset="0"/>
              </a:rPr>
              <a:t>English Language Course</a:t>
            </a:r>
          </a:p>
          <a:p>
            <a:pPr algn="ctr">
              <a:lnSpc>
                <a:spcPct val="200000"/>
              </a:lnSpc>
              <a:defRPr/>
            </a:pPr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im" pitchFamily="34" charset="-127"/>
                <a:ea typeface="Gulim" pitchFamily="34" charset="-127"/>
                <a:cs typeface="Times New Roman" pitchFamily="18" charset="0"/>
              </a:rPr>
              <a:t>Fouzi Slisli</a:t>
            </a:r>
            <a:r>
              <a:rPr lang="en-US" sz="2600" b="1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600" b="1" dirty="0" smtClean="0">
                <a:solidFill>
                  <a:schemeClr val="accent6">
                    <a:lumMod val="50000"/>
                  </a:schemeClr>
                </a:solidFill>
                <a:latin typeface="Segoe Script" pitchFamily="34" charset="0"/>
                <a:cs typeface="Times New Roman" pitchFamily="18" charset="0"/>
              </a:rPr>
              <a:t>and</a:t>
            </a:r>
            <a:r>
              <a:rPr lang="en-US" sz="2600" b="1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im" pitchFamily="34" charset="-127"/>
                <a:ea typeface="Gulim" pitchFamily="34" charset="-127"/>
                <a:cs typeface="Times New Roman" pitchFamily="18" charset="0"/>
              </a:rPr>
              <a:t>M. Al-</a:t>
            </a:r>
            <a:r>
              <a:rPr lang="en-US" sz="2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im" pitchFamily="34" charset="-127"/>
                <a:ea typeface="Gulim" pitchFamily="34" charset="-127"/>
                <a:cs typeface="Times New Roman" pitchFamily="18" charset="0"/>
              </a:rPr>
              <a:t>Hilal</a:t>
            </a:r>
            <a:endParaRPr lang="en-US" sz="2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ulim" pitchFamily="34" charset="-127"/>
              <a:ea typeface="Gulim" pitchFamily="34" charset="-127"/>
              <a:cs typeface="Times New Roman" pitchFamily="18" charset="0"/>
            </a:endParaRPr>
          </a:p>
          <a:p>
            <a:pPr algn="ctr">
              <a:defRPr/>
            </a:pPr>
            <a:endParaRPr lang="en-US" sz="1600" b="1" dirty="0" smtClean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36886896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1676400" y="762000"/>
            <a:ext cx="5257800" cy="1752600"/>
          </a:xfrm>
          <a:solidFill>
            <a:schemeClr val="accent1">
              <a:lumMod val="95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perspectiveBelow"/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rtl="0" eaLnBrk="1" hangingPunct="1">
              <a:defRPr/>
            </a:pPr>
            <a:r>
              <a:rPr lang="en-US" sz="4800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Lesson 5</a:t>
            </a:r>
            <a:br>
              <a:rPr lang="en-US" sz="4800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</a:br>
            <a:endParaRPr lang="en-US" sz="4800" spc="-150" dirty="0" smtClean="0">
              <a:solidFill>
                <a:srgbClr val="0066FF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19" name="Round Single Corner Rectangle 18"/>
          <p:cNvSpPr/>
          <p:nvPr/>
        </p:nvSpPr>
        <p:spPr>
          <a:xfrm>
            <a:off x="0" y="6096001"/>
            <a:ext cx="9144000" cy="761999"/>
          </a:xfrm>
          <a:prstGeom prst="round1Rect">
            <a:avLst/>
          </a:prstGeom>
          <a:solidFill>
            <a:srgbClr val="90EF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1" name="Picture 10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019800"/>
            <a:ext cx="1005840" cy="838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7924800" y="5925501"/>
            <a:ext cx="1228768" cy="932499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3886200" y="6264275"/>
            <a:ext cx="533400" cy="36512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fld id="{B6F15528-21DE-4FAA-801E-634DDDAF4B2B}" type="slidenum">
              <a:rPr lang="en-US" sz="1600" b="1" smtClean="0">
                <a:solidFill>
                  <a:srgbClr val="FF0000"/>
                </a:solidFill>
              </a:rPr>
              <a:pPr algn="ctr"/>
              <a:t>2</a:t>
            </a:fld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876300" y="3276600"/>
            <a:ext cx="6477000" cy="646331"/>
          </a:xfrm>
          <a:prstGeom prst="rect">
            <a:avLst/>
          </a:prstGeom>
          <a:solidFill>
            <a:srgbClr val="00FFFF"/>
          </a:solidFill>
          <a:ln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CC3300"/>
                </a:solidFill>
              </a:rPr>
              <a:t>The Present Perfect Tense</a:t>
            </a:r>
            <a:endParaRPr lang="ar-SA" sz="3600" b="1" dirty="0">
              <a:solidFill>
                <a:srgbClr val="FFC000"/>
              </a:solidFill>
            </a:endParaRPr>
          </a:p>
        </p:txBody>
      </p:sp>
      <p:graphicFrame>
        <p:nvGraphicFramePr>
          <p:cNvPr id="15" name="جدول 14"/>
          <p:cNvGraphicFramePr>
            <a:graphicFrameLocks noGrp="1"/>
          </p:cNvGraphicFramePr>
          <p:nvPr/>
        </p:nvGraphicFramePr>
        <p:xfrm>
          <a:off x="8935720" y="0"/>
          <a:ext cx="208280" cy="929640"/>
        </p:xfrm>
        <a:graphic>
          <a:graphicData uri="http://schemas.openxmlformats.org/drawingml/2006/table">
            <a:tbl>
              <a:tblPr rtl="1"/>
              <a:tblGrid>
                <a:gridCol w="208280"/>
              </a:tblGrid>
              <a:tr h="9296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0EF8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383833478"/>
      </p:ext>
    </p:extLst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 Single Corner Rectangle 18"/>
          <p:cNvSpPr/>
          <p:nvPr/>
        </p:nvSpPr>
        <p:spPr>
          <a:xfrm>
            <a:off x="0" y="6096001"/>
            <a:ext cx="9144000" cy="761999"/>
          </a:xfrm>
          <a:prstGeom prst="round1Rect">
            <a:avLst/>
          </a:prstGeom>
          <a:solidFill>
            <a:srgbClr val="90EF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1" name="Picture 10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019800"/>
            <a:ext cx="1005840" cy="838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7924800" y="5925501"/>
            <a:ext cx="1228768" cy="932499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3886200" y="6264275"/>
            <a:ext cx="533400" cy="36512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fld id="{B6F15528-21DE-4FAA-801E-634DDDAF4B2B}" type="slidenum">
              <a:rPr lang="en-US" sz="1600" b="1" smtClean="0">
                <a:solidFill>
                  <a:srgbClr val="FF0000"/>
                </a:solidFill>
              </a:rPr>
              <a:pPr algn="ctr"/>
              <a:t>3</a:t>
            </a:fld>
            <a:endParaRPr lang="en-US" sz="1600" b="1" dirty="0">
              <a:solidFill>
                <a:srgbClr val="FF0000"/>
              </a:solidFill>
            </a:endParaRPr>
          </a:p>
        </p:txBody>
      </p:sp>
      <p:graphicFrame>
        <p:nvGraphicFramePr>
          <p:cNvPr id="15" name="جدول 14"/>
          <p:cNvGraphicFramePr>
            <a:graphicFrameLocks noGrp="1"/>
          </p:cNvGraphicFramePr>
          <p:nvPr/>
        </p:nvGraphicFramePr>
        <p:xfrm>
          <a:off x="8935720" y="0"/>
          <a:ext cx="208280" cy="929640"/>
        </p:xfrm>
        <a:graphic>
          <a:graphicData uri="http://schemas.openxmlformats.org/drawingml/2006/table">
            <a:tbl>
              <a:tblPr rtl="1"/>
              <a:tblGrid>
                <a:gridCol w="208280"/>
              </a:tblGrid>
              <a:tr h="9296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0EF89"/>
                    </a:solidFill>
                  </a:tcPr>
                </a:tc>
              </a:tr>
            </a:tbl>
          </a:graphicData>
        </a:graphic>
      </p:graphicFrame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76199" y="313491"/>
            <a:ext cx="8305801" cy="40011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Arial" pitchFamily="34" charset="0"/>
                <a:cs typeface="Arial" pitchFamily="34" charset="0"/>
              </a:rPr>
              <a:t>Present </a:t>
            </a:r>
            <a:r>
              <a:rPr lang="en-US" sz="2000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Perfect Tense. </a:t>
            </a:r>
            <a:endParaRPr kumimoji="0" lang="ar-S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609600" y="1524000"/>
            <a:ext cx="7010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مستطيل 16"/>
          <p:cNvSpPr/>
          <p:nvPr/>
        </p:nvSpPr>
        <p:spPr>
          <a:xfrm>
            <a:off x="152400" y="762000"/>
            <a:ext cx="9067799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Form </a:t>
            </a:r>
            <a:endParaRPr lang="en-US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Subject</a:t>
            </a:r>
            <a:r>
              <a:rPr lang="en-US" sz="2400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en-US" sz="2400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have  </a:t>
            </a:r>
            <a:r>
              <a:rPr lang="en-US" sz="20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/  </a:t>
            </a:r>
            <a:r>
              <a:rPr lang="en-US" sz="2000" b="1" dirty="0" smtClean="0">
                <a:solidFill>
                  <a:srgbClr val="660066"/>
                </a:solidFill>
                <a:latin typeface="Arial" pitchFamily="34" charset="0"/>
                <a:cs typeface="Arial" pitchFamily="34" charset="0"/>
              </a:rPr>
              <a:t>has</a:t>
            </a:r>
            <a:r>
              <a:rPr lang="en-US" sz="2000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en-US" sz="2400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en-US" sz="2000" b="1" baseline="-25000" dirty="0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(past participle)</a:t>
            </a:r>
            <a:r>
              <a:rPr lang="en-US" sz="2000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en-US" sz="2800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rest of the sentence.</a:t>
            </a:r>
            <a:endParaRPr lang="ar-SA" sz="1600" dirty="0">
              <a:solidFill>
                <a:srgbClr val="003300"/>
              </a:solidFill>
            </a:endParaRPr>
          </a:p>
        </p:txBody>
      </p:sp>
      <p:cxnSp>
        <p:nvCxnSpPr>
          <p:cNvPr id="21" name="رابط كسهم مستقيم 20"/>
          <p:cNvCxnSpPr/>
          <p:nvPr/>
        </p:nvCxnSpPr>
        <p:spPr>
          <a:xfrm>
            <a:off x="3733800" y="14478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مستطيل 27"/>
          <p:cNvSpPr/>
          <p:nvPr/>
        </p:nvSpPr>
        <p:spPr>
          <a:xfrm>
            <a:off x="304800" y="2743200"/>
            <a:ext cx="81534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E.g.</a:t>
            </a:r>
          </a:p>
          <a:p>
            <a:endParaRPr lang="en-US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en-US" sz="2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We</a:t>
            </a:r>
            <a:r>
              <a:rPr lang="en-US" sz="2000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have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finished </a:t>
            </a:r>
            <a:r>
              <a:rPr lang="en-US" sz="2000" b="1" dirty="0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our work</a:t>
            </a:r>
            <a:r>
              <a:rPr lang="en-US" sz="2000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.	</a:t>
            </a:r>
          </a:p>
          <a:p>
            <a:pPr>
              <a:lnSpc>
                <a:spcPct val="250000"/>
              </a:lnSpc>
            </a:pPr>
            <a:r>
              <a:rPr lang="en-US" sz="2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- He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9933FF"/>
                </a:solidFill>
                <a:latin typeface="Arial" pitchFamily="34" charset="0"/>
                <a:cs typeface="Arial" pitchFamily="34" charset="0"/>
              </a:rPr>
              <a:t>has</a:t>
            </a:r>
            <a:r>
              <a:rPr lang="en-US" sz="2000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broken</a:t>
            </a:r>
            <a:r>
              <a:rPr lang="en-US" sz="2000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his leg.</a:t>
            </a:r>
            <a:endParaRPr lang="ar-SA" sz="2000" dirty="0">
              <a:solidFill>
                <a:srgbClr val="003300"/>
              </a:solidFill>
            </a:endParaRPr>
          </a:p>
        </p:txBody>
      </p:sp>
      <p:cxnSp>
        <p:nvCxnSpPr>
          <p:cNvPr id="22" name="رابط كسهم مستقيم 21"/>
          <p:cNvCxnSpPr/>
          <p:nvPr/>
        </p:nvCxnSpPr>
        <p:spPr>
          <a:xfrm>
            <a:off x="1828800" y="1600200"/>
            <a:ext cx="0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رابط كسهم مستقيم 32"/>
          <p:cNvCxnSpPr/>
          <p:nvPr/>
        </p:nvCxnSpPr>
        <p:spPr>
          <a:xfrm>
            <a:off x="2819400" y="1600200"/>
            <a:ext cx="0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685800" y="2133600"/>
            <a:ext cx="3124200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You, they, we, </a:t>
            </a:r>
            <a:r>
              <a:rPr lang="en-US" sz="1600" b="1" dirty="0" smtClean="0">
                <a:solidFill>
                  <a:srgbClr val="0066FF"/>
                </a:solidFill>
                <a:latin typeface="Batang" pitchFamily="18" charset="-127"/>
                <a:ea typeface="Batang" pitchFamily="18" charset="-127"/>
                <a:cs typeface="Arial" pitchFamily="34" charset="0"/>
              </a:rPr>
              <a:t>I</a:t>
            </a:r>
            <a:r>
              <a:rPr lang="en-US" sz="1600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n-US" dirty="0" smtClean="0"/>
              <a:t>        </a:t>
            </a:r>
            <a:r>
              <a:rPr lang="en-US" b="1" dirty="0" smtClean="0">
                <a:solidFill>
                  <a:srgbClr val="660066"/>
                </a:solidFill>
              </a:rPr>
              <a:t>He, she, it.</a:t>
            </a:r>
            <a:endParaRPr lang="ar-SA" b="1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067033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 Single Corner Rectangle 18"/>
          <p:cNvSpPr/>
          <p:nvPr/>
        </p:nvSpPr>
        <p:spPr>
          <a:xfrm>
            <a:off x="0" y="6096001"/>
            <a:ext cx="9144000" cy="761999"/>
          </a:xfrm>
          <a:prstGeom prst="round1Rect">
            <a:avLst/>
          </a:prstGeom>
          <a:solidFill>
            <a:srgbClr val="90EF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285750" indent="-285750" algn="ctr">
              <a:buFont typeface="Wingdings" pitchFamily="2" charset="2"/>
              <a:buChar char="Ø"/>
            </a:pPr>
            <a:endParaRPr lang="ar-SA"/>
          </a:p>
        </p:txBody>
      </p:sp>
      <p:pic>
        <p:nvPicPr>
          <p:cNvPr id="11" name="Picture 10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019800"/>
            <a:ext cx="1005840" cy="838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7924800" y="5925501"/>
            <a:ext cx="1228768" cy="932499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85750" indent="-285750" algn="ctr" rtl="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Ø"/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3886200" y="6264275"/>
            <a:ext cx="533400" cy="36512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285750" indent="-285750" algn="ctr">
              <a:buFont typeface="Wingdings" pitchFamily="2" charset="2"/>
              <a:buChar char="Ø"/>
            </a:pPr>
            <a:fld id="{B6F15528-21DE-4FAA-801E-634DDDAF4B2B}" type="slidenum">
              <a:rPr lang="en-US" sz="1600" b="1" smtClean="0">
                <a:solidFill>
                  <a:srgbClr val="FF0000"/>
                </a:solidFill>
              </a:rPr>
              <a:pPr marL="285750" indent="-285750" algn="ctr">
                <a:buFont typeface="Wingdings" pitchFamily="2" charset="2"/>
                <a:buChar char="Ø"/>
              </a:pPr>
              <a:t>4</a:t>
            </a:fld>
            <a:endParaRPr lang="en-US" sz="1600" b="1" dirty="0">
              <a:solidFill>
                <a:srgbClr val="FF0000"/>
              </a:solidFill>
            </a:endParaRPr>
          </a:p>
        </p:txBody>
      </p:sp>
      <p:graphicFrame>
        <p:nvGraphicFramePr>
          <p:cNvPr id="15" name="جدول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63839088"/>
              </p:ext>
            </p:extLst>
          </p:nvPr>
        </p:nvGraphicFramePr>
        <p:xfrm>
          <a:off x="8935720" y="0"/>
          <a:ext cx="208280" cy="929640"/>
        </p:xfrm>
        <a:graphic>
          <a:graphicData uri="http://schemas.openxmlformats.org/drawingml/2006/table">
            <a:tbl>
              <a:tblPr rtl="1"/>
              <a:tblGrid>
                <a:gridCol w="208280"/>
              </a:tblGrid>
              <a:tr h="9296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0EF89"/>
                    </a:solidFill>
                  </a:tcPr>
                </a:tc>
              </a:tr>
            </a:tbl>
          </a:graphicData>
        </a:graphic>
      </p:graphicFrame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76199" y="313491"/>
            <a:ext cx="8305801" cy="40011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Arial" pitchFamily="34" charset="0"/>
                <a:cs typeface="Arial" pitchFamily="34" charset="0"/>
              </a:rPr>
              <a:t>Why the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rgbClr val="0066FF"/>
                </a:solidFill>
                <a:effectLst/>
                <a:latin typeface="Arial" pitchFamily="34" charset="0"/>
                <a:cs typeface="Arial" pitchFamily="34" charset="0"/>
              </a:rPr>
              <a:t> present perfect is not easy?</a:t>
            </a:r>
            <a:endParaRPr kumimoji="0" lang="ar-S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609600" y="1524000"/>
            <a:ext cx="8077200" cy="1828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pl-PL" sz="2400" dirty="0"/>
              <a:t>It can describe </a:t>
            </a:r>
            <a:r>
              <a:rPr lang="pl-PL" sz="2400" b="1" u="sng" dirty="0" smtClean="0"/>
              <a:t>present </a:t>
            </a:r>
            <a:r>
              <a:rPr lang="pl-PL" sz="2400" b="1" u="sng" dirty="0"/>
              <a:t>or past</a:t>
            </a:r>
            <a:r>
              <a:rPr lang="pl-PL" sz="2400" dirty="0"/>
              <a:t> </a:t>
            </a:r>
            <a:r>
              <a:rPr lang="pl-PL" sz="2400" dirty="0" smtClean="0"/>
              <a:t>activities</a:t>
            </a:r>
            <a:r>
              <a:rPr lang="en-US" sz="2400" dirty="0" smtClean="0"/>
              <a:t>.</a:t>
            </a:r>
            <a:endParaRPr lang="pl-PL" sz="2400" dirty="0"/>
          </a:p>
          <a:p>
            <a:pPr marL="342900" indent="-342900">
              <a:buFont typeface="Wingdings" pitchFamily="2" charset="2"/>
              <a:buChar char="Ø"/>
            </a:pPr>
            <a:endParaRPr lang="pl-PL" sz="2400" dirty="0"/>
          </a:p>
          <a:p>
            <a:pPr marL="342900" indent="-342900">
              <a:buFont typeface="Wingdings" pitchFamily="2" charset="2"/>
              <a:buChar char="Ø"/>
            </a:pPr>
            <a:endParaRPr lang="pl-PL" sz="2400" dirty="0"/>
          </a:p>
          <a:p>
            <a:pPr marL="342900" indent="-342900">
              <a:buFont typeface="Wingdings" pitchFamily="2" charset="2"/>
              <a:buChar char="Ø"/>
            </a:pPr>
            <a:r>
              <a:rPr lang="pl-PL" sz="2400" dirty="0" smtClean="0"/>
              <a:t>There </a:t>
            </a:r>
            <a:r>
              <a:rPr lang="pl-PL" sz="2400" dirty="0"/>
              <a:t>is no </a:t>
            </a:r>
            <a:r>
              <a:rPr lang="en-US" sz="2400" dirty="0" smtClean="0"/>
              <a:t>equivalent tense in Arabic.</a:t>
            </a:r>
            <a:endParaRPr lang="pl-PL" sz="2400" dirty="0"/>
          </a:p>
        </p:txBody>
      </p:sp>
    </p:spTree>
    <p:extLst>
      <p:ext uri="{BB962C8B-B14F-4D97-AF65-F5344CB8AC3E}">
        <p14:creationId xmlns="" xmlns:p14="http://schemas.microsoft.com/office/powerpoint/2010/main" val="14067033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 Single Corner Rectangle 18"/>
          <p:cNvSpPr/>
          <p:nvPr/>
        </p:nvSpPr>
        <p:spPr>
          <a:xfrm>
            <a:off x="0" y="6096001"/>
            <a:ext cx="9144000" cy="761999"/>
          </a:xfrm>
          <a:prstGeom prst="round1Rect">
            <a:avLst/>
          </a:prstGeom>
          <a:solidFill>
            <a:srgbClr val="90EF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1" name="Picture 10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019800"/>
            <a:ext cx="1005840" cy="838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7924800" y="5925501"/>
            <a:ext cx="1228768" cy="932499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3886200" y="6264275"/>
            <a:ext cx="533400" cy="36512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fld id="{B6F15528-21DE-4FAA-801E-634DDDAF4B2B}" type="slidenum">
              <a:rPr lang="en-US" sz="1600" b="1" smtClean="0">
                <a:solidFill>
                  <a:srgbClr val="FF0000"/>
                </a:solidFill>
              </a:rPr>
              <a:pPr algn="ctr"/>
              <a:t>5</a:t>
            </a:fld>
            <a:endParaRPr lang="en-US" sz="1600" b="1" dirty="0">
              <a:solidFill>
                <a:srgbClr val="FF0000"/>
              </a:solidFill>
            </a:endParaRPr>
          </a:p>
        </p:txBody>
      </p:sp>
      <p:graphicFrame>
        <p:nvGraphicFramePr>
          <p:cNvPr id="15" name="جدول 14"/>
          <p:cNvGraphicFramePr>
            <a:graphicFrameLocks noGrp="1"/>
          </p:cNvGraphicFramePr>
          <p:nvPr/>
        </p:nvGraphicFramePr>
        <p:xfrm>
          <a:off x="8935720" y="0"/>
          <a:ext cx="208280" cy="929640"/>
        </p:xfrm>
        <a:graphic>
          <a:graphicData uri="http://schemas.openxmlformats.org/drawingml/2006/table">
            <a:tbl>
              <a:tblPr rtl="1"/>
              <a:tblGrid>
                <a:gridCol w="208280"/>
              </a:tblGrid>
              <a:tr h="9296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0EF89"/>
                    </a:solidFill>
                  </a:tcPr>
                </a:tc>
              </a:tr>
            </a:tbl>
          </a:graphicData>
        </a:graphic>
      </p:graphicFrame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76199" y="313491"/>
            <a:ext cx="8305801" cy="40011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Arial" pitchFamily="34" charset="0"/>
                <a:cs typeface="Arial" pitchFamily="34" charset="0"/>
              </a:rPr>
              <a:t>When do we use the present perfect tense?</a:t>
            </a:r>
            <a:endParaRPr kumimoji="0" lang="ar-S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304800" y="1524000"/>
            <a:ext cx="80772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2000" b="1" dirty="0" smtClean="0">
                <a:solidFill>
                  <a:srgbClr val="FF0000"/>
                </a:solidFill>
              </a:rPr>
              <a:t>1- Unspecified </a:t>
            </a:r>
            <a:r>
              <a:rPr lang="en-US" sz="2000" b="1" dirty="0">
                <a:solidFill>
                  <a:srgbClr val="FF0000"/>
                </a:solidFill>
              </a:rPr>
              <a:t>Time Before </a:t>
            </a:r>
            <a:r>
              <a:rPr lang="en-US" sz="2000" b="1" dirty="0" smtClean="0">
                <a:solidFill>
                  <a:srgbClr val="FF0000"/>
                </a:solidFill>
              </a:rPr>
              <a:t>Now</a:t>
            </a:r>
          </a:p>
          <a:p>
            <a:pPr lvl="0">
              <a:spcBef>
                <a:spcPct val="20000"/>
              </a:spcBef>
              <a:defRPr/>
            </a:pPr>
            <a:r>
              <a:rPr lang="en-US" sz="2000" dirty="0" smtClean="0"/>
              <a:t>It is used with actions that </a:t>
            </a:r>
            <a:r>
              <a:rPr lang="en-US" sz="2000" dirty="0"/>
              <a:t>happened at an unspecified time before </a:t>
            </a:r>
            <a:r>
              <a:rPr lang="en-US" sz="2000" dirty="0" smtClean="0"/>
              <a:t>now; the </a:t>
            </a:r>
            <a:r>
              <a:rPr lang="en-US" sz="2000" dirty="0"/>
              <a:t>exact time is not important. </a:t>
            </a:r>
            <a:endParaRPr lang="en-US" sz="2000" dirty="0" smtClean="0"/>
          </a:p>
          <a:p>
            <a:pPr lvl="0">
              <a:spcBef>
                <a:spcPct val="20000"/>
              </a:spcBef>
              <a:defRPr/>
            </a:pPr>
            <a:endParaRPr lang="en-US" sz="2000" dirty="0" smtClean="0"/>
          </a:p>
          <a:p>
            <a:pPr lvl="0">
              <a:spcBef>
                <a:spcPct val="20000"/>
              </a:spcBef>
              <a:defRPr/>
            </a:pPr>
            <a:endParaRPr lang="en-US" sz="2000" dirty="0" smtClean="0"/>
          </a:p>
          <a:p>
            <a:pPr lvl="0">
              <a:spcBef>
                <a:spcPct val="20000"/>
              </a:spcBef>
              <a:defRPr/>
            </a:pPr>
            <a:endParaRPr lang="en-US" sz="2400" b="1" dirty="0" smtClean="0"/>
          </a:p>
          <a:p>
            <a:pPr lvl="0">
              <a:spcBef>
                <a:spcPct val="20000"/>
              </a:spcBef>
              <a:defRPr/>
            </a:pPr>
            <a:endParaRPr lang="en-US" sz="2000" b="1" dirty="0"/>
          </a:p>
          <a:p>
            <a:pPr lvl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b="1" dirty="0" smtClean="0"/>
              <a:t>Ex</a:t>
            </a:r>
            <a:r>
              <a:rPr lang="en-US" sz="2000" dirty="0" smtClean="0">
                <a:solidFill>
                  <a:srgbClr val="9933FF"/>
                </a:solidFill>
              </a:rPr>
              <a:t>. </a:t>
            </a:r>
            <a:endParaRPr lang="en-US" sz="2400" dirty="0" smtClean="0">
              <a:solidFill>
                <a:srgbClr val="9933FF"/>
              </a:solidFill>
            </a:endParaRPr>
          </a:p>
          <a:p>
            <a:pPr lvl="0">
              <a:spcBef>
                <a:spcPct val="20000"/>
              </a:spcBef>
              <a:defRPr/>
            </a:pPr>
            <a:r>
              <a:rPr lang="en-US" sz="2400" dirty="0" smtClean="0">
                <a:solidFill>
                  <a:srgbClr val="9933FF"/>
                </a:solidFill>
              </a:rPr>
              <a:t>Sally </a:t>
            </a:r>
            <a:r>
              <a:rPr lang="en-US" sz="2400" dirty="0" smtClean="0"/>
              <a:t>has </a:t>
            </a:r>
            <a:r>
              <a:rPr lang="en-US" sz="2400" dirty="0" smtClean="0">
                <a:solidFill>
                  <a:srgbClr val="00B050"/>
                </a:solidFill>
              </a:rPr>
              <a:t>cleaned </a:t>
            </a:r>
            <a:r>
              <a:rPr lang="en-US" sz="2400" dirty="0" smtClean="0">
                <a:solidFill>
                  <a:srgbClr val="773961"/>
                </a:solidFill>
              </a:rPr>
              <a:t>the house.</a:t>
            </a:r>
            <a:endParaRPr lang="en-US" sz="2400" dirty="0" smtClean="0">
              <a:solidFill>
                <a:srgbClr val="9933FF"/>
              </a:solidFill>
            </a:endParaRPr>
          </a:p>
          <a:p>
            <a:pPr lvl="0">
              <a:spcBef>
                <a:spcPct val="20000"/>
              </a:spcBef>
              <a:defRPr/>
            </a:pP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</a:t>
            </a:r>
            <a:r>
              <a:rPr kumimoji="0" lang="en-US" sz="2400" i="0" u="none" strike="noStrike" kern="1200" cap="none" spc="0" normalizeH="0" noProof="0" dirty="0" smtClean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boys </a:t>
            </a:r>
            <a:r>
              <a:rPr kumimoji="0" lang="en-US" sz="240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have  </a:t>
            </a:r>
            <a:r>
              <a:rPr kumimoji="0" lang="en-US" sz="2400" i="0" u="none" strike="noStrike" kern="120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broken </a:t>
            </a:r>
            <a:r>
              <a:rPr kumimoji="0" lang="en-US" sz="2400" i="0" u="none" strike="noStrike" kern="1200" cap="none" spc="0" normalizeH="0" noProof="0" dirty="0" smtClean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window.</a:t>
            </a:r>
            <a:endParaRPr kumimoji="0" lang="en-US" sz="2400" i="0" u="none" strike="noStrike" kern="1200" cap="none" spc="0" normalizeH="0" baseline="0" noProof="0" dirty="0" smtClean="0">
              <a:ln>
                <a:noFill/>
              </a:ln>
              <a:solidFill>
                <a:srgbClr val="9933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مستطيل 16"/>
          <p:cNvSpPr/>
          <p:nvPr/>
        </p:nvSpPr>
        <p:spPr>
          <a:xfrm>
            <a:off x="457200" y="838200"/>
            <a:ext cx="10070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Uses </a:t>
            </a:r>
            <a:endParaRPr lang="ar-SA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307" y="2724150"/>
            <a:ext cx="5067300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1464207" y="3581400"/>
            <a:ext cx="56223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9933FF"/>
                </a:solidFill>
              </a:rPr>
              <a:t>Past		        present	               future  </a:t>
            </a:r>
          </a:p>
          <a:p>
            <a:r>
              <a:rPr lang="en-US" b="1" dirty="0">
                <a:solidFill>
                  <a:srgbClr val="9933FF"/>
                </a:solidFill>
              </a:rPr>
              <a:t>	</a:t>
            </a:r>
            <a:r>
              <a:rPr lang="en-US" b="1" dirty="0" smtClean="0">
                <a:solidFill>
                  <a:srgbClr val="9933FF"/>
                </a:solidFill>
              </a:rPr>
              <a:t>	         (</a:t>
            </a:r>
            <a:r>
              <a:rPr lang="en-US" b="1" dirty="0" smtClean="0">
                <a:solidFill>
                  <a:srgbClr val="FF0000"/>
                </a:solidFill>
              </a:rPr>
              <a:t>NOW</a:t>
            </a:r>
            <a:r>
              <a:rPr lang="en-US" b="1" dirty="0" smtClean="0">
                <a:solidFill>
                  <a:srgbClr val="9933FF"/>
                </a:solidFill>
              </a:rPr>
              <a:t>)    </a:t>
            </a:r>
            <a:endParaRPr lang="ar-SA" b="1" dirty="0"/>
          </a:p>
        </p:txBody>
      </p:sp>
    </p:spTree>
    <p:extLst>
      <p:ext uri="{BB962C8B-B14F-4D97-AF65-F5344CB8AC3E}">
        <p14:creationId xmlns="" xmlns:p14="http://schemas.microsoft.com/office/powerpoint/2010/main" val="14067033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 Single Corner Rectangle 18"/>
          <p:cNvSpPr/>
          <p:nvPr/>
        </p:nvSpPr>
        <p:spPr>
          <a:xfrm>
            <a:off x="0" y="6096001"/>
            <a:ext cx="9144000" cy="761999"/>
          </a:xfrm>
          <a:prstGeom prst="round1Rect">
            <a:avLst/>
          </a:prstGeom>
          <a:solidFill>
            <a:srgbClr val="90EF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1" name="Picture 10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019800"/>
            <a:ext cx="1005840" cy="838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7924800" y="5925501"/>
            <a:ext cx="1228768" cy="932499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3886200" y="6264275"/>
            <a:ext cx="533400" cy="36512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fld id="{B6F15528-21DE-4FAA-801E-634DDDAF4B2B}" type="slidenum">
              <a:rPr lang="en-US" sz="1600" b="1" smtClean="0">
                <a:solidFill>
                  <a:srgbClr val="FF0000"/>
                </a:solidFill>
              </a:rPr>
              <a:pPr algn="ctr"/>
              <a:t>6</a:t>
            </a:fld>
            <a:endParaRPr lang="en-US" sz="1600" b="1" dirty="0">
              <a:solidFill>
                <a:srgbClr val="FF0000"/>
              </a:solidFill>
            </a:endParaRPr>
          </a:p>
        </p:txBody>
      </p:sp>
      <p:graphicFrame>
        <p:nvGraphicFramePr>
          <p:cNvPr id="15" name="جدول 14"/>
          <p:cNvGraphicFramePr>
            <a:graphicFrameLocks noGrp="1"/>
          </p:cNvGraphicFramePr>
          <p:nvPr/>
        </p:nvGraphicFramePr>
        <p:xfrm>
          <a:off x="8935720" y="0"/>
          <a:ext cx="208280" cy="929640"/>
        </p:xfrm>
        <a:graphic>
          <a:graphicData uri="http://schemas.openxmlformats.org/drawingml/2006/table">
            <a:tbl>
              <a:tblPr rtl="1"/>
              <a:tblGrid>
                <a:gridCol w="208280"/>
              </a:tblGrid>
              <a:tr h="9296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0EF89"/>
                    </a:solidFill>
                  </a:tcPr>
                </a:tc>
              </a:tr>
            </a:tbl>
          </a:graphicData>
        </a:graphic>
      </p:graphicFrame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76199" y="313491"/>
            <a:ext cx="8305801" cy="40011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Arial" pitchFamily="34" charset="0"/>
                <a:cs typeface="Arial" pitchFamily="34" charset="0"/>
              </a:rPr>
              <a:t>Uses of the Present Perfect Tense</a:t>
            </a:r>
            <a:endParaRPr kumimoji="0" lang="ar-S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304800" y="1219200"/>
            <a:ext cx="83820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2400" b="1" dirty="0" smtClean="0">
                <a:solidFill>
                  <a:srgbClr val="FF0000"/>
                </a:solidFill>
              </a:rPr>
              <a:t>2- Experience we had in the past.</a:t>
            </a:r>
            <a:endParaRPr lang="en-US" sz="2400" b="1" dirty="0">
              <a:solidFill>
                <a:srgbClr val="FF0000"/>
              </a:solidFill>
            </a:endParaRPr>
          </a:p>
          <a:p>
            <a:pPr lvl="0">
              <a:spcBef>
                <a:spcPct val="20000"/>
              </a:spcBef>
              <a:defRPr/>
            </a:pPr>
            <a:r>
              <a:rPr lang="en-US" sz="2000" dirty="0" smtClean="0"/>
              <a:t>It is used </a:t>
            </a:r>
            <a:r>
              <a:rPr lang="en-US" sz="2000" dirty="0"/>
              <a:t>to talk about </a:t>
            </a:r>
            <a:r>
              <a:rPr lang="en-US" sz="2000" dirty="0" smtClean="0"/>
              <a:t>an </a:t>
            </a:r>
            <a:r>
              <a:rPr lang="en-US" sz="2000" b="1" dirty="0" smtClean="0"/>
              <a:t>experience</a:t>
            </a:r>
            <a:r>
              <a:rPr lang="en-US" sz="2000" dirty="0" smtClean="0"/>
              <a:t> </a:t>
            </a:r>
            <a:r>
              <a:rPr lang="en-US" sz="2000" dirty="0"/>
              <a:t>from the past. </a:t>
            </a:r>
            <a:endParaRPr lang="en-US" sz="2000" dirty="0" smtClean="0"/>
          </a:p>
          <a:p>
            <a:pPr lvl="0">
              <a:spcBef>
                <a:spcPct val="20000"/>
              </a:spcBef>
              <a:defRPr/>
            </a:pPr>
            <a:endParaRPr lang="en-US" sz="2000" dirty="0"/>
          </a:p>
          <a:p>
            <a:pPr lvl="0">
              <a:spcBef>
                <a:spcPct val="20000"/>
              </a:spcBef>
              <a:defRPr/>
            </a:pPr>
            <a:r>
              <a:rPr lang="en-US" sz="2000" b="1" dirty="0" smtClean="0">
                <a:solidFill>
                  <a:srgbClr val="0066FF"/>
                </a:solidFill>
              </a:rPr>
              <a:t>Ex.</a:t>
            </a:r>
          </a:p>
          <a:p>
            <a:pPr lvl="0">
              <a:spcBef>
                <a:spcPct val="20000"/>
              </a:spcBef>
              <a:defRPr/>
            </a:pPr>
            <a:r>
              <a:rPr lang="en-US" sz="2000" b="1" dirty="0" smtClean="0">
                <a:solidFill>
                  <a:srgbClr val="0066FF"/>
                </a:solidFill>
              </a:rPr>
              <a:t>Sally has lived in Saudi Arabia.  </a:t>
            </a:r>
            <a:r>
              <a:rPr lang="en-US" sz="1600" b="1" dirty="0" smtClean="0">
                <a:solidFill>
                  <a:schemeClr val="bg2">
                    <a:lumMod val="10000"/>
                  </a:schemeClr>
                </a:solidFill>
              </a:rPr>
              <a:t>(She has the experience of living in Saudi Arabia).</a:t>
            </a:r>
            <a:endParaRPr lang="en-US" sz="2000" b="1" dirty="0" smtClean="0">
              <a:solidFill>
                <a:schemeClr val="bg2">
                  <a:lumMod val="10000"/>
                </a:schemeClr>
              </a:solidFill>
            </a:endParaRPr>
          </a:p>
          <a:p>
            <a:pPr lvl="0">
              <a:spcBef>
                <a:spcPct val="20000"/>
              </a:spcBef>
              <a:defRPr/>
            </a:pPr>
            <a:r>
              <a:rPr lang="en-US" sz="2000" b="1" dirty="0" smtClean="0">
                <a:solidFill>
                  <a:srgbClr val="0066FF"/>
                </a:solidFill>
              </a:rPr>
              <a:t>We have been to England. </a:t>
            </a:r>
            <a:r>
              <a:rPr lang="en-US" sz="1600" b="1" dirty="0" smtClean="0">
                <a:solidFill>
                  <a:schemeClr val="bg2">
                    <a:lumMod val="10000"/>
                  </a:schemeClr>
                </a:solidFill>
              </a:rPr>
              <a:t>(They have the experience of being in England).</a:t>
            </a:r>
          </a:p>
          <a:p>
            <a:pPr lvl="0">
              <a:spcBef>
                <a:spcPct val="20000"/>
              </a:spcBef>
              <a:defRPr/>
            </a:pPr>
            <a:endParaRPr lang="en-US" sz="1600" b="1" dirty="0">
              <a:solidFill>
                <a:schemeClr val="bg2">
                  <a:lumMod val="10000"/>
                </a:schemeClr>
              </a:solidFill>
            </a:endParaRPr>
          </a:p>
          <a:p>
            <a:pPr lvl="0">
              <a:spcBef>
                <a:spcPct val="20000"/>
              </a:spcBef>
              <a:defRPr/>
            </a:pPr>
            <a:r>
              <a:rPr lang="en-US" sz="1600" dirty="0"/>
              <a:t>We are not interested in </a:t>
            </a:r>
            <a:r>
              <a:rPr lang="en-US" sz="1600" b="1" dirty="0"/>
              <a:t>when</a:t>
            </a:r>
            <a:r>
              <a:rPr lang="en-US" sz="1600" dirty="0"/>
              <a:t> </a:t>
            </a:r>
            <a:r>
              <a:rPr lang="en-US" sz="1600" dirty="0" smtClean="0"/>
              <a:t>the experience took place. </a:t>
            </a:r>
            <a:r>
              <a:rPr lang="en-US" sz="1600" dirty="0"/>
              <a:t>We </a:t>
            </a:r>
            <a:r>
              <a:rPr lang="en-US" sz="1600" dirty="0" smtClean="0"/>
              <a:t>are interested in whether we have the experience or not.</a:t>
            </a:r>
            <a:endParaRPr lang="en-US" sz="1600" b="1" dirty="0" smtClean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067033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 Single Corner Rectangle 18"/>
          <p:cNvSpPr/>
          <p:nvPr/>
        </p:nvSpPr>
        <p:spPr>
          <a:xfrm>
            <a:off x="0" y="6096001"/>
            <a:ext cx="9144000" cy="761999"/>
          </a:xfrm>
          <a:prstGeom prst="round1Rect">
            <a:avLst/>
          </a:prstGeom>
          <a:solidFill>
            <a:srgbClr val="90EF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1" name="Picture 10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019800"/>
            <a:ext cx="1005840" cy="838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7924800" y="5925501"/>
            <a:ext cx="1228768" cy="932499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3886200" y="6264275"/>
            <a:ext cx="533400" cy="36512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fld id="{B6F15528-21DE-4FAA-801E-634DDDAF4B2B}" type="slidenum">
              <a:rPr lang="en-US" sz="1600" b="1" smtClean="0">
                <a:solidFill>
                  <a:srgbClr val="FF0000"/>
                </a:solidFill>
              </a:rPr>
              <a:pPr algn="ctr"/>
              <a:t>7</a:t>
            </a:fld>
            <a:endParaRPr lang="en-US" sz="1600" b="1" dirty="0">
              <a:solidFill>
                <a:srgbClr val="FF0000"/>
              </a:solidFill>
            </a:endParaRPr>
          </a:p>
        </p:txBody>
      </p:sp>
      <p:graphicFrame>
        <p:nvGraphicFramePr>
          <p:cNvPr id="15" name="جدول 14"/>
          <p:cNvGraphicFramePr>
            <a:graphicFrameLocks noGrp="1"/>
          </p:cNvGraphicFramePr>
          <p:nvPr/>
        </p:nvGraphicFramePr>
        <p:xfrm>
          <a:off x="8935720" y="0"/>
          <a:ext cx="208280" cy="929640"/>
        </p:xfrm>
        <a:graphic>
          <a:graphicData uri="http://schemas.openxmlformats.org/drawingml/2006/table">
            <a:tbl>
              <a:tblPr rtl="1"/>
              <a:tblGrid>
                <a:gridCol w="208280"/>
              </a:tblGrid>
              <a:tr h="9296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0EF89"/>
                    </a:solidFill>
                  </a:tcPr>
                </a:tc>
              </a:tr>
            </a:tbl>
          </a:graphicData>
        </a:graphic>
      </p:graphicFrame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76199" y="313491"/>
            <a:ext cx="8305801" cy="40011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Arial" pitchFamily="34" charset="0"/>
                <a:cs typeface="Arial" pitchFamily="34" charset="0"/>
              </a:rPr>
              <a:t>Uses of the Present </a:t>
            </a:r>
            <a:r>
              <a:rPr lang="en-US" sz="2000" b="1" dirty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Arial" pitchFamily="34" charset="0"/>
                <a:cs typeface="Arial" pitchFamily="34" charset="0"/>
              </a:rPr>
              <a:t>erfect Tense</a:t>
            </a:r>
            <a:endParaRPr kumimoji="0" lang="ar-S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609600" y="1524000"/>
            <a:ext cx="80772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9933FF"/>
                </a:solidFill>
              </a:rPr>
              <a:t>We use the present perfect to express a </a:t>
            </a:r>
            <a:r>
              <a:rPr lang="en-US" sz="2400" dirty="0" smtClean="0">
                <a:solidFill>
                  <a:srgbClr val="FF0000"/>
                </a:solidFill>
              </a:rPr>
              <a:t>change</a:t>
            </a:r>
            <a:r>
              <a:rPr lang="en-US" sz="2400" dirty="0" smtClean="0"/>
              <a:t> </a:t>
            </a:r>
            <a:r>
              <a:rPr lang="en-US" sz="2400" dirty="0">
                <a:solidFill>
                  <a:srgbClr val="9933FF"/>
                </a:solidFill>
              </a:rPr>
              <a:t>that has happened over a period of </a:t>
            </a:r>
            <a:r>
              <a:rPr lang="en-US" sz="2400" dirty="0" smtClean="0">
                <a:solidFill>
                  <a:srgbClr val="9933FF"/>
                </a:solidFill>
              </a:rPr>
              <a:t>time </a:t>
            </a:r>
            <a:r>
              <a:rPr lang="en-US" sz="2400" dirty="0" smtClean="0"/>
              <a:t>or </a:t>
            </a:r>
            <a:r>
              <a:rPr lang="en-US" sz="2400" dirty="0" smtClean="0">
                <a:solidFill>
                  <a:srgbClr val="9933FF"/>
                </a:solidFill>
              </a:rPr>
              <a:t>to express  </a:t>
            </a:r>
            <a:r>
              <a:rPr lang="en-US" sz="2400" dirty="0" smtClean="0">
                <a:solidFill>
                  <a:srgbClr val="FF0000"/>
                </a:solidFill>
              </a:rPr>
              <a:t>new information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609600" y="2320766"/>
            <a:ext cx="792958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Ex</a:t>
            </a:r>
            <a:r>
              <a:rPr lang="en-US" sz="24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They have </a:t>
            </a:r>
            <a:r>
              <a:rPr lang="en-US" sz="2400" dirty="0"/>
              <a:t>become more interested in arts education</a:t>
            </a:r>
            <a:r>
              <a:rPr lang="en-US" sz="24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Sally </a:t>
            </a:r>
            <a:r>
              <a:rPr lang="en-US" sz="2400" dirty="0" smtClean="0">
                <a:solidFill>
                  <a:srgbClr val="FF0000"/>
                </a:solidFill>
              </a:rPr>
              <a:t>has</a:t>
            </a:r>
            <a:r>
              <a:rPr lang="en-US" sz="2400" dirty="0" smtClean="0"/>
              <a:t> </a:t>
            </a:r>
            <a:r>
              <a:rPr lang="en-US" sz="2400" dirty="0">
                <a:solidFill>
                  <a:srgbClr val="9933FF"/>
                </a:solidFill>
              </a:rPr>
              <a:t>bought</a:t>
            </a:r>
            <a:r>
              <a:rPr lang="en-US" sz="2400" dirty="0"/>
              <a:t> a car</a:t>
            </a:r>
            <a:r>
              <a:rPr lang="en-US" sz="24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The prices </a:t>
            </a:r>
            <a:r>
              <a:rPr lang="en-US" sz="2400" dirty="0" smtClean="0">
                <a:solidFill>
                  <a:srgbClr val="FF0000"/>
                </a:solidFill>
              </a:rPr>
              <a:t>have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9933FF"/>
                </a:solidFill>
              </a:rPr>
              <a:t>gone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9933FF"/>
                </a:solidFill>
              </a:rPr>
              <a:t>up</a:t>
            </a:r>
            <a:r>
              <a:rPr lang="en-US" sz="2400" dirty="0" smtClean="0"/>
              <a:t>.</a:t>
            </a:r>
          </a:p>
        </p:txBody>
      </p:sp>
      <p:sp>
        <p:nvSpPr>
          <p:cNvPr id="3" name="Rectangle 2"/>
          <p:cNvSpPr/>
          <p:nvPr/>
        </p:nvSpPr>
        <p:spPr>
          <a:xfrm>
            <a:off x="533400" y="990600"/>
            <a:ext cx="39469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3- Change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rgbClr val="FF0000"/>
                </a:solidFill>
              </a:rPr>
              <a:t>or </a:t>
            </a:r>
            <a:r>
              <a:rPr lang="en-US" sz="2400" b="1" dirty="0">
                <a:solidFill>
                  <a:srgbClr val="FF0000"/>
                </a:solidFill>
              </a:rPr>
              <a:t>new</a:t>
            </a:r>
            <a:r>
              <a:rPr lang="en-US" sz="2400" dirty="0">
                <a:solidFill>
                  <a:srgbClr val="FF0000"/>
                </a:solidFill>
              </a:rPr>
              <a:t> information</a:t>
            </a:r>
            <a:endParaRPr lang="ar-SA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067033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 Single Corner Rectangle 18"/>
          <p:cNvSpPr/>
          <p:nvPr/>
        </p:nvSpPr>
        <p:spPr>
          <a:xfrm>
            <a:off x="0" y="6096001"/>
            <a:ext cx="9144000" cy="761999"/>
          </a:xfrm>
          <a:prstGeom prst="round1Rect">
            <a:avLst/>
          </a:prstGeom>
          <a:solidFill>
            <a:srgbClr val="90EF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1" name="Picture 10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019800"/>
            <a:ext cx="1005840" cy="838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7924800" y="5925501"/>
            <a:ext cx="1228768" cy="932499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3886200" y="6264275"/>
            <a:ext cx="533400" cy="36512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fld id="{B6F15528-21DE-4FAA-801E-634DDDAF4B2B}" type="slidenum">
              <a:rPr lang="en-US" sz="1600" b="1" smtClean="0">
                <a:solidFill>
                  <a:srgbClr val="FF0000"/>
                </a:solidFill>
              </a:rPr>
              <a:pPr algn="ctr"/>
              <a:t>8</a:t>
            </a:fld>
            <a:endParaRPr lang="en-US" sz="1600" b="1" dirty="0">
              <a:solidFill>
                <a:srgbClr val="FF0000"/>
              </a:solidFill>
            </a:endParaRPr>
          </a:p>
        </p:txBody>
      </p:sp>
      <p:graphicFrame>
        <p:nvGraphicFramePr>
          <p:cNvPr id="15" name="جدول 14"/>
          <p:cNvGraphicFramePr>
            <a:graphicFrameLocks noGrp="1"/>
          </p:cNvGraphicFramePr>
          <p:nvPr/>
        </p:nvGraphicFramePr>
        <p:xfrm>
          <a:off x="8935720" y="0"/>
          <a:ext cx="208280" cy="929640"/>
        </p:xfrm>
        <a:graphic>
          <a:graphicData uri="http://schemas.openxmlformats.org/drawingml/2006/table">
            <a:tbl>
              <a:tblPr rtl="1"/>
              <a:tblGrid>
                <a:gridCol w="208280"/>
              </a:tblGrid>
              <a:tr h="9296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0EF89"/>
                    </a:solidFill>
                  </a:tcPr>
                </a:tc>
              </a:tr>
            </a:tbl>
          </a:graphicData>
        </a:graphic>
      </p:graphicFrame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76199" y="313491"/>
            <a:ext cx="8305801" cy="40011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Arial" pitchFamily="34" charset="0"/>
                <a:cs typeface="Arial" pitchFamily="34" charset="0"/>
              </a:rPr>
              <a:t>Uses of the Present </a:t>
            </a:r>
            <a:r>
              <a:rPr lang="en-US" sz="2000" b="1" dirty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Arial" pitchFamily="34" charset="0"/>
                <a:cs typeface="Arial" pitchFamily="34" charset="0"/>
              </a:rPr>
              <a:t>erfect Tense</a:t>
            </a:r>
            <a:endParaRPr kumimoji="0" lang="ar-S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457200" y="1295400"/>
            <a:ext cx="80772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dirty="0" smtClean="0">
                <a:solidFill>
                  <a:srgbClr val="0033CC"/>
                </a:solidFill>
              </a:rPr>
              <a:t> We use the present perfect to </a:t>
            </a:r>
            <a:r>
              <a:rPr lang="en-US" sz="2000" dirty="0">
                <a:solidFill>
                  <a:srgbClr val="0033CC"/>
                </a:solidFill>
              </a:rPr>
              <a:t>show that something started in the past and has continued up until now.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609600" y="2524542"/>
            <a:ext cx="792958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They </a:t>
            </a:r>
            <a:r>
              <a:rPr lang="en-US" sz="2000" dirty="0" smtClean="0">
                <a:solidFill>
                  <a:srgbClr val="FF0000"/>
                </a:solidFill>
              </a:rPr>
              <a:t>have</a:t>
            </a:r>
            <a:r>
              <a:rPr lang="en-US" sz="2000" dirty="0" smtClean="0"/>
              <a:t> </a:t>
            </a:r>
            <a:r>
              <a:rPr lang="en-US" sz="2000" dirty="0">
                <a:solidFill>
                  <a:srgbClr val="9933FF"/>
                </a:solidFill>
              </a:rPr>
              <a:t>been</a:t>
            </a:r>
            <a:r>
              <a:rPr lang="en-US" sz="2000" dirty="0"/>
              <a:t> here </a:t>
            </a:r>
            <a:r>
              <a:rPr lang="en-US" sz="2000" b="1" dirty="0"/>
              <a:t>for</a:t>
            </a:r>
            <a:r>
              <a:rPr lang="en-US" sz="2000" dirty="0"/>
              <a:t> </a:t>
            </a:r>
            <a:r>
              <a:rPr lang="en-US" sz="2000" dirty="0" smtClean="0"/>
              <a:t>15 minutes.</a:t>
            </a:r>
          </a:p>
          <a:p>
            <a:pPr>
              <a:lnSpc>
                <a:spcPct val="150000"/>
              </a:lnSpc>
            </a:pPr>
            <a:endParaRPr lang="en-US" sz="2400" dirty="0"/>
          </a:p>
          <a:p>
            <a:pPr>
              <a:lnSpc>
                <a:spcPct val="150000"/>
              </a:lnSpc>
            </a:pPr>
            <a:endParaRPr lang="en-US" sz="2400" dirty="0" smtClean="0"/>
          </a:p>
        </p:txBody>
      </p:sp>
      <p:sp>
        <p:nvSpPr>
          <p:cNvPr id="3" name="Rectangle 2"/>
          <p:cNvSpPr/>
          <p:nvPr/>
        </p:nvSpPr>
        <p:spPr>
          <a:xfrm>
            <a:off x="304800" y="838200"/>
            <a:ext cx="48839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4</a:t>
            </a:r>
            <a:r>
              <a:rPr lang="en-US" sz="2400" b="1" dirty="0" smtClean="0">
                <a:solidFill>
                  <a:srgbClr val="FF0000"/>
                </a:solidFill>
              </a:rPr>
              <a:t>- </a:t>
            </a:r>
            <a:r>
              <a:rPr lang="en-US" sz="2400" b="1" dirty="0">
                <a:solidFill>
                  <a:srgbClr val="FF0000"/>
                </a:solidFill>
              </a:rPr>
              <a:t>Duration From the Past Until Now </a:t>
            </a:r>
            <a:endParaRPr lang="ar-SA" sz="24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4278868"/>
            <a:ext cx="7239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</a:t>
            </a:r>
            <a:r>
              <a:rPr lang="en-US" dirty="0" smtClean="0"/>
              <a:t>			       </a:t>
            </a:r>
            <a:r>
              <a:rPr lang="en-US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</a:t>
            </a:r>
            <a:r>
              <a:rPr lang="en-US" dirty="0" smtClean="0"/>
              <a:t>		              </a:t>
            </a:r>
            <a:r>
              <a:rPr lang="en-US" b="1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future</a:t>
            </a:r>
            <a:r>
              <a:rPr lang="en-US" dirty="0" smtClean="0"/>
              <a:t>		</a:t>
            </a:r>
            <a:endParaRPr lang="ar-SA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409950"/>
            <a:ext cx="6781800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981200" y="3810000"/>
            <a:ext cx="12850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15 minutes 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3166218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 Single Corner Rectangle 18"/>
          <p:cNvSpPr/>
          <p:nvPr/>
        </p:nvSpPr>
        <p:spPr>
          <a:xfrm>
            <a:off x="0" y="6096001"/>
            <a:ext cx="9144000" cy="761999"/>
          </a:xfrm>
          <a:prstGeom prst="round1Rect">
            <a:avLst/>
          </a:prstGeom>
          <a:solidFill>
            <a:srgbClr val="90EF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1" name="Picture 10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019800"/>
            <a:ext cx="1005840" cy="838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7924800" y="5925501"/>
            <a:ext cx="1228768" cy="932499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3886200" y="6264275"/>
            <a:ext cx="533400" cy="36512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fld id="{B6F15528-21DE-4FAA-801E-634DDDAF4B2B}" type="slidenum">
              <a:rPr lang="en-US" sz="1600" b="1" smtClean="0">
                <a:solidFill>
                  <a:srgbClr val="FF0000"/>
                </a:solidFill>
              </a:rPr>
              <a:pPr algn="ctr"/>
              <a:t>9</a:t>
            </a:fld>
            <a:endParaRPr lang="en-US" sz="1600" b="1" dirty="0">
              <a:solidFill>
                <a:srgbClr val="FF0000"/>
              </a:solidFill>
            </a:endParaRPr>
          </a:p>
        </p:txBody>
      </p:sp>
      <p:graphicFrame>
        <p:nvGraphicFramePr>
          <p:cNvPr id="15" name="جدول 14"/>
          <p:cNvGraphicFramePr>
            <a:graphicFrameLocks noGrp="1"/>
          </p:cNvGraphicFramePr>
          <p:nvPr/>
        </p:nvGraphicFramePr>
        <p:xfrm>
          <a:off x="8935720" y="0"/>
          <a:ext cx="208280" cy="929640"/>
        </p:xfrm>
        <a:graphic>
          <a:graphicData uri="http://schemas.openxmlformats.org/drawingml/2006/table">
            <a:tbl>
              <a:tblPr rtl="1"/>
              <a:tblGrid>
                <a:gridCol w="208280"/>
              </a:tblGrid>
              <a:tr h="9296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0EF89"/>
                    </a:solidFill>
                  </a:tcPr>
                </a:tc>
              </a:tr>
            </a:tbl>
          </a:graphicData>
        </a:graphic>
      </p:graphicFrame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76199" y="313491"/>
            <a:ext cx="8305801" cy="40011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Arial" pitchFamily="34" charset="0"/>
                <a:cs typeface="Arial" pitchFamily="34" charset="0"/>
              </a:rPr>
              <a:t>Uses of the Present </a:t>
            </a:r>
            <a:r>
              <a:rPr lang="en-US" sz="2000" b="1" dirty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Arial" pitchFamily="34" charset="0"/>
                <a:cs typeface="Arial" pitchFamily="34" charset="0"/>
              </a:rPr>
              <a:t>erfect Tense</a:t>
            </a:r>
            <a:endParaRPr kumimoji="0" lang="ar-S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457200" y="1295400"/>
            <a:ext cx="80772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dirty="0" smtClean="0">
                <a:solidFill>
                  <a:srgbClr val="0033CC"/>
                </a:solidFill>
              </a:rPr>
              <a:t> We use the present perfect to </a:t>
            </a:r>
            <a:r>
              <a:rPr lang="en-US" sz="2000" dirty="0">
                <a:solidFill>
                  <a:srgbClr val="0033CC"/>
                </a:solidFill>
              </a:rPr>
              <a:t>show that something started in the past and has continued up until now.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609600" y="2524542"/>
            <a:ext cx="7929584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Sally </a:t>
            </a:r>
            <a:r>
              <a:rPr lang="en-US" sz="2000" b="1" dirty="0" smtClean="0">
                <a:solidFill>
                  <a:srgbClr val="FF0000"/>
                </a:solidFill>
              </a:rPr>
              <a:t>has</a:t>
            </a:r>
            <a:r>
              <a:rPr lang="en-US" sz="2000" b="1" dirty="0" smtClean="0"/>
              <a:t> </a:t>
            </a:r>
            <a:r>
              <a:rPr lang="en-US" sz="2000" b="1" dirty="0" smtClean="0">
                <a:solidFill>
                  <a:srgbClr val="9933FF"/>
                </a:solidFill>
              </a:rPr>
              <a:t>studied</a:t>
            </a:r>
            <a:r>
              <a:rPr lang="en-US" sz="2000" b="1" dirty="0" smtClean="0"/>
              <a:t> </a:t>
            </a:r>
            <a:r>
              <a:rPr lang="en-US" sz="2000" dirty="0" smtClean="0"/>
              <a:t>English</a:t>
            </a:r>
            <a:r>
              <a:rPr lang="en-US" sz="2000" b="1" dirty="0" smtClean="0"/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since</a:t>
            </a:r>
            <a:r>
              <a:rPr lang="en-US" sz="2000" dirty="0" smtClean="0"/>
              <a:t> </a:t>
            </a:r>
            <a:r>
              <a:rPr lang="en-US" sz="2000" dirty="0"/>
              <a:t>she was a little girl</a:t>
            </a:r>
            <a:endParaRPr lang="en-US" sz="2400" dirty="0"/>
          </a:p>
          <a:p>
            <a:pPr>
              <a:lnSpc>
                <a:spcPct val="150000"/>
              </a:lnSpc>
            </a:pPr>
            <a:endParaRPr lang="en-US" sz="2400" dirty="0" smtClean="0"/>
          </a:p>
        </p:txBody>
      </p:sp>
      <p:sp>
        <p:nvSpPr>
          <p:cNvPr id="3" name="Rectangle 2"/>
          <p:cNvSpPr/>
          <p:nvPr/>
        </p:nvSpPr>
        <p:spPr>
          <a:xfrm>
            <a:off x="304800" y="838200"/>
            <a:ext cx="48839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4</a:t>
            </a:r>
            <a:r>
              <a:rPr lang="en-US" sz="2400" b="1" dirty="0" smtClean="0">
                <a:solidFill>
                  <a:srgbClr val="FF0000"/>
                </a:solidFill>
              </a:rPr>
              <a:t>- </a:t>
            </a:r>
            <a:r>
              <a:rPr lang="en-US" sz="2400" b="1" dirty="0">
                <a:solidFill>
                  <a:srgbClr val="FF0000"/>
                </a:solidFill>
              </a:rPr>
              <a:t>Duration From the Past Until Now </a:t>
            </a:r>
            <a:endParaRPr lang="ar-SA" sz="24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4278868"/>
            <a:ext cx="7239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</a:t>
            </a:r>
            <a:r>
              <a:rPr lang="en-US" dirty="0" smtClean="0"/>
              <a:t>			       </a:t>
            </a:r>
            <a:r>
              <a:rPr lang="en-US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</a:t>
            </a:r>
            <a:r>
              <a:rPr lang="en-US" dirty="0" smtClean="0"/>
              <a:t>		              </a:t>
            </a:r>
            <a:r>
              <a:rPr lang="en-US" b="1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future</a:t>
            </a:r>
            <a:r>
              <a:rPr lang="en-US" dirty="0" smtClean="0"/>
              <a:t>		</a:t>
            </a:r>
            <a:endParaRPr lang="ar-SA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409950"/>
            <a:ext cx="6781800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533400" y="4724400"/>
            <a:ext cx="19764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She was a little girl</a:t>
            </a:r>
            <a:endParaRPr lang="ar-SA" b="1" dirty="0">
              <a:solidFill>
                <a:srgbClr val="00B05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64836" y="3524071"/>
            <a:ext cx="66396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smtClean="0">
                <a:solidFill>
                  <a:srgbClr val="00B050"/>
                </a:solidFill>
              </a:rPr>
              <a:t>X</a:t>
            </a:r>
            <a:endParaRPr lang="ar-SA" sz="7200" dirty="0">
              <a:solidFill>
                <a:srgbClr val="00B05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1496818" y="4267200"/>
            <a:ext cx="0" cy="50559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9205938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 Single Corner Rectangle 18"/>
          <p:cNvSpPr/>
          <p:nvPr/>
        </p:nvSpPr>
        <p:spPr>
          <a:xfrm>
            <a:off x="0" y="6096001"/>
            <a:ext cx="9144000" cy="761999"/>
          </a:xfrm>
          <a:prstGeom prst="round1Rect">
            <a:avLst/>
          </a:prstGeom>
          <a:solidFill>
            <a:srgbClr val="90EF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1" name="Picture 10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019800"/>
            <a:ext cx="1005840" cy="838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7924800" y="5925501"/>
            <a:ext cx="1228768" cy="932499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3886200" y="6264275"/>
            <a:ext cx="533400" cy="36512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fld id="{B6F15528-21DE-4FAA-801E-634DDDAF4B2B}" type="slidenum">
              <a:rPr lang="en-US" sz="1600" b="1" smtClean="0">
                <a:solidFill>
                  <a:srgbClr val="FF0000"/>
                </a:solidFill>
              </a:rPr>
              <a:pPr algn="ctr"/>
              <a:t>10</a:t>
            </a:fld>
            <a:endParaRPr lang="en-US" sz="1600" b="1" dirty="0">
              <a:solidFill>
                <a:srgbClr val="FF0000"/>
              </a:solidFill>
            </a:endParaRPr>
          </a:p>
        </p:txBody>
      </p:sp>
      <p:graphicFrame>
        <p:nvGraphicFramePr>
          <p:cNvPr id="15" name="جدول 14"/>
          <p:cNvGraphicFramePr>
            <a:graphicFrameLocks noGrp="1"/>
          </p:cNvGraphicFramePr>
          <p:nvPr/>
        </p:nvGraphicFramePr>
        <p:xfrm>
          <a:off x="8935720" y="0"/>
          <a:ext cx="208280" cy="929640"/>
        </p:xfrm>
        <a:graphic>
          <a:graphicData uri="http://schemas.openxmlformats.org/drawingml/2006/table">
            <a:tbl>
              <a:tblPr rtl="1"/>
              <a:tblGrid>
                <a:gridCol w="208280"/>
              </a:tblGrid>
              <a:tr h="9296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0EF89"/>
                    </a:solidFill>
                  </a:tcPr>
                </a:tc>
              </a:tr>
            </a:tbl>
          </a:graphicData>
        </a:graphic>
      </p:graphicFrame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76199" y="313491"/>
            <a:ext cx="8305801" cy="40011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Arial" pitchFamily="34" charset="0"/>
                <a:cs typeface="Arial" pitchFamily="34" charset="0"/>
              </a:rPr>
              <a:t>Uses of the Present </a:t>
            </a:r>
            <a:r>
              <a:rPr lang="en-US" sz="2000" b="1" dirty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Arial" pitchFamily="34" charset="0"/>
                <a:cs typeface="Arial" pitchFamily="34" charset="0"/>
              </a:rPr>
              <a:t>erfect Tense</a:t>
            </a:r>
            <a:endParaRPr kumimoji="0" lang="ar-S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457200" y="1295400"/>
            <a:ext cx="80772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0033CC"/>
                </a:solidFill>
              </a:rPr>
              <a:t> Since vs. For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457200" y="2133600"/>
            <a:ext cx="808198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en-US" sz="2400" dirty="0" smtClean="0"/>
              <a:t>- </a:t>
            </a:r>
            <a:r>
              <a:rPr lang="en-US" sz="2000" dirty="0" smtClean="0"/>
              <a:t>They </a:t>
            </a:r>
            <a:r>
              <a:rPr lang="en-US" sz="2000" dirty="0">
                <a:solidFill>
                  <a:srgbClr val="FF0000"/>
                </a:solidFill>
              </a:rPr>
              <a:t>have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9933FF"/>
                </a:solidFill>
              </a:rPr>
              <a:t>been</a:t>
            </a:r>
            <a:r>
              <a:rPr lang="en-US" sz="2000" dirty="0"/>
              <a:t> here </a:t>
            </a:r>
            <a:r>
              <a:rPr lang="en-US" sz="2400" b="1" dirty="0">
                <a:solidFill>
                  <a:srgbClr val="0066FF"/>
                </a:solidFill>
              </a:rPr>
              <a:t>for</a:t>
            </a:r>
            <a:r>
              <a:rPr lang="en-US" sz="2400" dirty="0"/>
              <a:t> </a:t>
            </a:r>
            <a:r>
              <a:rPr lang="en-US" sz="2000" dirty="0"/>
              <a:t>15 minutes</a:t>
            </a:r>
            <a:r>
              <a:rPr lang="en-US" sz="2400" dirty="0"/>
              <a:t>.</a:t>
            </a:r>
          </a:p>
          <a:p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000" dirty="0" smtClean="0"/>
              <a:t>- Sally </a:t>
            </a:r>
            <a:r>
              <a:rPr lang="en-US" sz="2000" b="1" dirty="0">
                <a:solidFill>
                  <a:srgbClr val="FF0000"/>
                </a:solidFill>
              </a:rPr>
              <a:t>has</a:t>
            </a:r>
            <a:r>
              <a:rPr lang="en-US" sz="2000" b="1" dirty="0"/>
              <a:t> </a:t>
            </a:r>
            <a:r>
              <a:rPr lang="en-US" sz="2000" b="1" dirty="0">
                <a:solidFill>
                  <a:srgbClr val="9933FF"/>
                </a:solidFill>
              </a:rPr>
              <a:t>studied</a:t>
            </a:r>
            <a:r>
              <a:rPr lang="en-US" sz="2000" b="1" dirty="0"/>
              <a:t> </a:t>
            </a:r>
            <a:r>
              <a:rPr lang="en-US" sz="2000" dirty="0"/>
              <a:t>English</a:t>
            </a:r>
            <a:r>
              <a:rPr lang="en-US" sz="2000" b="1" dirty="0"/>
              <a:t> </a:t>
            </a:r>
            <a:r>
              <a:rPr lang="en-US" sz="2000" b="1" dirty="0">
                <a:solidFill>
                  <a:srgbClr val="0066FF"/>
                </a:solidFill>
              </a:rPr>
              <a:t>since</a:t>
            </a:r>
            <a:r>
              <a:rPr lang="en-US" sz="2000" dirty="0"/>
              <a:t> she was a little </a:t>
            </a:r>
            <a:r>
              <a:rPr lang="en-US" sz="2000" dirty="0" smtClean="0"/>
              <a:t>girl</a:t>
            </a:r>
            <a:r>
              <a:rPr lang="en-US" sz="2400" dirty="0" smtClean="0"/>
              <a:t>.</a:t>
            </a:r>
          </a:p>
          <a:p>
            <a:endParaRPr lang="en-US" sz="2400" dirty="0"/>
          </a:p>
          <a:p>
            <a:r>
              <a:rPr lang="en-US" sz="2000" dirty="0" smtClean="0">
                <a:solidFill>
                  <a:srgbClr val="660066"/>
                </a:solidFill>
              </a:rPr>
              <a:t>- </a:t>
            </a:r>
            <a:r>
              <a:rPr lang="en-US" sz="2000" dirty="0" smtClean="0">
                <a:solidFill>
                  <a:srgbClr val="0066FF"/>
                </a:solidFill>
              </a:rPr>
              <a:t>For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smtClean="0"/>
              <a:t>is used </a:t>
            </a:r>
            <a:r>
              <a:rPr lang="en-US" sz="2000" dirty="0"/>
              <a:t>to talk about a period of </a:t>
            </a:r>
            <a:r>
              <a:rPr lang="en-US" sz="2000" dirty="0" smtClean="0"/>
              <a:t>time.</a:t>
            </a:r>
          </a:p>
          <a:p>
            <a:r>
              <a:rPr lang="en-US" sz="2000" dirty="0" smtClean="0">
                <a:solidFill>
                  <a:srgbClr val="660066"/>
                </a:solidFill>
              </a:rPr>
              <a:t>- </a:t>
            </a:r>
            <a:r>
              <a:rPr lang="en-US" sz="2000" dirty="0" smtClean="0">
                <a:solidFill>
                  <a:srgbClr val="0066FF"/>
                </a:solidFill>
              </a:rPr>
              <a:t>Since</a:t>
            </a:r>
            <a:r>
              <a:rPr lang="en-US" sz="2000" dirty="0" smtClean="0"/>
              <a:t> is used to </a:t>
            </a:r>
            <a:r>
              <a:rPr lang="en-US" sz="2000" dirty="0"/>
              <a:t>talk about a point in </a:t>
            </a:r>
            <a:r>
              <a:rPr lang="en-US" sz="2000" dirty="0" smtClean="0"/>
              <a:t>the past.</a:t>
            </a:r>
            <a:endParaRPr lang="en-US" sz="2000" dirty="0"/>
          </a:p>
          <a:p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304800" y="838200"/>
            <a:ext cx="48839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4</a:t>
            </a:r>
            <a:r>
              <a:rPr lang="en-US" sz="2400" b="1" dirty="0" smtClean="0">
                <a:solidFill>
                  <a:srgbClr val="FF0000"/>
                </a:solidFill>
              </a:rPr>
              <a:t>- </a:t>
            </a:r>
            <a:r>
              <a:rPr lang="en-US" sz="2400" b="1" dirty="0">
                <a:solidFill>
                  <a:srgbClr val="FF0000"/>
                </a:solidFill>
              </a:rPr>
              <a:t>Duration From the Past Until Now </a:t>
            </a:r>
            <a:endParaRPr lang="ar-SA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062112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381000" y="228600"/>
            <a:ext cx="8153400" cy="533400"/>
          </a:xfrm>
          <a:solidFill>
            <a:srgbClr val="CCFFCC"/>
          </a:solidFill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algn="l" rtl="0" eaLnBrk="1" hangingPunct="1">
              <a:defRPr/>
            </a:pPr>
            <a:r>
              <a:rPr lang="en-US" sz="2000" b="1" dirty="0">
                <a:solidFill>
                  <a:srgbClr val="0066FF"/>
                </a:solidFill>
                <a:latin typeface="Arial" pitchFamily="34" charset="0"/>
                <a:ea typeface="+mn-ea"/>
                <a:cs typeface="Arial" pitchFamily="34" charset="0"/>
              </a:rPr>
              <a:t>Forming N</a:t>
            </a:r>
            <a:r>
              <a:rPr lang="en-US" sz="2000" b="1" dirty="0" smtClean="0">
                <a:solidFill>
                  <a:srgbClr val="0066FF"/>
                </a:solidFill>
                <a:latin typeface="Arial" pitchFamily="34" charset="0"/>
                <a:ea typeface="+mn-ea"/>
                <a:cs typeface="Arial" pitchFamily="34" charset="0"/>
              </a:rPr>
              <a:t>egative Sentences </a:t>
            </a:r>
            <a:r>
              <a:rPr lang="en-US" sz="2000" b="1" dirty="0">
                <a:solidFill>
                  <a:srgbClr val="0066FF"/>
                </a:solidFill>
                <a:latin typeface="Arial" pitchFamily="34" charset="0"/>
                <a:ea typeface="+mn-ea"/>
                <a:cs typeface="Arial" pitchFamily="34" charset="0"/>
              </a:rPr>
              <a:t>in the </a:t>
            </a:r>
            <a:r>
              <a:rPr lang="en-US" sz="2000" b="1" dirty="0" smtClean="0">
                <a:solidFill>
                  <a:srgbClr val="0066FF"/>
                </a:solidFill>
                <a:latin typeface="Arial" pitchFamily="34" charset="0"/>
                <a:ea typeface="+mn-ea"/>
                <a:cs typeface="Arial" pitchFamily="34" charset="0"/>
              </a:rPr>
              <a:t>Present Perfect</a:t>
            </a:r>
            <a:endParaRPr lang="en-US" sz="2000" b="1" dirty="0">
              <a:solidFill>
                <a:srgbClr val="0066FF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9" name="Round Single Corner Rectangle 18"/>
          <p:cNvSpPr/>
          <p:nvPr/>
        </p:nvSpPr>
        <p:spPr>
          <a:xfrm>
            <a:off x="0" y="6096001"/>
            <a:ext cx="9144000" cy="761999"/>
          </a:xfrm>
          <a:prstGeom prst="round1Rect">
            <a:avLst/>
          </a:prstGeom>
          <a:solidFill>
            <a:srgbClr val="90EF89"/>
          </a:solidFill>
          <a:ln>
            <a:solidFill>
              <a:srgbClr val="00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1" name="Picture 10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019800"/>
            <a:ext cx="1005840" cy="838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7924800" y="5925501"/>
            <a:ext cx="1228768" cy="932499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3886200" y="6264275"/>
            <a:ext cx="533400" cy="36512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fld id="{B6F15528-21DE-4FAA-801E-634DDDAF4B2B}" type="slidenum">
              <a:rPr lang="en-US" sz="1600" b="1" smtClean="0">
                <a:solidFill>
                  <a:srgbClr val="FF0000"/>
                </a:solidFill>
              </a:rPr>
              <a:pPr algn="ctr"/>
              <a:t>11</a:t>
            </a:fld>
            <a:endParaRPr lang="en-US" sz="1600" b="1" dirty="0">
              <a:solidFill>
                <a:srgbClr val="FF0000"/>
              </a:solidFill>
            </a:endParaRPr>
          </a:p>
        </p:txBody>
      </p:sp>
      <p:graphicFrame>
        <p:nvGraphicFramePr>
          <p:cNvPr id="15" name="جدول 14"/>
          <p:cNvGraphicFramePr>
            <a:graphicFrameLocks noGrp="1"/>
          </p:cNvGraphicFramePr>
          <p:nvPr/>
        </p:nvGraphicFramePr>
        <p:xfrm>
          <a:off x="8935720" y="0"/>
          <a:ext cx="208280" cy="929640"/>
        </p:xfrm>
        <a:graphic>
          <a:graphicData uri="http://schemas.openxmlformats.org/drawingml/2006/table">
            <a:tbl>
              <a:tblPr rtl="1"/>
              <a:tblGrid>
                <a:gridCol w="208280"/>
              </a:tblGrid>
              <a:tr h="9296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0EF89"/>
                    </a:solidFill>
                  </a:tcPr>
                </a:tc>
              </a:tr>
            </a:tbl>
          </a:graphicData>
        </a:graphic>
      </p:graphicFrame>
      <p:sp>
        <p:nvSpPr>
          <p:cNvPr id="16" name="Rectangle 40"/>
          <p:cNvSpPr>
            <a:spLocks noChangeArrowheads="1"/>
          </p:cNvSpPr>
          <p:nvPr/>
        </p:nvSpPr>
        <p:spPr bwMode="auto">
          <a:xfrm>
            <a:off x="304800" y="881063"/>
            <a:ext cx="84582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000" b="1" dirty="0" smtClean="0"/>
              <a:t>-We add the negation particle </a:t>
            </a:r>
            <a:r>
              <a:rPr lang="en-US" sz="2000" b="1" i="1" dirty="0" smtClean="0">
                <a:solidFill>
                  <a:srgbClr val="FF0000"/>
                </a:solidFill>
              </a:rPr>
              <a:t>NOT</a:t>
            </a:r>
            <a:r>
              <a:rPr lang="en-US" sz="2000" b="1" i="1" dirty="0" smtClean="0"/>
              <a:t> 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smtClean="0"/>
              <a:t>after </a:t>
            </a:r>
            <a:r>
              <a:rPr lang="en-US" sz="2000" b="1" dirty="0" smtClean="0">
                <a:solidFill>
                  <a:srgbClr val="0066FF"/>
                </a:solidFill>
              </a:rPr>
              <a:t>have</a:t>
            </a:r>
            <a:r>
              <a:rPr lang="en-US" sz="2000" b="1" dirty="0" smtClean="0"/>
              <a:t> (have </a:t>
            </a:r>
            <a:r>
              <a:rPr lang="en-US" sz="2000" b="1" dirty="0" smtClean="0">
                <a:solidFill>
                  <a:srgbClr val="FF0000"/>
                </a:solidFill>
              </a:rPr>
              <a:t>not</a:t>
            </a:r>
            <a:r>
              <a:rPr lang="en-US" sz="2000" b="1" dirty="0" smtClean="0"/>
              <a:t>) or </a:t>
            </a:r>
            <a:r>
              <a:rPr lang="en-US" sz="2000" b="1" dirty="0" smtClean="0">
                <a:solidFill>
                  <a:srgbClr val="0066FF"/>
                </a:solidFill>
              </a:rPr>
              <a:t>has</a:t>
            </a:r>
            <a:r>
              <a:rPr lang="en-US" sz="2000" b="1" dirty="0" smtClean="0"/>
              <a:t> (has </a:t>
            </a:r>
            <a:r>
              <a:rPr lang="en-US" sz="2000" b="1" dirty="0" smtClean="0">
                <a:solidFill>
                  <a:srgbClr val="FF0000"/>
                </a:solidFill>
              </a:rPr>
              <a:t>not</a:t>
            </a:r>
            <a:r>
              <a:rPr lang="en-US" sz="2000" b="1" dirty="0" smtClean="0"/>
              <a:t>).</a:t>
            </a:r>
          </a:p>
          <a:p>
            <a:r>
              <a:rPr lang="en-US" sz="2000" b="1" dirty="0" smtClean="0">
                <a:solidFill>
                  <a:srgbClr val="0033CC"/>
                </a:solidFill>
              </a:rPr>
              <a:t>Ex</a:t>
            </a:r>
            <a:r>
              <a:rPr lang="en-US" sz="2000" b="1" dirty="0" smtClean="0"/>
              <a:t>.</a:t>
            </a:r>
          </a:p>
          <a:p>
            <a:r>
              <a:rPr lang="en-US" sz="2000" b="1" dirty="0"/>
              <a:t>Sally </a:t>
            </a:r>
            <a:r>
              <a:rPr lang="en-US" sz="2000" b="1" dirty="0">
                <a:solidFill>
                  <a:srgbClr val="0066FF"/>
                </a:solidFill>
              </a:rPr>
              <a:t>has</a:t>
            </a:r>
            <a:r>
              <a:rPr lang="en-US" sz="2000" b="1" dirty="0"/>
              <a:t> studied English</a:t>
            </a:r>
            <a:r>
              <a:rPr lang="en-US" sz="2000" b="1" dirty="0" smtClean="0"/>
              <a:t>.	 </a:t>
            </a:r>
            <a:r>
              <a:rPr lang="en-US" sz="2000" b="1" dirty="0"/>
              <a:t>Sally </a:t>
            </a:r>
            <a:r>
              <a:rPr lang="en-US" sz="2000" b="1" dirty="0">
                <a:solidFill>
                  <a:srgbClr val="0066FF"/>
                </a:solidFill>
              </a:rPr>
              <a:t>has</a:t>
            </a:r>
            <a:r>
              <a:rPr lang="en-US" sz="2000" b="1" dirty="0"/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not</a:t>
            </a:r>
            <a:r>
              <a:rPr lang="en-US" sz="2000" b="1" dirty="0" smtClean="0"/>
              <a:t> studied </a:t>
            </a:r>
            <a:r>
              <a:rPr lang="en-US" sz="2000" b="1" dirty="0"/>
              <a:t>English.</a:t>
            </a:r>
          </a:p>
          <a:p>
            <a:endParaRPr lang="en-US" sz="2000" b="1" dirty="0"/>
          </a:p>
        </p:txBody>
      </p:sp>
      <p:graphicFrame>
        <p:nvGraphicFramePr>
          <p:cNvPr id="22" name="Group 81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155804046"/>
              </p:ext>
            </p:extLst>
          </p:nvPr>
        </p:nvGraphicFramePr>
        <p:xfrm>
          <a:off x="762000" y="2209800"/>
          <a:ext cx="5029200" cy="2742840"/>
        </p:xfrm>
        <a:graphic>
          <a:graphicData uri="http://schemas.openxmlformats.org/drawingml/2006/table">
            <a:tbl>
              <a:tblPr/>
              <a:tblGrid>
                <a:gridCol w="1282178"/>
                <a:gridCol w="1676400"/>
                <a:gridCol w="2070622"/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have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not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studied English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281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You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We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They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have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not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12615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He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She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It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has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not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406703353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381000" y="228600"/>
            <a:ext cx="8153400" cy="533400"/>
          </a:xfrm>
          <a:solidFill>
            <a:srgbClr val="CCFFCC"/>
          </a:solidFill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algn="l" rtl="0" eaLnBrk="1" hangingPunct="1">
              <a:defRPr/>
            </a:pPr>
            <a:r>
              <a:rPr lang="en-US" sz="2000" b="1" dirty="0">
                <a:solidFill>
                  <a:srgbClr val="0066FF"/>
                </a:solidFill>
                <a:latin typeface="Arial" pitchFamily="34" charset="0"/>
                <a:ea typeface="+mn-ea"/>
                <a:cs typeface="Arial" pitchFamily="34" charset="0"/>
              </a:rPr>
              <a:t>Forming </a:t>
            </a:r>
            <a:r>
              <a:rPr lang="en-US" sz="2000" b="1" dirty="0" smtClean="0">
                <a:solidFill>
                  <a:srgbClr val="0066FF"/>
                </a:solidFill>
                <a:latin typeface="Arial" pitchFamily="34" charset="0"/>
                <a:ea typeface="+mn-ea"/>
                <a:cs typeface="Arial" pitchFamily="34" charset="0"/>
              </a:rPr>
              <a:t>Question Sentences </a:t>
            </a:r>
            <a:r>
              <a:rPr lang="en-US" sz="2000" b="1" dirty="0">
                <a:solidFill>
                  <a:srgbClr val="0066FF"/>
                </a:solidFill>
                <a:latin typeface="Arial" pitchFamily="34" charset="0"/>
                <a:ea typeface="+mn-ea"/>
                <a:cs typeface="Arial" pitchFamily="34" charset="0"/>
              </a:rPr>
              <a:t>in the </a:t>
            </a:r>
            <a:r>
              <a:rPr lang="en-US" sz="2000" b="1" dirty="0" smtClean="0">
                <a:solidFill>
                  <a:srgbClr val="0066FF"/>
                </a:solidFill>
                <a:latin typeface="Arial" pitchFamily="34" charset="0"/>
                <a:ea typeface="+mn-ea"/>
                <a:cs typeface="Arial" pitchFamily="34" charset="0"/>
              </a:rPr>
              <a:t>Present Perfect</a:t>
            </a:r>
            <a:endParaRPr lang="en-US" sz="2000" b="1" dirty="0">
              <a:solidFill>
                <a:srgbClr val="0066FF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9" name="Round Single Corner Rectangle 18"/>
          <p:cNvSpPr/>
          <p:nvPr/>
        </p:nvSpPr>
        <p:spPr>
          <a:xfrm>
            <a:off x="0" y="6096001"/>
            <a:ext cx="9144000" cy="761999"/>
          </a:xfrm>
          <a:prstGeom prst="round1Rect">
            <a:avLst/>
          </a:prstGeom>
          <a:solidFill>
            <a:srgbClr val="90EF89"/>
          </a:solidFill>
          <a:ln>
            <a:solidFill>
              <a:srgbClr val="00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1" name="Picture 10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019800"/>
            <a:ext cx="1005840" cy="838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7924800" y="5925501"/>
            <a:ext cx="1228768" cy="932499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3886200" y="6264275"/>
            <a:ext cx="533400" cy="36512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fld id="{B6F15528-21DE-4FAA-801E-634DDDAF4B2B}" type="slidenum">
              <a:rPr lang="en-US" sz="1600" b="1" smtClean="0">
                <a:solidFill>
                  <a:srgbClr val="FF0000"/>
                </a:solidFill>
              </a:rPr>
              <a:pPr algn="ctr"/>
              <a:t>12</a:t>
            </a:fld>
            <a:endParaRPr lang="en-US" sz="1600" b="1" dirty="0">
              <a:solidFill>
                <a:srgbClr val="FF0000"/>
              </a:solidFill>
            </a:endParaRPr>
          </a:p>
        </p:txBody>
      </p:sp>
      <p:graphicFrame>
        <p:nvGraphicFramePr>
          <p:cNvPr id="15" name="جدول 14"/>
          <p:cNvGraphicFramePr>
            <a:graphicFrameLocks noGrp="1"/>
          </p:cNvGraphicFramePr>
          <p:nvPr/>
        </p:nvGraphicFramePr>
        <p:xfrm>
          <a:off x="8935720" y="0"/>
          <a:ext cx="208280" cy="929640"/>
        </p:xfrm>
        <a:graphic>
          <a:graphicData uri="http://schemas.openxmlformats.org/drawingml/2006/table">
            <a:tbl>
              <a:tblPr rtl="1"/>
              <a:tblGrid>
                <a:gridCol w="208280"/>
              </a:tblGrid>
              <a:tr h="9296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0EF89"/>
                    </a:solidFill>
                  </a:tcPr>
                </a:tc>
              </a:tr>
            </a:tbl>
          </a:graphicData>
        </a:graphic>
      </p:graphicFrame>
      <p:sp>
        <p:nvSpPr>
          <p:cNvPr id="16" name="Rectangle 40"/>
          <p:cNvSpPr>
            <a:spLocks noChangeArrowheads="1"/>
          </p:cNvSpPr>
          <p:nvPr/>
        </p:nvSpPr>
        <p:spPr bwMode="auto">
          <a:xfrm>
            <a:off x="304800" y="881063"/>
            <a:ext cx="8458200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000" b="1" dirty="0" smtClean="0"/>
              <a:t>We just place have/has before the subject and add the a question mark (?).</a:t>
            </a:r>
          </a:p>
          <a:p>
            <a:r>
              <a:rPr lang="en-US" sz="2000" b="1" dirty="0" smtClean="0">
                <a:solidFill>
                  <a:srgbClr val="0033CC"/>
                </a:solidFill>
              </a:rPr>
              <a:t>Ex</a:t>
            </a:r>
            <a:r>
              <a:rPr lang="en-US" sz="2000" b="1" dirty="0" smtClean="0"/>
              <a:t>.</a:t>
            </a:r>
          </a:p>
          <a:p>
            <a:r>
              <a:rPr lang="en-US" sz="2000" b="1" dirty="0">
                <a:solidFill>
                  <a:srgbClr val="0033CC"/>
                </a:solidFill>
              </a:rPr>
              <a:t>Sally</a:t>
            </a:r>
            <a:r>
              <a:rPr lang="en-US" sz="2000" b="1" dirty="0"/>
              <a:t> </a:t>
            </a:r>
            <a:r>
              <a:rPr lang="en-US" sz="2000" b="1" dirty="0">
                <a:solidFill>
                  <a:srgbClr val="FF0000"/>
                </a:solidFill>
              </a:rPr>
              <a:t>has</a:t>
            </a:r>
            <a:r>
              <a:rPr lang="en-US" sz="2000" b="1" dirty="0">
                <a:solidFill>
                  <a:srgbClr val="9933FF"/>
                </a:solidFill>
              </a:rPr>
              <a:t> </a:t>
            </a:r>
            <a:r>
              <a:rPr lang="en-US" sz="2000" b="1" dirty="0"/>
              <a:t>studied English</a:t>
            </a:r>
            <a:r>
              <a:rPr lang="en-US" sz="2000" b="1" dirty="0" smtClean="0"/>
              <a:t>.	 </a:t>
            </a:r>
          </a:p>
          <a:p>
            <a:endParaRPr lang="en-US" sz="2000" b="1" dirty="0">
              <a:solidFill>
                <a:srgbClr val="FF0000"/>
              </a:solidFill>
            </a:endParaRPr>
          </a:p>
          <a:p>
            <a:r>
              <a:rPr lang="en-US" sz="2000" b="1" dirty="0" smtClean="0">
                <a:solidFill>
                  <a:srgbClr val="FF0000"/>
                </a:solidFill>
              </a:rPr>
              <a:t>Has</a:t>
            </a:r>
            <a:r>
              <a:rPr lang="en-US" sz="2000" b="1" dirty="0" smtClean="0"/>
              <a:t> </a:t>
            </a:r>
            <a:r>
              <a:rPr lang="en-US" sz="2000" b="1" dirty="0" smtClean="0">
                <a:solidFill>
                  <a:srgbClr val="0033CC"/>
                </a:solidFill>
              </a:rPr>
              <a:t>Sally</a:t>
            </a:r>
            <a:r>
              <a:rPr lang="en-US" sz="2000" b="1" dirty="0" smtClean="0"/>
              <a:t> studied English</a:t>
            </a:r>
            <a:r>
              <a:rPr lang="en-US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US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2" name="Group 81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200313593"/>
              </p:ext>
            </p:extLst>
          </p:nvPr>
        </p:nvGraphicFramePr>
        <p:xfrm>
          <a:off x="685800" y="2895600"/>
          <a:ext cx="5715000" cy="2755032"/>
        </p:xfrm>
        <a:graphic>
          <a:graphicData uri="http://schemas.openxmlformats.org/drawingml/2006/table">
            <a:tbl>
              <a:tblPr/>
              <a:tblGrid>
                <a:gridCol w="1457021"/>
                <a:gridCol w="1905000"/>
                <a:gridCol w="2352979"/>
              </a:tblGrid>
              <a:tr h="13853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Have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You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We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They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studied English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615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Has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He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She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It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533400" y="1828800"/>
            <a:ext cx="533400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533400" y="1828800"/>
            <a:ext cx="533400" cy="35924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46239584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381000" y="228600"/>
            <a:ext cx="8153400" cy="533400"/>
          </a:xfrm>
          <a:solidFill>
            <a:srgbClr val="CCFFCC"/>
          </a:solidFill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algn="l" rtl="0" eaLnBrk="1" hangingPunct="1">
              <a:defRPr/>
            </a:pPr>
            <a:r>
              <a:rPr lang="en-US" sz="2400" b="1" dirty="0" smtClean="0">
                <a:solidFill>
                  <a:srgbClr val="0066FF"/>
                </a:solidFill>
                <a:latin typeface="Arial" pitchFamily="34" charset="0"/>
                <a:ea typeface="+mn-ea"/>
                <a:cs typeface="Arial" pitchFamily="34" charset="0"/>
              </a:rPr>
              <a:t>Practice</a:t>
            </a:r>
            <a:endParaRPr lang="en-US" sz="2400" b="1" dirty="0">
              <a:solidFill>
                <a:srgbClr val="0066FF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9" name="Round Single Corner Rectangle 18"/>
          <p:cNvSpPr/>
          <p:nvPr/>
        </p:nvSpPr>
        <p:spPr>
          <a:xfrm>
            <a:off x="0" y="6096001"/>
            <a:ext cx="9144000" cy="761999"/>
          </a:xfrm>
          <a:prstGeom prst="round1Rect">
            <a:avLst/>
          </a:prstGeom>
          <a:solidFill>
            <a:srgbClr val="90EF89"/>
          </a:solidFill>
          <a:ln>
            <a:solidFill>
              <a:srgbClr val="00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1" name="Picture 10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019800"/>
            <a:ext cx="1005840" cy="838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7924800" y="5925501"/>
            <a:ext cx="1228768" cy="932499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3886200" y="6264275"/>
            <a:ext cx="533400" cy="36512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fld id="{B6F15528-21DE-4FAA-801E-634DDDAF4B2B}" type="slidenum">
              <a:rPr lang="en-US" sz="1600" b="1" smtClean="0">
                <a:solidFill>
                  <a:srgbClr val="FF0000"/>
                </a:solidFill>
              </a:rPr>
              <a:pPr algn="ctr"/>
              <a:t>13</a:t>
            </a:fld>
            <a:endParaRPr lang="en-US" sz="1600" b="1" dirty="0">
              <a:solidFill>
                <a:srgbClr val="FF0000"/>
              </a:solidFill>
            </a:endParaRPr>
          </a:p>
        </p:txBody>
      </p:sp>
      <p:graphicFrame>
        <p:nvGraphicFramePr>
          <p:cNvPr id="15" name="جدول 14"/>
          <p:cNvGraphicFramePr>
            <a:graphicFrameLocks noGrp="1"/>
          </p:cNvGraphicFramePr>
          <p:nvPr/>
        </p:nvGraphicFramePr>
        <p:xfrm>
          <a:off x="8935720" y="0"/>
          <a:ext cx="208280" cy="929640"/>
        </p:xfrm>
        <a:graphic>
          <a:graphicData uri="http://schemas.openxmlformats.org/drawingml/2006/table">
            <a:tbl>
              <a:tblPr rtl="1"/>
              <a:tblGrid>
                <a:gridCol w="208280"/>
              </a:tblGrid>
              <a:tr h="9296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0EF89"/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 descr="F:\DCIM\101MSDCF\DSC0134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22906" b="22906"/>
          <a:stretch/>
        </p:blipFill>
        <p:spPr bwMode="auto">
          <a:xfrm>
            <a:off x="2819400" y="3429000"/>
            <a:ext cx="3352800" cy="2514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657600" y="773668"/>
            <a:ext cx="6623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GO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5452" y="1752600"/>
            <a:ext cx="77879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Arial" pitchFamily="34" charset="0"/>
              <a:buChar char="•"/>
            </a:pPr>
            <a:r>
              <a:rPr lang="en-US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He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has</a:t>
            </a:r>
            <a:r>
              <a:rPr lang="en-US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gone</a:t>
            </a:r>
            <a:r>
              <a:rPr lang="en-US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to Makah.</a:t>
            </a:r>
          </a:p>
          <a:p>
            <a:pPr marL="285750" indent="-285750">
              <a:lnSpc>
                <a:spcPct val="200000"/>
              </a:lnSpc>
              <a:buFont typeface="Arial" pitchFamily="34" charset="0"/>
              <a:buChar char="•"/>
            </a:pPr>
            <a:r>
              <a:rPr lang="en-US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He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has</a:t>
            </a:r>
            <a:r>
              <a:rPr lang="en-US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not</a:t>
            </a:r>
            <a:r>
              <a:rPr lang="en-US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gone</a:t>
            </a:r>
            <a:r>
              <a:rPr lang="en-US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to Makah.</a:t>
            </a:r>
          </a:p>
          <a:p>
            <a:pPr marL="285750" indent="-285750">
              <a:lnSpc>
                <a:spcPct val="200000"/>
              </a:lnSpc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Has</a:t>
            </a:r>
            <a:r>
              <a:rPr lang="en-US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he </a:t>
            </a:r>
            <a:r>
              <a:rPr lang="en-US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gone</a:t>
            </a:r>
            <a:r>
              <a:rPr lang="en-US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to Makah?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140670335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381000" y="228600"/>
            <a:ext cx="8153400" cy="533400"/>
          </a:xfrm>
          <a:solidFill>
            <a:srgbClr val="CCFFCC"/>
          </a:solidFill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algn="l">
              <a:defRPr/>
            </a:pPr>
            <a:r>
              <a:rPr lang="en-US" sz="2400" b="1" dirty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Practice</a:t>
            </a:r>
            <a:endParaRPr lang="en-US" sz="2400" b="1" spc="-150" dirty="0" smtClean="0">
              <a:solidFill>
                <a:srgbClr val="0033CC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19" name="Round Single Corner Rectangle 18"/>
          <p:cNvSpPr/>
          <p:nvPr/>
        </p:nvSpPr>
        <p:spPr>
          <a:xfrm>
            <a:off x="0" y="6096001"/>
            <a:ext cx="9144000" cy="761999"/>
          </a:xfrm>
          <a:prstGeom prst="round1Rect">
            <a:avLst/>
          </a:prstGeom>
          <a:solidFill>
            <a:srgbClr val="90EF89"/>
          </a:solidFill>
          <a:ln>
            <a:solidFill>
              <a:srgbClr val="00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1" name="Picture 10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019800"/>
            <a:ext cx="1005840" cy="838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7924800" y="5925501"/>
            <a:ext cx="1228768" cy="932499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3886200" y="6264275"/>
            <a:ext cx="533400" cy="36512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fld id="{B6F15528-21DE-4FAA-801E-634DDDAF4B2B}" type="slidenum">
              <a:rPr lang="en-US" sz="1600" b="1" smtClean="0">
                <a:solidFill>
                  <a:srgbClr val="FF0000"/>
                </a:solidFill>
              </a:rPr>
              <a:pPr algn="ctr"/>
              <a:t>14</a:t>
            </a:fld>
            <a:endParaRPr lang="en-US" sz="1600" b="1" dirty="0">
              <a:solidFill>
                <a:srgbClr val="FF0000"/>
              </a:solidFill>
            </a:endParaRPr>
          </a:p>
        </p:txBody>
      </p:sp>
      <p:graphicFrame>
        <p:nvGraphicFramePr>
          <p:cNvPr id="15" name="جدول 14"/>
          <p:cNvGraphicFramePr>
            <a:graphicFrameLocks noGrp="1"/>
          </p:cNvGraphicFramePr>
          <p:nvPr/>
        </p:nvGraphicFramePr>
        <p:xfrm>
          <a:off x="8935720" y="0"/>
          <a:ext cx="208280" cy="929640"/>
        </p:xfrm>
        <a:graphic>
          <a:graphicData uri="http://schemas.openxmlformats.org/drawingml/2006/table">
            <a:tbl>
              <a:tblPr rtl="1"/>
              <a:tblGrid>
                <a:gridCol w="208280"/>
              </a:tblGrid>
              <a:tr h="9296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0EF89"/>
                    </a:solidFill>
                  </a:tcPr>
                </a:tc>
              </a:tr>
            </a:tbl>
          </a:graphicData>
        </a:graphic>
      </p:graphicFrame>
      <p:sp>
        <p:nvSpPr>
          <p:cNvPr id="26" name="Text Box 1059"/>
          <p:cNvSpPr txBox="1">
            <a:spLocks noChangeArrowheads="1"/>
          </p:cNvSpPr>
          <p:nvPr/>
        </p:nvSpPr>
        <p:spPr bwMode="auto">
          <a:xfrm>
            <a:off x="533400" y="26670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ar-SA"/>
          </a:p>
        </p:txBody>
      </p:sp>
      <p:sp>
        <p:nvSpPr>
          <p:cNvPr id="29" name="Text Box 1062"/>
          <p:cNvSpPr txBox="1">
            <a:spLocks noChangeArrowheads="1"/>
          </p:cNvSpPr>
          <p:nvPr/>
        </p:nvSpPr>
        <p:spPr bwMode="auto">
          <a:xfrm flipH="1" flipV="1">
            <a:off x="533400" y="48768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rot="10800000">
            <a:spAutoFit/>
          </a:bodyPr>
          <a:lstStyle/>
          <a:p>
            <a:pPr>
              <a:spcBef>
                <a:spcPct val="50000"/>
              </a:spcBef>
            </a:pPr>
            <a:endParaRPr lang="ar-SA"/>
          </a:p>
        </p:txBody>
      </p:sp>
      <p:pic>
        <p:nvPicPr>
          <p:cNvPr id="3074" name="Picture 2" descr="F:\DCIM\101MSDCF\DSC0147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835400"/>
            <a:ext cx="2828228" cy="22479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733800" y="762000"/>
            <a:ext cx="710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pass</a:t>
            </a:r>
            <a:endParaRPr lang="ar-SA" dirty="0"/>
          </a:p>
        </p:txBody>
      </p:sp>
      <p:sp>
        <p:nvSpPr>
          <p:cNvPr id="39" name="Rectangle 38"/>
          <p:cNvSpPr/>
          <p:nvPr/>
        </p:nvSpPr>
        <p:spPr>
          <a:xfrm>
            <a:off x="365452" y="1752600"/>
            <a:ext cx="7787948" cy="1668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Arial" pitchFamily="34" charset="0"/>
              <a:buChar char="•"/>
            </a:pPr>
            <a:r>
              <a:rPr lang="en-US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He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has</a:t>
            </a:r>
            <a:r>
              <a:rPr lang="en-US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passed </a:t>
            </a:r>
            <a:r>
              <a:rPr lang="en-US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his exam.</a:t>
            </a:r>
          </a:p>
          <a:p>
            <a:pPr marL="285750" indent="-285750">
              <a:lnSpc>
                <a:spcPct val="200000"/>
              </a:lnSpc>
              <a:buFont typeface="Arial" pitchFamily="34" charset="0"/>
              <a:buChar char="•"/>
            </a:pPr>
            <a:r>
              <a:rPr lang="en-US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He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has</a:t>
            </a:r>
            <a:r>
              <a:rPr lang="en-US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not</a:t>
            </a:r>
            <a:r>
              <a:rPr lang="en-US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passed  </a:t>
            </a:r>
            <a:r>
              <a:rPr lang="en-US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his exam.</a:t>
            </a:r>
          </a:p>
          <a:p>
            <a:pPr marL="285750" indent="-285750">
              <a:lnSpc>
                <a:spcPct val="200000"/>
              </a:lnSpc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Has</a:t>
            </a:r>
            <a:r>
              <a:rPr lang="en-US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he </a:t>
            </a:r>
            <a:r>
              <a:rPr lang="en-US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passed </a:t>
            </a:r>
            <a:r>
              <a:rPr lang="en-US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his exam?</a:t>
            </a:r>
            <a:endParaRPr lang="ar-SA" dirty="0"/>
          </a:p>
        </p:txBody>
      </p:sp>
      <p:pic>
        <p:nvPicPr>
          <p:cNvPr id="8194" name="Picture 2" descr="http://t3.gstatic.com/images?q=tbn:ANd9GcTOMTLvVtzl2kG_Oz4ODC5uvRMuHtlTNM84rj2iFiGqgq77dKJQ-Q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082088" y="-1041400"/>
            <a:ext cx="2143125" cy="2143125"/>
          </a:xfrm>
          <a:prstGeom prst="rect">
            <a:avLst/>
          </a:prstGeom>
          <a:noFill/>
        </p:spPr>
      </p:pic>
      <p:pic>
        <p:nvPicPr>
          <p:cNvPr id="17" name="Picture 2" descr="http://static3.depositphotos.com/1000839/193/i/950/depositphotos_1932024-A-grade-written-on-a-test-paper..jpg"/>
          <p:cNvPicPr>
            <a:picLocks noChangeAspect="1" noChangeArrowheads="1"/>
          </p:cNvPicPr>
          <p:nvPr/>
        </p:nvPicPr>
        <p:blipFill>
          <a:blip r:embed="rId7" cstate="print"/>
          <a:srcRect l="1107" t="1384" r="277" b="-830"/>
          <a:stretch>
            <a:fillRect/>
          </a:stretch>
        </p:blipFill>
        <p:spPr bwMode="auto">
          <a:xfrm>
            <a:off x="3733800" y="5410200"/>
            <a:ext cx="658882" cy="6657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0670335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381000" y="228600"/>
            <a:ext cx="8153400" cy="533400"/>
          </a:xfrm>
          <a:solidFill>
            <a:srgbClr val="CCFFCC"/>
          </a:solidFill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algn="l">
              <a:defRPr/>
            </a:pPr>
            <a:r>
              <a:rPr lang="en-US" sz="2400" b="1" dirty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Practice</a:t>
            </a:r>
            <a:endParaRPr lang="en-US" sz="2400" b="1" spc="-150" dirty="0" smtClean="0">
              <a:solidFill>
                <a:srgbClr val="0033CC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19" name="Round Single Corner Rectangle 18"/>
          <p:cNvSpPr/>
          <p:nvPr/>
        </p:nvSpPr>
        <p:spPr>
          <a:xfrm>
            <a:off x="0" y="6096001"/>
            <a:ext cx="9144000" cy="761999"/>
          </a:xfrm>
          <a:prstGeom prst="round1Rect">
            <a:avLst/>
          </a:prstGeom>
          <a:solidFill>
            <a:srgbClr val="90EF89"/>
          </a:solidFill>
          <a:ln>
            <a:solidFill>
              <a:srgbClr val="00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1" name="Picture 10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019800"/>
            <a:ext cx="1005840" cy="838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7924800" y="5925501"/>
            <a:ext cx="1228768" cy="932499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3886200" y="6264275"/>
            <a:ext cx="533400" cy="36512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fld id="{B6F15528-21DE-4FAA-801E-634DDDAF4B2B}" type="slidenum">
              <a:rPr lang="en-US" sz="1600" b="1" smtClean="0">
                <a:solidFill>
                  <a:srgbClr val="FF0000"/>
                </a:solidFill>
              </a:rPr>
              <a:pPr algn="ctr"/>
              <a:t>15</a:t>
            </a:fld>
            <a:endParaRPr lang="en-US" sz="1600" b="1" dirty="0">
              <a:solidFill>
                <a:srgbClr val="FF0000"/>
              </a:solidFill>
            </a:endParaRPr>
          </a:p>
        </p:txBody>
      </p:sp>
      <p:graphicFrame>
        <p:nvGraphicFramePr>
          <p:cNvPr id="15" name="جدول 14"/>
          <p:cNvGraphicFramePr>
            <a:graphicFrameLocks noGrp="1"/>
          </p:cNvGraphicFramePr>
          <p:nvPr/>
        </p:nvGraphicFramePr>
        <p:xfrm>
          <a:off x="8935720" y="0"/>
          <a:ext cx="208280" cy="929640"/>
        </p:xfrm>
        <a:graphic>
          <a:graphicData uri="http://schemas.openxmlformats.org/drawingml/2006/table">
            <a:tbl>
              <a:tblPr rtl="1"/>
              <a:tblGrid>
                <a:gridCol w="208280"/>
              </a:tblGrid>
              <a:tr h="9296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0EF89"/>
                    </a:solidFill>
                  </a:tcPr>
                </a:tc>
              </a:tr>
            </a:tbl>
          </a:graphicData>
        </a:graphic>
      </p:graphicFrame>
      <p:sp>
        <p:nvSpPr>
          <p:cNvPr id="26" name="Text Box 1059"/>
          <p:cNvSpPr txBox="1">
            <a:spLocks noChangeArrowheads="1"/>
          </p:cNvSpPr>
          <p:nvPr/>
        </p:nvSpPr>
        <p:spPr bwMode="auto">
          <a:xfrm>
            <a:off x="533400" y="26670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ar-SA"/>
          </a:p>
        </p:txBody>
      </p:sp>
      <p:sp>
        <p:nvSpPr>
          <p:cNvPr id="29" name="Text Box 1062"/>
          <p:cNvSpPr txBox="1">
            <a:spLocks noChangeArrowheads="1"/>
          </p:cNvSpPr>
          <p:nvPr/>
        </p:nvSpPr>
        <p:spPr bwMode="auto">
          <a:xfrm flipH="1" flipV="1">
            <a:off x="533400" y="48768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rot="10800000">
            <a:spAutoFit/>
          </a:bodyPr>
          <a:lstStyle/>
          <a:p>
            <a:pPr>
              <a:spcBef>
                <a:spcPct val="50000"/>
              </a:spcBef>
            </a:pPr>
            <a:endParaRPr lang="ar-SA"/>
          </a:p>
        </p:txBody>
      </p:sp>
      <p:sp>
        <p:nvSpPr>
          <p:cNvPr id="4" name="Rectangle 3"/>
          <p:cNvSpPr/>
          <p:nvPr/>
        </p:nvSpPr>
        <p:spPr>
          <a:xfrm>
            <a:off x="3733800" y="762000"/>
            <a:ext cx="18966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dirty="0">
                <a:ea typeface="新細明體" pitchFamily="18" charset="-120"/>
              </a:rPr>
              <a:t>(</a:t>
            </a:r>
            <a:r>
              <a:rPr lang="en-US" altLang="zh-TW" dirty="0">
                <a:ea typeface="新細明體" pitchFamily="18" charset="-120"/>
              </a:rPr>
              <a:t>.</a:t>
            </a:r>
            <a:r>
              <a:rPr lang="en-US" altLang="zh-TW" b="1" dirty="0" err="1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f</a:t>
            </a:r>
            <a:r>
              <a:rPr lang="en-US" altLang="zh-TW" dirty="0" err="1">
                <a:ea typeface="新細明體" pitchFamily="18" charset="-120"/>
              </a:rPr>
              <a:t>.</a:t>
            </a:r>
            <a:r>
              <a:rPr lang="en-US" altLang="zh-TW" b="1" dirty="0" err="1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en-US" altLang="zh-TW" dirty="0" err="1">
                <a:ea typeface="新細明體" pitchFamily="18" charset="-120"/>
              </a:rPr>
              <a:t>.</a:t>
            </a:r>
            <a:r>
              <a:rPr lang="en-US" altLang="zh-TW" b="1" dirty="0" err="1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en-US" altLang="zh-TW" dirty="0">
                <a:ea typeface="新細明體" pitchFamily="18" charset="-120"/>
              </a:rPr>
              <a:t>.</a:t>
            </a:r>
            <a:r>
              <a:rPr lang="en-US" altLang="zh-TW" b="1" dirty="0">
                <a:ea typeface="新細明體" pitchFamily="18" charset="-120"/>
              </a:rPr>
              <a:t>/</a:t>
            </a:r>
            <a:r>
              <a:rPr lang="en-US" altLang="zh-TW" dirty="0">
                <a:ea typeface="新細明體" pitchFamily="18" charset="-120"/>
              </a:rPr>
              <a:t>.</a:t>
            </a:r>
            <a:r>
              <a:rPr lang="en-US" altLang="zh-TW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altLang="zh-TW" dirty="0" err="1">
                <a:ea typeface="新細明體" pitchFamily="18" charset="-120"/>
              </a:rPr>
              <a:t>.</a:t>
            </a:r>
            <a:r>
              <a:rPr lang="en-US" altLang="zh-TW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altLang="zh-TW" dirty="0" err="1">
                <a:ea typeface="新細明體" pitchFamily="18" charset="-120"/>
              </a:rPr>
              <a:t>.</a:t>
            </a:r>
            <a:r>
              <a:rPr lang="en-US" altLang="zh-TW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altLang="zh-TW" dirty="0" err="1">
                <a:ea typeface="新細明體" pitchFamily="18" charset="-120"/>
              </a:rPr>
              <a:t>.</a:t>
            </a:r>
            <a:r>
              <a:rPr lang="en-US" altLang="zh-TW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altLang="zh-TW" dirty="0" err="1">
                <a:ea typeface="新細明體" pitchFamily="18" charset="-120"/>
              </a:rPr>
              <a:t>.</a:t>
            </a:r>
            <a:r>
              <a:rPr lang="en-US" altLang="zh-TW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en-US" altLang="zh-TW" sz="1600" dirty="0">
                <a:ea typeface="新細明體" pitchFamily="18" charset="-120"/>
              </a:rPr>
              <a:t>.</a:t>
            </a:r>
            <a:r>
              <a:rPr lang="en-US" altLang="zh-TW" b="1" dirty="0">
                <a:ea typeface="新細明體" pitchFamily="18" charset="-120"/>
              </a:rPr>
              <a:t>)</a:t>
            </a:r>
            <a:endParaRPr lang="ar-SA" dirty="0"/>
          </a:p>
        </p:txBody>
      </p:sp>
      <p:sp>
        <p:nvSpPr>
          <p:cNvPr id="39" name="Rectangle 38"/>
          <p:cNvSpPr/>
          <p:nvPr/>
        </p:nvSpPr>
        <p:spPr>
          <a:xfrm>
            <a:off x="365452" y="1752600"/>
            <a:ext cx="77879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Char char="-"/>
              <a:defRPr/>
            </a:pPr>
            <a:r>
              <a:rPr lang="en-US" altLang="zh-TW" sz="2400" b="1" dirty="0" smtClean="0">
                <a:ea typeface="新細明體" pitchFamily="18" charset="-120"/>
              </a:rPr>
              <a:t>We have not seen Sally (</a:t>
            </a:r>
            <a:r>
              <a:rPr lang="en-US" altLang="zh-TW" sz="2400" dirty="0">
                <a:ea typeface="新細明體" pitchFamily="18" charset="-120"/>
              </a:rPr>
              <a:t>.</a:t>
            </a:r>
            <a:r>
              <a:rPr lang="en-US" altLang="zh-TW" sz="2400" b="1" dirty="0" err="1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f</a:t>
            </a:r>
            <a:r>
              <a:rPr lang="en-US" altLang="zh-TW" sz="2400" dirty="0" err="1" smtClean="0">
                <a:ea typeface="新細明體" pitchFamily="18" charset="-120"/>
              </a:rPr>
              <a:t>.</a:t>
            </a:r>
            <a:r>
              <a:rPr lang="en-US" altLang="zh-TW" sz="2400" b="1" dirty="0" err="1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en-US" altLang="zh-TW" sz="2400" dirty="0" err="1" smtClean="0">
                <a:ea typeface="新細明體" pitchFamily="18" charset="-120"/>
              </a:rPr>
              <a:t>.</a:t>
            </a:r>
            <a:r>
              <a:rPr lang="en-US" altLang="zh-TW" sz="2400" b="1" dirty="0" err="1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en-US" altLang="zh-TW" sz="2400" dirty="0" smtClean="0">
                <a:ea typeface="新細明體" pitchFamily="18" charset="-120"/>
              </a:rPr>
              <a:t>.</a:t>
            </a:r>
            <a:r>
              <a:rPr lang="en-US" altLang="zh-TW" sz="2400" b="1" dirty="0" smtClean="0">
                <a:ea typeface="新細明體" pitchFamily="18" charset="-120"/>
              </a:rPr>
              <a:t>/</a:t>
            </a:r>
            <a:r>
              <a:rPr lang="en-US" altLang="zh-TW" sz="2400" dirty="0">
                <a:ea typeface="新細明體" pitchFamily="18" charset="-120"/>
              </a:rPr>
              <a:t>.</a:t>
            </a:r>
            <a:r>
              <a:rPr lang="en-US" altLang="zh-TW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altLang="zh-TW" sz="2400" dirty="0" err="1" smtClean="0">
                <a:ea typeface="新細明體" pitchFamily="18" charset="-120"/>
              </a:rPr>
              <a:t>.</a:t>
            </a:r>
            <a:r>
              <a:rPr lang="en-US" altLang="zh-TW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altLang="zh-TW" sz="2400" dirty="0" err="1" smtClean="0">
                <a:ea typeface="新細明體" pitchFamily="18" charset="-120"/>
              </a:rPr>
              <a:t>.</a:t>
            </a:r>
            <a:r>
              <a:rPr lang="en-US" altLang="zh-TW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altLang="zh-TW" sz="2400" dirty="0" err="1" smtClean="0">
                <a:ea typeface="新細明體" pitchFamily="18" charset="-120"/>
              </a:rPr>
              <a:t>.</a:t>
            </a:r>
            <a:r>
              <a:rPr lang="en-US" altLang="zh-TW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altLang="zh-TW" sz="2400" dirty="0" err="1">
                <a:ea typeface="新細明體" pitchFamily="18" charset="-120"/>
              </a:rPr>
              <a:t>.</a:t>
            </a:r>
            <a:r>
              <a:rPr lang="en-US" altLang="zh-TW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en-US" altLang="zh-TW" sz="2000" dirty="0" smtClean="0">
                <a:ea typeface="新細明體" pitchFamily="18" charset="-120"/>
              </a:rPr>
              <a:t>.</a:t>
            </a:r>
            <a:r>
              <a:rPr lang="en-US" altLang="zh-TW" sz="2400" b="1" dirty="0" smtClean="0">
                <a:ea typeface="新細明體" pitchFamily="18" charset="-120"/>
              </a:rPr>
              <a:t>) </a:t>
            </a:r>
            <a:r>
              <a:rPr lang="en-US" altLang="zh-TW" sz="2400" b="1" dirty="0">
                <a:ea typeface="新細明體" pitchFamily="18" charset="-120"/>
              </a:rPr>
              <a:t>two years</a:t>
            </a:r>
            <a:r>
              <a:rPr lang="en-US" altLang="zh-TW" sz="2400" b="1" dirty="0" smtClean="0">
                <a:ea typeface="新細明體" pitchFamily="18" charset="-120"/>
              </a:rPr>
              <a:t>.</a:t>
            </a:r>
          </a:p>
          <a:p>
            <a:pPr>
              <a:spcBef>
                <a:spcPct val="50000"/>
              </a:spcBef>
              <a:buFontTx/>
              <a:buChar char="-"/>
              <a:defRPr/>
            </a:pPr>
            <a:r>
              <a:rPr lang="en-US" altLang="zh-TW" sz="2400" b="1" dirty="0" smtClean="0">
                <a:ea typeface="新細明體" pitchFamily="18" charset="-120"/>
              </a:rPr>
              <a:t>- We have not seen Sally </a:t>
            </a:r>
            <a:r>
              <a:rPr lang="en-US" altLang="zh-TW" sz="2400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en-US" altLang="zh-TW" sz="2400" dirty="0" smtClean="0">
                <a:ea typeface="新細明體" pitchFamily="18" charset="-120"/>
              </a:rPr>
              <a:t> </a:t>
            </a:r>
            <a:r>
              <a:rPr lang="en-US" altLang="zh-TW" sz="2400" b="1" dirty="0" smtClean="0">
                <a:ea typeface="新細明體" pitchFamily="18" charset="-120"/>
              </a:rPr>
              <a:t>two years.</a:t>
            </a:r>
          </a:p>
          <a:p>
            <a:pPr>
              <a:spcBef>
                <a:spcPct val="50000"/>
              </a:spcBef>
              <a:buFontTx/>
              <a:buChar char="-"/>
              <a:defRPr/>
            </a:pPr>
            <a:endParaRPr lang="en-US" altLang="zh-TW" sz="2400" b="1" dirty="0">
              <a:ea typeface="新細明體" pitchFamily="18" charset="-12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2952521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 Single Corner Rectangle 18"/>
          <p:cNvSpPr/>
          <p:nvPr/>
        </p:nvSpPr>
        <p:spPr>
          <a:xfrm>
            <a:off x="0" y="6096001"/>
            <a:ext cx="9144000" cy="761999"/>
          </a:xfrm>
          <a:prstGeom prst="round1Rect">
            <a:avLst/>
          </a:prstGeom>
          <a:solidFill>
            <a:srgbClr val="90EF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1" name="Picture 10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019800"/>
            <a:ext cx="1005840" cy="838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7924800" y="5925501"/>
            <a:ext cx="1228768" cy="932499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3886200" y="6264275"/>
            <a:ext cx="533400" cy="36512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fld id="{B6F15528-21DE-4FAA-801E-634DDDAF4B2B}" type="slidenum">
              <a:rPr lang="en-US" sz="1600" b="1" smtClean="0">
                <a:solidFill>
                  <a:srgbClr val="FF0000"/>
                </a:solidFill>
              </a:rPr>
              <a:pPr algn="ctr"/>
              <a:t>16</a:t>
            </a:fld>
            <a:endParaRPr lang="en-US" sz="1600" b="1" dirty="0">
              <a:solidFill>
                <a:srgbClr val="FF0000"/>
              </a:solidFill>
            </a:endParaRPr>
          </a:p>
        </p:txBody>
      </p:sp>
      <p:graphicFrame>
        <p:nvGraphicFramePr>
          <p:cNvPr id="10" name="جدول 9"/>
          <p:cNvGraphicFramePr>
            <a:graphicFrameLocks noGrp="1"/>
          </p:cNvGraphicFramePr>
          <p:nvPr/>
        </p:nvGraphicFramePr>
        <p:xfrm>
          <a:off x="8935720" y="0"/>
          <a:ext cx="208280" cy="929640"/>
        </p:xfrm>
        <a:graphic>
          <a:graphicData uri="http://schemas.openxmlformats.org/drawingml/2006/table">
            <a:tbl>
              <a:tblPr rtl="1"/>
              <a:tblGrid>
                <a:gridCol w="208280"/>
              </a:tblGrid>
              <a:tr h="9296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0EF89"/>
                    </a:solidFill>
                  </a:tcPr>
                </a:tc>
              </a:tr>
            </a:tbl>
          </a:graphicData>
        </a:graphic>
      </p:graphicFrame>
      <p:grpSp>
        <p:nvGrpSpPr>
          <p:cNvPr id="15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6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0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rgbClr val="9933FF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rgbClr val="9933FF"/>
              </a:solidFill>
              <a:latin typeface="Calibri" pitchFamily="34" charset="0"/>
            </a:endParaRPr>
          </a:p>
        </p:txBody>
      </p:sp>
      <p:sp>
        <p:nvSpPr>
          <p:cNvPr id="22" name="Freeform 6"/>
          <p:cNvSpPr>
            <a:spLocks noEditPoints="1"/>
          </p:cNvSpPr>
          <p:nvPr/>
        </p:nvSpPr>
        <p:spPr bwMode="auto">
          <a:xfrm>
            <a:off x="3276600" y="1752600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endParaRPr lang="ar-SA" dirty="0">
              <a:solidFill>
                <a:srgbClr val="9933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1248564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مخصص 2">
      <a:dk1>
        <a:sysClr val="windowText" lastClr="000000"/>
      </a:dk1>
      <a:lt1>
        <a:srgbClr val="FFFFFF"/>
      </a:lt1>
      <a:dk2>
        <a:srgbClr val="FFFFFF"/>
      </a:dk2>
      <a:lt2>
        <a:srgbClr val="EEECE1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2395</TotalTime>
  <Words>645</Words>
  <Application>Microsoft Office PowerPoint</Application>
  <PresentationFormat>عرض على الشاشة (3:4)‏</PresentationFormat>
  <Paragraphs>165</Paragraphs>
  <Slides>16</Slides>
  <Notes>16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Office Theme</vt:lpstr>
      <vt:lpstr>الشريحة 1</vt:lpstr>
      <vt:lpstr>Lesson 5 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Forming Negative Sentences in the Present Perfect</vt:lpstr>
      <vt:lpstr>Forming Question Sentences in the Present Perfect</vt:lpstr>
      <vt:lpstr>Practice</vt:lpstr>
      <vt:lpstr>Practice</vt:lpstr>
      <vt:lpstr>Practice</vt:lpstr>
      <vt:lpstr>الشريحة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Mohammed</dc:creator>
  <cp:lastModifiedBy>malhlilal</cp:lastModifiedBy>
  <cp:revision>208</cp:revision>
  <dcterms:created xsi:type="dcterms:W3CDTF">2006-08-16T00:00:00Z</dcterms:created>
  <dcterms:modified xsi:type="dcterms:W3CDTF">2013-04-03T05:27:58Z</dcterms:modified>
</cp:coreProperties>
</file>