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82" r:id="rId2"/>
    <p:sldId id="257" r:id="rId3"/>
    <p:sldId id="274" r:id="rId4"/>
    <p:sldId id="283" r:id="rId5"/>
    <p:sldId id="310" r:id="rId6"/>
    <p:sldId id="309" r:id="rId7"/>
    <p:sldId id="285" r:id="rId8"/>
    <p:sldId id="303" r:id="rId9"/>
    <p:sldId id="304" r:id="rId10"/>
    <p:sldId id="311" r:id="rId11"/>
    <p:sldId id="312" r:id="rId12"/>
    <p:sldId id="302" r:id="rId13"/>
    <p:sldId id="301" r:id="rId14"/>
    <p:sldId id="299" r:id="rId15"/>
    <p:sldId id="300"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132D9"/>
    <a:srgbClr val="FF3300"/>
    <a:srgbClr val="009900"/>
    <a:srgbClr val="3B84AF"/>
    <a:srgbClr val="709256"/>
    <a:srgbClr val="AD9968"/>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42"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2/18/2013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xmlns=""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2/18/2013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a:t>
            </a:r>
            <a:r>
              <a:rPr lang="en-US" sz="3200" b="1" dirty="0" smtClean="0">
                <a:solidFill>
                  <a:srgbClr val="1132D9"/>
                </a:solidFill>
                <a:latin typeface="AR CARTER" pitchFamily="2" charset="0"/>
                <a:cs typeface="+mj-cs"/>
              </a:rPr>
              <a:t>Consecutive Translation</a:t>
            </a:r>
          </a:p>
          <a:p>
            <a:pPr algn="ctr"/>
            <a:r>
              <a:rPr lang="en-US" sz="2800" b="1" dirty="0" smtClean="0">
                <a:solidFill>
                  <a:schemeClr val="accent1">
                    <a:lumMod val="50000"/>
                  </a:schemeClr>
                </a:solidFill>
                <a:latin typeface="AR CARTER" pitchFamily="2" charset="0"/>
                <a:cs typeface="+mj-cs"/>
              </a:rPr>
              <a:t> </a:t>
            </a:r>
            <a:r>
              <a:rPr lang="en-US" sz="2800" b="1" dirty="0" smtClean="0">
                <a:solidFill>
                  <a:srgbClr val="FF3300"/>
                </a:solidFill>
                <a:latin typeface="AR CARTER" pitchFamily="2" charset="0"/>
                <a:cs typeface="+mj-cs"/>
              </a:rPr>
              <a:t>473</a:t>
            </a:r>
            <a:r>
              <a:rPr lang="en-US" sz="2800" b="1" dirty="0" smtClean="0">
                <a:solidFill>
                  <a:schemeClr val="accent1">
                    <a:lumMod val="50000"/>
                  </a:schemeClr>
                </a:solidFill>
                <a:latin typeface="AR CARTER" pitchFamily="2" charset="0"/>
                <a:cs typeface="+mj-cs"/>
              </a:rPr>
              <a:t> Level 8 </a:t>
            </a:r>
          </a:p>
          <a:p>
            <a:pPr algn="ctr"/>
            <a:r>
              <a:rPr lang="en-US" sz="2800" b="1" dirty="0" smtClean="0">
                <a:solidFill>
                  <a:schemeClr val="accent1">
                    <a:lumMod val="50000"/>
                  </a:schemeClr>
                </a:solidFill>
                <a:latin typeface="AR CARTER" pitchFamily="2" charset="0"/>
                <a:cs typeface="+mj-cs"/>
              </a:rPr>
              <a:t>Dr. Ahmad M </a:t>
            </a:r>
            <a:r>
              <a:rPr lang="en-US" sz="2800" b="1" dirty="0" err="1" smtClean="0">
                <a:solidFill>
                  <a:schemeClr val="accent1">
                    <a:lumMod val="50000"/>
                  </a:schemeClr>
                </a:solidFill>
                <a:latin typeface="AR CARTER" pitchFamily="2" charset="0"/>
                <a:cs typeface="+mj-cs"/>
              </a:rPr>
              <a:t>Halimah</a:t>
            </a:r>
            <a:endParaRPr lang="en-US" sz="2800" b="1" dirty="0">
              <a:solidFill>
                <a:schemeClr val="accent1">
                  <a:lumMod val="50000"/>
                </a:schemeClr>
              </a:solidFill>
              <a:latin typeface="AR CARTER" pitchFamily="2"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spc="-150" dirty="0" smtClean="0">
                <a:solidFill>
                  <a:srgbClr val="376092"/>
                </a:solidFill>
                <a:latin typeface="ae_AlMateen" pitchFamily="2" charset="-78"/>
                <a:cs typeface="ae_AlMateen" pitchFamily="2" charset="-78"/>
              </a:rPr>
              <a:t>Lecture  7</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What is simultaneous interpreting? </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just">
              <a:lnSpc>
                <a:spcPct val="115000"/>
              </a:lnSpc>
              <a:spcAft>
                <a:spcPts val="0"/>
              </a:spcAft>
            </a:pPr>
            <a:r>
              <a:rPr lang="en-GB" sz="2400" b="1" dirty="0" smtClean="0">
                <a:solidFill>
                  <a:srgbClr val="1132D9"/>
                </a:solidFill>
              </a:rPr>
              <a:t>By </a:t>
            </a:r>
            <a:r>
              <a:rPr lang="en-GB" sz="2400" b="1" dirty="0">
                <a:solidFill>
                  <a:srgbClr val="1132D9"/>
                </a:solidFill>
              </a:rPr>
              <a:t>the end of this lecture, you should be able to</a:t>
            </a:r>
          </a:p>
          <a:p>
            <a:pPr lvl="0" algn="just">
              <a:lnSpc>
                <a:spcPct val="115000"/>
              </a:lnSpc>
              <a:spcAft>
                <a:spcPts val="0"/>
              </a:spcAft>
              <a:buFont typeface="+mj-lt"/>
              <a:buAutoNum type="arabicPeriod"/>
            </a:pPr>
            <a:r>
              <a:rPr lang="en-GB" sz="2800" dirty="0" smtClean="0">
                <a:solidFill>
                  <a:prstClr val="black"/>
                </a:solidFill>
                <a:latin typeface="Times New Roman"/>
                <a:ea typeface="Calibri"/>
                <a:cs typeface="Arial"/>
              </a:rPr>
              <a:t>define ‘simultaneous interpreting’ </a:t>
            </a:r>
          </a:p>
          <a:p>
            <a:pPr lvl="0" algn="just">
              <a:lnSpc>
                <a:spcPct val="115000"/>
              </a:lnSpc>
              <a:spcAft>
                <a:spcPts val="0"/>
              </a:spcAft>
              <a:buFont typeface="+mj-lt"/>
              <a:buAutoNum type="arabicPeriod"/>
            </a:pPr>
            <a:r>
              <a:rPr lang="en-GB" sz="2800" b="1" dirty="0" smtClean="0"/>
              <a:t> </a:t>
            </a:r>
            <a:r>
              <a:rPr lang="en-GB" sz="2800" dirty="0" smtClean="0">
                <a:latin typeface="Times New Roman"/>
                <a:ea typeface="Calibri"/>
                <a:cs typeface="Arial"/>
              </a:rPr>
              <a:t>define ‘Whispered Simultaneous Interpreting’</a:t>
            </a:r>
          </a:p>
          <a:p>
            <a:pPr lvl="0" algn="just">
              <a:lnSpc>
                <a:spcPct val="115000"/>
              </a:lnSpc>
              <a:spcAft>
                <a:spcPts val="0"/>
              </a:spcAft>
              <a:buFont typeface="+mj-lt"/>
              <a:buAutoNum type="arabicPeriod"/>
            </a:pPr>
            <a:r>
              <a:rPr lang="en-GB" sz="2800" dirty="0" smtClean="0">
                <a:latin typeface="Times New Roman"/>
                <a:ea typeface="Calibri"/>
                <a:cs typeface="Arial"/>
              </a:rPr>
              <a:t>define ‘sight translation’ (i.e. interpreting)</a:t>
            </a:r>
          </a:p>
          <a:p>
            <a:pPr lvl="0" algn="just">
              <a:lnSpc>
                <a:spcPct val="115000"/>
              </a:lnSpc>
              <a:spcAft>
                <a:spcPts val="0"/>
              </a:spcAft>
              <a:buFont typeface="+mj-lt"/>
              <a:buAutoNum type="arabicPeriod"/>
            </a:pPr>
            <a:r>
              <a:rPr lang="en-GB" sz="2800" dirty="0" smtClean="0">
                <a:latin typeface="Times New Roman"/>
                <a:ea typeface="Calibri"/>
                <a:cs typeface="Arial"/>
              </a:rPr>
              <a:t>practise interpreting at paragraph level.</a:t>
            </a:r>
          </a:p>
          <a:p>
            <a:pPr algn="just">
              <a:lnSpc>
                <a:spcPct val="115000"/>
              </a:lnSpc>
              <a:spcAft>
                <a:spcPts val="0"/>
              </a:spcAft>
            </a:pPr>
            <a:endParaRPr lang="en-US" sz="2800" dirty="0" smtClean="0">
              <a:latin typeface="Times New Roman"/>
              <a:ea typeface="Calibri"/>
              <a:cs typeface="Arial"/>
            </a:endParaRPr>
          </a:p>
          <a:p>
            <a:r>
              <a:rPr lang="en-GB" dirty="0" smtClean="0"/>
              <a:t> </a:t>
            </a:r>
            <a:endParaRPr lang="en-US" dirty="0" smtClean="0"/>
          </a:p>
          <a:p>
            <a:r>
              <a:rPr lang="en-GB" dirty="0" smtClean="0"/>
              <a:t> </a:t>
            </a:r>
            <a:endParaRPr lang="en-US" dirty="0" smtClean="0"/>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tabLst>
                <a:tab pos="180340" algn="l"/>
              </a:tabLst>
            </a:pPr>
            <a:r>
              <a:rPr lang="en-GB" sz="3200" b="1" dirty="0" smtClean="0">
                <a:solidFill>
                  <a:srgbClr val="1132D9"/>
                </a:solidFill>
              </a:rPr>
              <a:t/>
            </a:r>
            <a:br>
              <a:rPr lang="en-GB" sz="3200" b="1" dirty="0" smtClean="0">
                <a:solidFill>
                  <a:srgbClr val="1132D9"/>
                </a:solidFill>
              </a:rPr>
            </a:br>
            <a:r>
              <a:rPr lang="en-GB" sz="3200" b="1" dirty="0" smtClean="0">
                <a:solidFill>
                  <a:srgbClr val="1132D9"/>
                </a:solidFill>
              </a:rPr>
              <a:t/>
            </a:r>
            <a:br>
              <a:rPr lang="en-GB" sz="3200" b="1" dirty="0" smtClean="0">
                <a:solidFill>
                  <a:srgbClr val="1132D9"/>
                </a:solidFill>
              </a:rPr>
            </a:br>
            <a:r>
              <a:rPr lang="en-GB" sz="3200" b="1" dirty="0" smtClean="0">
                <a:solidFill>
                  <a:srgbClr val="1132D9"/>
                </a:solidFill>
              </a:rPr>
              <a:t/>
            </a:r>
            <a:br>
              <a:rPr lang="en-GB" sz="3200" b="1" dirty="0" smtClean="0">
                <a:solidFill>
                  <a:srgbClr val="1132D9"/>
                </a:solidFill>
              </a:rPr>
            </a:br>
            <a:r>
              <a:rPr lang="en-GB" sz="2800" b="1" dirty="0" smtClean="0">
                <a:solidFill>
                  <a:srgbClr val="1132D9"/>
                </a:solidFill>
              </a:rPr>
              <a:t> What is simultaneous</a:t>
            </a:r>
            <a:r>
              <a:rPr lang="en-GB" sz="2800" dirty="0" smtClean="0">
                <a:solidFill>
                  <a:prstClr val="black"/>
                </a:solidFill>
                <a:latin typeface="Times New Roman"/>
                <a:ea typeface="Calibri"/>
                <a:cs typeface="Arial"/>
              </a:rPr>
              <a:t> </a:t>
            </a:r>
            <a:r>
              <a:rPr lang="en-GB" sz="2800" b="1" dirty="0" smtClean="0">
                <a:solidFill>
                  <a:srgbClr val="1132D9"/>
                </a:solidFill>
              </a:rPr>
              <a:t>interpreting? </a:t>
            </a:r>
            <a:br>
              <a:rPr lang="en-GB" sz="2800" b="1" dirty="0" smtClean="0">
                <a:solidFill>
                  <a:srgbClr val="1132D9"/>
                </a:solidFill>
              </a:rPr>
            </a:br>
            <a:r>
              <a:rPr lang="en-GB" sz="3200" b="1" dirty="0" smtClean="0">
                <a:solidFill>
                  <a:srgbClr val="1132D9"/>
                </a:solidFill>
              </a:rPr>
              <a:t/>
            </a:r>
            <a:br>
              <a:rPr lang="en-GB" sz="3200" b="1" dirty="0" smtClean="0">
                <a:solidFill>
                  <a:srgbClr val="1132D9"/>
                </a:solidFill>
              </a:rPr>
            </a:br>
            <a:r>
              <a:rPr lang="en-GB" sz="4000" dirty="0" smtClean="0">
                <a:ea typeface="Calibri"/>
                <a:cs typeface="Arial"/>
              </a:rPr>
              <a:t/>
            </a:r>
            <a:br>
              <a:rPr lang="en-GB" sz="4000" dirty="0" smtClean="0">
                <a:ea typeface="Calibri"/>
                <a:cs typeface="Arial"/>
              </a:rPr>
            </a:br>
            <a:endParaRPr lang="en-US" sz="3200" b="1" dirty="0">
              <a:solidFill>
                <a:srgbClr val="1132D9"/>
              </a:solidFill>
            </a:endParaRPr>
          </a:p>
        </p:txBody>
      </p:sp>
      <p:sp>
        <p:nvSpPr>
          <p:cNvPr id="3" name="Content Placeholder 2"/>
          <p:cNvSpPr>
            <a:spLocks noGrp="1"/>
          </p:cNvSpPr>
          <p:nvPr>
            <p:ph idx="1"/>
          </p:nvPr>
        </p:nvSpPr>
        <p:spPr/>
        <p:txBody>
          <a:bodyPr/>
          <a:lstStyle/>
          <a:p>
            <a:pPr algn="just">
              <a:spcAft>
                <a:spcPts val="0"/>
              </a:spcAft>
              <a:buFont typeface="Wingdings" pitchFamily="2" charset="2"/>
              <a:buChar char="q"/>
              <a:tabLst>
                <a:tab pos="180340" algn="l"/>
              </a:tabLst>
            </a:pPr>
            <a:r>
              <a:rPr lang="en-GB" sz="2800" dirty="0" smtClean="0"/>
              <a:t>The term ‘simultaneous interpreting’ ( as the source-language text is being presented) </a:t>
            </a:r>
            <a:r>
              <a:rPr lang="en-GB" sz="2800" b="1" dirty="0" smtClean="0"/>
              <a:t>(SI) </a:t>
            </a:r>
            <a:r>
              <a:rPr lang="en-GB" sz="2800" dirty="0" smtClean="0"/>
              <a:t>is often used as a shorthand for ‘spoken language interpreting with use of simultaneous interpreting equipment in a sound-proof booth.</a:t>
            </a:r>
            <a:endParaRPr lang="en-US" sz="2800" dirty="0" smtClean="0"/>
          </a:p>
          <a:p>
            <a:pPr lvl="0" algn="just">
              <a:spcAft>
                <a:spcPts val="0"/>
              </a:spcAft>
              <a:buFont typeface="+mj-lt"/>
              <a:buAutoNum type="arabicPeriod"/>
              <a:tabLst>
                <a:tab pos="180340" algn="l"/>
              </a:tabLst>
            </a:pPr>
            <a:endParaRPr lang="en-US" sz="2000" dirty="0">
              <a:latin typeface="Times New Roman"/>
              <a:ea typeface="Calibri"/>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1132D9"/>
                </a:solidFill>
              </a:rPr>
              <a:t>Continue</a:t>
            </a:r>
            <a:endParaRPr lang="en-US" sz="3200" dirty="0"/>
          </a:p>
        </p:txBody>
      </p:sp>
      <p:sp>
        <p:nvSpPr>
          <p:cNvPr id="3" name="Content Placeholder 2"/>
          <p:cNvSpPr>
            <a:spLocks noGrp="1"/>
          </p:cNvSpPr>
          <p:nvPr>
            <p:ph idx="1"/>
          </p:nvPr>
        </p:nvSpPr>
        <p:spPr/>
        <p:txBody>
          <a:bodyPr/>
          <a:lstStyle/>
          <a:p>
            <a:pPr algn="l">
              <a:buFont typeface="Wingdings" pitchFamily="2" charset="2"/>
              <a:buChar char="q"/>
            </a:pPr>
            <a:r>
              <a:rPr lang="en-US" sz="2000" dirty="0" smtClean="0"/>
              <a:t>In simultaneous interpretation, </a:t>
            </a:r>
            <a:r>
              <a:rPr lang="en-US" sz="2000" b="1" dirty="0" smtClean="0"/>
              <a:t>the participants wear headphones, and the interpreter renders the speaker's words into the target language as he or she is speaking. </a:t>
            </a:r>
            <a:r>
              <a:rPr lang="en-US" sz="2000" dirty="0" smtClean="0"/>
              <a:t>Owing to the tremendous level of concentration required to perform this type of interpretation, simultaneous interpreters always work in teams of two. Usually, the interpreters work in a sound-proof booth that enables everyone involved to focus on their work without the distraction of hearing another language.</a:t>
            </a:r>
          </a:p>
          <a:p>
            <a:pPr algn="l">
              <a:buFont typeface="Wingdings" pitchFamily="2" charset="2"/>
              <a:buChar char="q"/>
            </a:pPr>
            <a:endParaRPr lang="en-US" sz="2000" dirty="0" smtClean="0"/>
          </a:p>
          <a:p>
            <a:pPr algn="l">
              <a:buFont typeface="Wingdings" pitchFamily="2" charset="2"/>
              <a:buChar char="q"/>
            </a:pPr>
            <a:r>
              <a:rPr lang="en-US" sz="2000" dirty="0" smtClean="0"/>
              <a:t>Because this mode of interpreting saves time, it is preferred for conferences and meetings in which a great deal of information has to be conveyed. The use of audio equipment also means that there is no limit to the number of people who can participate.</a:t>
            </a:r>
          </a:p>
          <a:p>
            <a:pPr algn="l">
              <a:buFont typeface="Wingdings" pitchFamily="2" charset="2"/>
              <a:buChar char="q"/>
            </a:pP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smtClean="0">
                <a:solidFill>
                  <a:srgbClr val="1132D9"/>
                </a:solidFill>
              </a:rPr>
              <a:t>What is Whispered Simultaneous Interpreting?</a:t>
            </a:r>
            <a:endParaRPr lang="en-US" sz="2800" b="1" dirty="0" smtClean="0">
              <a:solidFill>
                <a:srgbClr val="1132D9"/>
              </a:solidFill>
            </a:endParaRPr>
          </a:p>
        </p:txBody>
      </p:sp>
      <p:sp>
        <p:nvSpPr>
          <p:cNvPr id="3" name="Content Placeholder 2"/>
          <p:cNvSpPr>
            <a:spLocks noGrp="1"/>
          </p:cNvSpPr>
          <p:nvPr>
            <p:ph idx="1"/>
          </p:nvPr>
        </p:nvSpPr>
        <p:spPr/>
        <p:txBody>
          <a:bodyPr/>
          <a:lstStyle/>
          <a:p>
            <a:pPr algn="l">
              <a:buFont typeface="Wingdings" pitchFamily="2" charset="2"/>
              <a:buChar char="q"/>
            </a:pPr>
            <a:r>
              <a:rPr lang="en-GB" sz="2400" b="1" dirty="0" smtClean="0"/>
              <a:t>In Whispered Simultaneous Interpreting, t</a:t>
            </a:r>
            <a:r>
              <a:rPr lang="en-GB" sz="2400" dirty="0" smtClean="0"/>
              <a:t>he interpreter is seated or standing among the delegates and interprets simultaneously directly into the ear of the delegates.</a:t>
            </a:r>
          </a:p>
          <a:p>
            <a:pPr algn="l">
              <a:buFont typeface="Wingdings" pitchFamily="2" charset="2"/>
              <a:buChar char="q"/>
            </a:pPr>
            <a:r>
              <a:rPr lang="en-GB" sz="2400" dirty="0" smtClean="0"/>
              <a:t>Whispered interpretation can be used only for very few delegates sitting or standing close together. It is used mainly in bilateral meetings or in groups where only a few delegates do not share a common language.</a:t>
            </a:r>
          </a:p>
          <a:p>
            <a:pPr algn="l">
              <a:buFont typeface="Wingdings" pitchFamily="2" charset="2"/>
              <a:buChar char="q"/>
            </a:pPr>
            <a:endParaRPr lang="en-US" sz="2400" dirty="0" smtClean="0"/>
          </a:p>
          <a:p>
            <a:pPr algn="l">
              <a:buFont typeface="Wingdings" pitchFamily="2" charset="2"/>
              <a:buChar char="q"/>
            </a:pPr>
            <a:r>
              <a:rPr lang="en-GB" sz="2400" dirty="0" smtClean="0"/>
              <a:t>Whispering is often used instead of consecutive in order to save time. Sometimes, the whispering interpreter will use a headphone in order to get the best possible sound from the original speaker.</a:t>
            </a:r>
            <a:endParaRPr lang="en-US" sz="2400"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1132D9"/>
                </a:solidFill>
              </a:rPr>
              <a:t>Learning simultaneous interpreting</a:t>
            </a:r>
            <a:endParaRPr lang="en-US" sz="3200" b="1" dirty="0">
              <a:solidFill>
                <a:srgbClr val="1132D9"/>
              </a:solidFill>
            </a:endParaRPr>
          </a:p>
        </p:txBody>
      </p:sp>
      <p:sp>
        <p:nvSpPr>
          <p:cNvPr id="3" name="Content Placeholder 2"/>
          <p:cNvSpPr>
            <a:spLocks noGrp="1"/>
          </p:cNvSpPr>
          <p:nvPr>
            <p:ph idx="1"/>
          </p:nvPr>
        </p:nvSpPr>
        <p:spPr>
          <a:xfrm>
            <a:off x="495300" y="1371600"/>
            <a:ext cx="8915400" cy="4876800"/>
          </a:xfrm>
        </p:spPr>
        <p:txBody>
          <a:bodyPr/>
          <a:lstStyle/>
          <a:p>
            <a:pPr algn="l">
              <a:buFont typeface="Wingdings" pitchFamily="2" charset="2"/>
              <a:buChar char="q"/>
            </a:pPr>
            <a:endParaRPr lang="en-GB" sz="2400" dirty="0" smtClean="0"/>
          </a:p>
          <a:p>
            <a:pPr algn="l">
              <a:buFont typeface="Wingdings" pitchFamily="2" charset="2"/>
              <a:buChar char="q"/>
            </a:pPr>
            <a:r>
              <a:rPr lang="en-GB" sz="2400" dirty="0" smtClean="0"/>
              <a:t>It is </a:t>
            </a:r>
            <a:r>
              <a:rPr lang="en-GB" sz="2400" b="1" dirty="0" smtClean="0"/>
              <a:t>preliminary exercises</a:t>
            </a:r>
            <a:r>
              <a:rPr lang="en-GB" sz="2400" dirty="0" smtClean="0"/>
              <a:t> that command prime attention in introducing students to the crucial task demand of simultaneity, perceived as the </a:t>
            </a:r>
            <a:r>
              <a:rPr lang="en-GB" sz="2400" b="1" i="1" dirty="0" smtClean="0"/>
              <a:t>skill of listening and speaking at the same time</a:t>
            </a:r>
            <a:r>
              <a:rPr lang="en-GB" sz="2400" dirty="0" smtClean="0"/>
              <a:t>, by way o f ‘</a:t>
            </a:r>
            <a:r>
              <a:rPr lang="en-GB" sz="2400" b="1" dirty="0" smtClean="0"/>
              <a:t>dual-task’ exercises</a:t>
            </a:r>
            <a:r>
              <a:rPr lang="en-GB" sz="2400" dirty="0" smtClean="0"/>
              <a:t>.  This involve a listening task in combination with a second, different task, such as simultaneously counting backwards or reading aloud.  </a:t>
            </a:r>
          </a:p>
          <a:p>
            <a:pPr algn="l">
              <a:buFont typeface="Wingdings" pitchFamily="2" charset="2"/>
              <a:buChar char="q"/>
            </a:pPr>
            <a:endParaRPr lang="en-US" sz="2400" dirty="0" smtClean="0"/>
          </a:p>
          <a:p>
            <a:pPr algn="l">
              <a:buFont typeface="Wingdings" pitchFamily="2" charset="2"/>
              <a:buChar char="q"/>
            </a:pPr>
            <a:r>
              <a:rPr lang="en-GB" sz="2400" dirty="0" smtClean="0"/>
              <a:t>A specific exercise in simultaneous verbal processing is </a:t>
            </a:r>
            <a:r>
              <a:rPr lang="en-GB" sz="2400" b="1" dirty="0" smtClean="0"/>
              <a:t>shadowing</a:t>
            </a:r>
            <a:r>
              <a:rPr lang="en-GB" sz="2400" dirty="0" smtClean="0"/>
              <a:t>, which is the immediate repetition of auditory input in the same language with either minimal delay (‘phoneme shadowing) or at greater lateness (‘phrase shadowing’).</a:t>
            </a:r>
            <a:endParaRPr lang="en-US" sz="2400" dirty="0" smtClean="0"/>
          </a:p>
          <a:p>
            <a:pPr marL="0" lvl="0" indent="0" algn="l">
              <a:lnSpc>
                <a:spcPct val="115000"/>
              </a:lnSpc>
              <a:spcAft>
                <a:spcPts val="1000"/>
              </a:spcAft>
              <a:buFont typeface="Wingdings" pitchFamily="2" charset="2"/>
              <a:buChar char="q"/>
              <a:tabLst>
                <a:tab pos="180340" algn="l"/>
              </a:tabLst>
            </a:pPr>
            <a:r>
              <a:rPr lang="en-GB" sz="2400" dirty="0" smtClean="0"/>
              <a:t> </a:t>
            </a:r>
            <a:endParaRPr lang="en-US" sz="2400" dirty="0" smtClean="0"/>
          </a:p>
          <a:p>
            <a:pPr marL="0" indent="0" algn="l">
              <a:lnSpc>
                <a:spcPct val="115000"/>
              </a:lnSpc>
              <a:spcAft>
                <a:spcPts val="1000"/>
              </a:spcAft>
              <a:buFont typeface="Wingdings" pitchFamily="2" charset="2"/>
              <a:buChar char="q"/>
              <a:tabLst>
                <a:tab pos="180340" algn="l"/>
              </a:tabLst>
            </a:pPr>
            <a:endParaRPr lang="en-US" sz="2400" dirty="0" smtClean="0"/>
          </a:p>
          <a:p>
            <a:pPr marL="0" lvl="0" indent="0" algn="just">
              <a:lnSpc>
                <a:spcPct val="115000"/>
              </a:lnSpc>
              <a:spcAft>
                <a:spcPts val="1000"/>
              </a:spcAft>
              <a:tabLst>
                <a:tab pos="180340" algn="l"/>
              </a:tabLst>
            </a:pPr>
            <a:r>
              <a:rPr lang="en-GB" sz="2800" b="1" dirty="0" smtClean="0">
                <a:latin typeface="Times New Roman"/>
                <a:ea typeface="Calibri"/>
                <a:cs typeface="Arial"/>
              </a:rPr>
              <a:t>. </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1132D9"/>
                </a:solidFill>
              </a:rPr>
              <a:t>Continue</a:t>
            </a:r>
            <a:endParaRPr lang="en-GB" dirty="0"/>
          </a:p>
        </p:txBody>
      </p:sp>
      <p:sp>
        <p:nvSpPr>
          <p:cNvPr id="3" name="Content Placeholder 2"/>
          <p:cNvSpPr>
            <a:spLocks noGrp="1"/>
          </p:cNvSpPr>
          <p:nvPr>
            <p:ph idx="1"/>
          </p:nvPr>
        </p:nvSpPr>
        <p:spPr/>
        <p:txBody>
          <a:bodyPr/>
          <a:lstStyle/>
          <a:p>
            <a:pPr marL="0" indent="0" algn="just">
              <a:lnSpc>
                <a:spcPct val="115000"/>
              </a:lnSpc>
              <a:spcAft>
                <a:spcPts val="1000"/>
              </a:spcAft>
              <a:buFont typeface="Wingdings" pitchFamily="2" charset="2"/>
              <a:buChar char="q"/>
              <a:tabLst>
                <a:tab pos="180340" algn="l"/>
                <a:tab pos="270510" algn="l"/>
              </a:tabLst>
            </a:pPr>
            <a:r>
              <a:rPr lang="en-GB" sz="2400" dirty="0" smtClean="0"/>
              <a:t>Much less controversial than s</a:t>
            </a:r>
            <a:r>
              <a:rPr lang="en-GB" sz="2400" b="1" dirty="0" smtClean="0"/>
              <a:t>hadowing </a:t>
            </a:r>
            <a:r>
              <a:rPr lang="en-GB" sz="2400" dirty="0" smtClean="0"/>
              <a:t>have been </a:t>
            </a:r>
            <a:r>
              <a:rPr lang="en-GB" sz="2400" b="1" dirty="0" smtClean="0"/>
              <a:t>preliminary exercises</a:t>
            </a:r>
            <a:r>
              <a:rPr lang="en-GB" sz="2400" dirty="0" smtClean="0"/>
              <a:t> with a focus on </a:t>
            </a:r>
            <a:r>
              <a:rPr lang="en-GB" sz="2400" b="1" dirty="0" smtClean="0"/>
              <a:t>content processing</a:t>
            </a:r>
            <a:r>
              <a:rPr lang="en-GB" sz="2400" dirty="0" smtClean="0"/>
              <a:t>, such as </a:t>
            </a:r>
            <a:r>
              <a:rPr lang="en-GB" sz="2400" b="1" dirty="0" smtClean="0"/>
              <a:t>simultaneous paraphrasing</a:t>
            </a:r>
            <a:r>
              <a:rPr lang="en-GB" sz="2400" dirty="0" smtClean="0"/>
              <a:t>, shadowing tasks combined with </a:t>
            </a:r>
            <a:r>
              <a:rPr lang="en-GB" sz="2400" b="1" dirty="0" smtClean="0"/>
              <a:t>cloze exercise</a:t>
            </a:r>
            <a:r>
              <a:rPr lang="en-GB" sz="2400" dirty="0" smtClean="0"/>
              <a:t>, or simultaneous interpreting of </a:t>
            </a:r>
            <a:r>
              <a:rPr lang="en-GB" sz="2400" b="1" dirty="0" smtClean="0"/>
              <a:t>well-known fairy tales.   </a:t>
            </a:r>
            <a:endParaRPr lang="en-US" sz="2400" dirty="0" smtClean="0"/>
          </a:p>
          <a:p>
            <a:pPr marL="0" lvl="0" indent="0" algn="just">
              <a:lnSpc>
                <a:spcPct val="115000"/>
              </a:lnSpc>
              <a:spcAft>
                <a:spcPts val="1000"/>
              </a:spcAft>
              <a:tabLst>
                <a:tab pos="180340" algn="l"/>
                <a:tab pos="270510" algn="l"/>
              </a:tabLst>
            </a:pPr>
            <a:endParaRPr lang="en-GB" sz="2000" dirty="0">
              <a:ea typeface="Calibri"/>
              <a:cs typeface="Arial"/>
            </a:endParaRPr>
          </a:p>
        </p:txBody>
      </p:sp>
    </p:spTree>
    <p:extLst>
      <p:ext uri="{BB962C8B-B14F-4D97-AF65-F5344CB8AC3E}">
        <p14:creationId xmlns:p14="http://schemas.microsoft.com/office/powerpoint/2010/main" xmlns="" val="350702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lnSpc>
                <a:spcPct val="115000"/>
              </a:lnSpc>
              <a:spcAft>
                <a:spcPts val="0"/>
              </a:spcAft>
              <a:tabLst>
                <a:tab pos="180340" algn="l"/>
              </a:tabLst>
            </a:pPr>
            <a:r>
              <a:rPr lang="en-GB" sz="3200" b="1" dirty="0" smtClean="0">
                <a:solidFill>
                  <a:srgbClr val="1132D9"/>
                </a:solidFill>
              </a:rPr>
              <a:t>Continue</a:t>
            </a:r>
            <a:endParaRPr lang="en-GB" sz="3200" b="1" dirty="0">
              <a:solidFill>
                <a:srgbClr val="1132D9"/>
              </a:solidFill>
            </a:endParaRPr>
          </a:p>
        </p:txBody>
      </p:sp>
      <p:sp>
        <p:nvSpPr>
          <p:cNvPr id="3" name="Content Placeholder 2"/>
          <p:cNvSpPr>
            <a:spLocks noGrp="1"/>
          </p:cNvSpPr>
          <p:nvPr>
            <p:ph idx="1"/>
          </p:nvPr>
        </p:nvSpPr>
        <p:spPr/>
        <p:txBody>
          <a:bodyPr/>
          <a:lstStyle/>
          <a:p>
            <a:pPr algn="l">
              <a:buFont typeface="Wingdings" pitchFamily="2" charset="2"/>
              <a:buChar char="q"/>
            </a:pPr>
            <a:r>
              <a:rPr lang="en-GB" sz="2800" dirty="0" smtClean="0"/>
              <a:t>Beyond the first stage of training designed to familiarize students with the technique of SI, it is important to emphasise the need to </a:t>
            </a:r>
            <a:r>
              <a:rPr lang="en-GB" sz="2800" b="1" dirty="0" smtClean="0"/>
              <a:t>focus on the process rather than the product</a:t>
            </a:r>
            <a:r>
              <a:rPr lang="en-GB" sz="2800" dirty="0" smtClean="0"/>
              <a:t>, to teach </a:t>
            </a:r>
            <a:r>
              <a:rPr lang="en-GB" sz="2800" b="1" dirty="0" smtClean="0"/>
              <a:t>strategies </a:t>
            </a:r>
            <a:r>
              <a:rPr lang="en-GB" sz="2800" dirty="0" smtClean="0"/>
              <a:t>particularly for </a:t>
            </a:r>
            <a:r>
              <a:rPr lang="en-GB" sz="2800" b="1" dirty="0" smtClean="0"/>
              <a:t>coping with lexical and structural difficulties</a:t>
            </a:r>
            <a:r>
              <a:rPr lang="en-GB" sz="2800" dirty="0" smtClean="0"/>
              <a:t>, and to create a training environment that is as close to real-life condition as possible.</a:t>
            </a:r>
            <a:endParaRPr lang="en-US" sz="2800" dirty="0" smtClean="0"/>
          </a:p>
          <a:p>
            <a:pPr lvl="0" algn="l">
              <a:buFont typeface="Wingdings" pitchFamily="2" charset="2"/>
              <a:buChar char="q"/>
            </a:pPr>
            <a:r>
              <a:rPr lang="en-GB" sz="2800" dirty="0" smtClean="0"/>
              <a:t>.</a:t>
            </a:r>
            <a:endParaRPr lang="en-US" sz="2800" dirty="0" smtClean="0"/>
          </a:p>
          <a:p>
            <a:r>
              <a:rPr lang="en-GB" sz="2800" dirty="0" smtClean="0"/>
              <a:t> </a:t>
            </a:r>
            <a:endParaRPr lang="en-US" sz="2800" dirty="0" smtClean="0"/>
          </a:p>
          <a:p>
            <a:pPr marL="0" indent="0" algn="just">
              <a:lnSpc>
                <a:spcPct val="115000"/>
              </a:lnSpc>
              <a:spcAft>
                <a:spcPts val="1000"/>
              </a:spcAft>
              <a:tabLst>
                <a:tab pos="180340" algn="l"/>
              </a:tabLst>
            </a:pPr>
            <a:endParaRPr lang="en-US" sz="2800" dirty="0" smtClean="0"/>
          </a:p>
          <a:p>
            <a:pPr marL="0" lvl="0" indent="0" algn="just">
              <a:lnSpc>
                <a:spcPct val="115000"/>
              </a:lnSpc>
              <a:spcAft>
                <a:spcPts val="1000"/>
              </a:spcAft>
              <a:tabLst>
                <a:tab pos="180340" algn="l"/>
              </a:tabLst>
            </a:pPr>
            <a:endParaRPr lang="en-GB" sz="2800" dirty="0">
              <a:ea typeface="Calibri"/>
              <a:cs typeface="Arial"/>
            </a:endParaRPr>
          </a:p>
          <a:p>
            <a:pPr marL="0" lvl="0" indent="0" algn="l">
              <a:lnSpc>
                <a:spcPct val="115000"/>
              </a:lnSpc>
              <a:spcAft>
                <a:spcPts val="1000"/>
              </a:spcAft>
              <a:tabLst>
                <a:tab pos="180340" algn="l"/>
              </a:tabLst>
            </a:pPr>
            <a:endParaRPr lang="en-GB" dirty="0"/>
          </a:p>
        </p:txBody>
      </p:sp>
    </p:spTree>
    <p:extLst>
      <p:ext uri="{BB962C8B-B14F-4D97-AF65-F5344CB8AC3E}">
        <p14:creationId xmlns:p14="http://schemas.microsoft.com/office/powerpoint/2010/main" xmlns="" val="454304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1132D9"/>
                </a:solidFill>
              </a:rPr>
              <a:t>What is  sight translation?</a:t>
            </a:r>
          </a:p>
        </p:txBody>
      </p:sp>
      <p:sp>
        <p:nvSpPr>
          <p:cNvPr id="3" name="Content Placeholder 2"/>
          <p:cNvSpPr>
            <a:spLocks noGrp="1"/>
          </p:cNvSpPr>
          <p:nvPr>
            <p:ph idx="1"/>
          </p:nvPr>
        </p:nvSpPr>
        <p:spPr/>
        <p:txBody>
          <a:bodyPr/>
          <a:lstStyle/>
          <a:p>
            <a:pPr algn="l">
              <a:buFont typeface="Wingdings" pitchFamily="2" charset="2"/>
              <a:buChar char="q"/>
            </a:pPr>
            <a:r>
              <a:rPr lang="en-GB" b="1" dirty="0" smtClean="0"/>
              <a:t>Sight translation</a:t>
            </a:r>
            <a:r>
              <a:rPr lang="en-GB" dirty="0" smtClean="0"/>
              <a:t> is a special form of interpreting that can be used as </a:t>
            </a:r>
            <a:r>
              <a:rPr lang="en-GB" b="1" dirty="0" smtClean="0"/>
              <a:t>a preliminary exercise</a:t>
            </a:r>
            <a:r>
              <a:rPr lang="en-GB" dirty="0" smtClean="0"/>
              <a:t>, or even an </a:t>
            </a:r>
            <a:r>
              <a:rPr lang="en-GB" b="1" dirty="0" smtClean="0"/>
              <a:t>aptitude test.</a:t>
            </a:r>
            <a:r>
              <a:rPr lang="en-GB" dirty="0" smtClean="0"/>
              <a:t>  There is no doubt that  </a:t>
            </a:r>
            <a:r>
              <a:rPr lang="en-GB" b="1" dirty="0" smtClean="0"/>
              <a:t>sight translation</a:t>
            </a:r>
            <a:r>
              <a:rPr lang="en-GB" dirty="0" smtClean="0"/>
              <a:t> is an integral part of an interpreter’s </a:t>
            </a:r>
            <a:r>
              <a:rPr lang="en-GB" b="1" dirty="0" smtClean="0"/>
              <a:t>translational competence</a:t>
            </a: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1132D9"/>
                </a:solidFill>
              </a:rPr>
              <a:t>Continue</a:t>
            </a:r>
          </a:p>
        </p:txBody>
      </p:sp>
      <p:sp>
        <p:nvSpPr>
          <p:cNvPr id="3" name="Content Placeholder 2"/>
          <p:cNvSpPr>
            <a:spLocks noGrp="1"/>
          </p:cNvSpPr>
          <p:nvPr>
            <p:ph idx="1"/>
          </p:nvPr>
        </p:nvSpPr>
        <p:spPr/>
        <p:txBody>
          <a:bodyPr/>
          <a:lstStyle/>
          <a:p>
            <a:pPr algn="l">
              <a:buFont typeface="Wingdings" pitchFamily="2" charset="2"/>
              <a:buChar char="q"/>
            </a:pPr>
            <a:r>
              <a:rPr lang="en-GB" dirty="0" smtClean="0"/>
              <a:t>Indeed , </a:t>
            </a:r>
            <a:r>
              <a:rPr lang="en-GB" b="1" dirty="0" smtClean="0"/>
              <a:t>interpreting at sight</a:t>
            </a:r>
            <a:r>
              <a:rPr lang="en-GB" dirty="0" smtClean="0"/>
              <a:t> in combination </a:t>
            </a:r>
            <a:r>
              <a:rPr lang="en-GB" b="1" dirty="0" smtClean="0"/>
              <a:t>with SI</a:t>
            </a:r>
            <a:r>
              <a:rPr lang="en-GB" dirty="0" smtClean="0"/>
              <a:t>, as in the case of a speaker reading a text that the interpreter has available in the booth, involves a high degree of complexity.  </a:t>
            </a:r>
          </a:p>
          <a:p>
            <a:pPr algn="l">
              <a:buFont typeface="Wingdings" pitchFamily="2" charset="2"/>
              <a:buChar char="q"/>
            </a:pPr>
            <a:r>
              <a:rPr lang="en-GB" dirty="0" smtClean="0"/>
              <a:t>The same hold true for </a:t>
            </a:r>
            <a:r>
              <a:rPr lang="en-GB" b="1" dirty="0" smtClean="0"/>
              <a:t>spoken- language</a:t>
            </a:r>
            <a:r>
              <a:rPr lang="en-GB" dirty="0" smtClean="0"/>
              <a:t> simultaneous interpreting  practised in the whispering and the relay mode as well as in remote conferencing</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spcBef>
                <a:spcPct val="20000"/>
              </a:spcBef>
            </a:pPr>
            <a:r>
              <a:rPr lang="en-US" sz="3200" b="1" dirty="0" smtClean="0">
                <a:solidFill>
                  <a:srgbClr val="FF3300"/>
                </a:solidFill>
              </a:rPr>
              <a:t>Example A</a:t>
            </a:r>
            <a:br>
              <a:rPr lang="en-US" sz="3200" b="1" dirty="0" smtClean="0">
                <a:solidFill>
                  <a:srgbClr val="FF3300"/>
                </a:solidFill>
              </a:rPr>
            </a:br>
            <a:endParaRPr lang="en-US" sz="2400" b="1" dirty="0" smtClean="0">
              <a:solidFill>
                <a:srgbClr val="FF3300"/>
              </a:solidFill>
            </a:endParaRPr>
          </a:p>
        </p:txBody>
      </p:sp>
      <p:sp>
        <p:nvSpPr>
          <p:cNvPr id="3" name="Content Placeholder 2"/>
          <p:cNvSpPr>
            <a:spLocks noGrp="1"/>
          </p:cNvSpPr>
          <p:nvPr>
            <p:ph idx="1"/>
          </p:nvPr>
        </p:nvSpPr>
        <p:spPr/>
        <p:txBody>
          <a:bodyPr/>
          <a:lstStyle/>
          <a:p>
            <a:pPr algn="l">
              <a:lnSpc>
                <a:spcPct val="115000"/>
              </a:lnSpc>
              <a:spcAft>
                <a:spcPts val="1000"/>
              </a:spcAft>
            </a:pPr>
            <a:r>
              <a:rPr lang="en-GB" sz="2000" b="1" dirty="0" smtClean="0">
                <a:solidFill>
                  <a:srgbClr val="1132D9"/>
                </a:solidFill>
                <a:ea typeface="+mj-ea"/>
              </a:rPr>
              <a:t>Interpret the following  into Arabic.</a:t>
            </a:r>
          </a:p>
          <a:p>
            <a:pPr algn="l">
              <a:lnSpc>
                <a:spcPct val="115000"/>
              </a:lnSpc>
              <a:spcAft>
                <a:spcPts val="1000"/>
              </a:spcAft>
            </a:pPr>
            <a:r>
              <a:rPr lang="en-GB" sz="2000" b="1" dirty="0" smtClean="0"/>
              <a:t>Households gloomy over 2013 economic prospects, survey shows</a:t>
            </a:r>
            <a:endParaRPr lang="en-US" sz="2000" dirty="0" smtClean="0"/>
          </a:p>
          <a:p>
            <a:pPr lvl="0" algn="l">
              <a:buFont typeface="Wingdings" pitchFamily="2" charset="2"/>
              <a:buChar char="Ø"/>
            </a:pPr>
            <a:r>
              <a:rPr lang="en-GB" sz="2000" b="1" dirty="0" smtClean="0">
                <a:solidFill>
                  <a:srgbClr val="1132D9"/>
                </a:solidFill>
                <a:ea typeface="+mj-ea"/>
              </a:rPr>
              <a:t> </a:t>
            </a:r>
            <a:r>
              <a:rPr lang="en-GB" sz="2000" dirty="0" smtClean="0"/>
              <a:t>43% of households believe their finances will worsen in 2013, compared with 24% who expect it to improve.</a:t>
            </a:r>
            <a:endParaRPr lang="en-US" sz="2000" dirty="0" smtClean="0"/>
          </a:p>
          <a:p>
            <a:pPr algn="l">
              <a:buFont typeface="Wingdings" pitchFamily="2" charset="2"/>
              <a:buChar char="Ø"/>
            </a:pPr>
            <a:endParaRPr lang="en-US" sz="2000" dirty="0" smtClean="0"/>
          </a:p>
          <a:p>
            <a:pPr lvl="0" algn="l">
              <a:buFont typeface="Wingdings" pitchFamily="2" charset="2"/>
              <a:buChar char="Ø"/>
            </a:pPr>
            <a:r>
              <a:rPr lang="en-GB" sz="2000" dirty="0" smtClean="0"/>
              <a:t>Consumers are braced for another year of austerity after the chancellor's autumn statement failed to lift the gloom that has descended on the UK economy.</a:t>
            </a:r>
            <a:endParaRPr lang="en-US" sz="2000" dirty="0" smtClean="0"/>
          </a:p>
          <a:p>
            <a:pPr algn="l">
              <a:lnSpc>
                <a:spcPct val="115000"/>
              </a:lnSpc>
              <a:spcAft>
                <a:spcPts val="1000"/>
              </a:spcAft>
            </a:pPr>
            <a:endParaRPr lang="en-US" sz="2000" b="1" dirty="0">
              <a:solidFill>
                <a:srgbClr val="1132D9"/>
              </a:solidFill>
              <a:ea typeface="+mj-ea"/>
            </a:endParaRPr>
          </a:p>
          <a:p>
            <a:pPr marL="0" lvl="0" indent="0" algn="l">
              <a:lnSpc>
                <a:spcPts val="1660"/>
              </a:lnSpc>
              <a:spcAft>
                <a:spcPts val="900"/>
              </a:spcAft>
            </a:pPr>
            <a:endParaRPr lang="en-GB" sz="1800" dirty="0" smtClean="0">
              <a:solidFill>
                <a:srgbClr val="222222"/>
              </a:solidFill>
              <a:latin typeface="Times New Roman" pitchFamily="18" charset="0"/>
              <a:ea typeface="Times New Roman"/>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3300"/>
                </a:solidFill>
              </a:rPr>
              <a:t>Example B  </a:t>
            </a:r>
            <a:endParaRPr lang="en-US" sz="3200" b="1" dirty="0">
              <a:solidFill>
                <a:srgbClr val="FF3300"/>
              </a:solidFill>
            </a:endParaRPr>
          </a:p>
        </p:txBody>
      </p:sp>
      <p:sp>
        <p:nvSpPr>
          <p:cNvPr id="3" name="Content Placeholder 2"/>
          <p:cNvSpPr>
            <a:spLocks noGrp="1"/>
          </p:cNvSpPr>
          <p:nvPr>
            <p:ph idx="1"/>
          </p:nvPr>
        </p:nvSpPr>
        <p:spPr/>
        <p:txBody>
          <a:bodyPr/>
          <a:lstStyle/>
          <a:p>
            <a:pPr algn="l"/>
            <a:r>
              <a:rPr lang="en-GB" sz="2400" b="1" dirty="0" smtClean="0">
                <a:solidFill>
                  <a:srgbClr val="1132D9"/>
                </a:solidFill>
                <a:cs typeface="+mj-cs"/>
              </a:rPr>
              <a:t>Interpret  the following into English</a:t>
            </a:r>
            <a:endParaRPr lang="ar-SA" sz="2400" b="1" dirty="0" smtClean="0">
              <a:solidFill>
                <a:srgbClr val="1132D9"/>
              </a:solidFill>
              <a:cs typeface="+mj-cs"/>
            </a:endParaRPr>
          </a:p>
          <a:p>
            <a:pPr algn="l"/>
            <a:endParaRPr lang="ar-SA" sz="2400" b="1" dirty="0" smtClean="0">
              <a:solidFill>
                <a:srgbClr val="1132D9"/>
              </a:solidFill>
              <a:cs typeface="+mj-cs"/>
            </a:endParaRPr>
          </a:p>
          <a:p>
            <a:pPr marL="457200" lvl="0" indent="-457200" rtl="1">
              <a:buFont typeface="+mj-lt"/>
              <a:buAutoNum type="arabicPeriod"/>
            </a:pPr>
            <a:r>
              <a:rPr lang="ar-SA" sz="2400" dirty="0" smtClean="0"/>
              <a:t>كشف متخصصون في التربية والتعليم أن 30 في المائة من الوطن العربي يعاني من الأمية، مؤكدين أنه في حال استمرار النسق التعليمي الحالي في مكافحتها فلن يكون قادرا على تحقيق المساواة بين الجنسين قبل عام 2020 أو تحقيق التعليم الأساسي للجميع قبل عام </a:t>
            </a:r>
            <a:r>
              <a:rPr lang="ar-SA" sz="2400" dirty="0" err="1" smtClean="0"/>
              <a:t>2050.</a:t>
            </a:r>
            <a:r>
              <a:rPr lang="ar-SA" sz="2400" dirty="0" smtClean="0"/>
              <a:t> </a:t>
            </a:r>
          </a:p>
          <a:p>
            <a:pPr marL="457200" indent="-457200" rtl="1">
              <a:buFont typeface="+mj-lt"/>
              <a:buAutoNum type="arabicPeriod"/>
            </a:pPr>
            <a:r>
              <a:rPr lang="ar-SA" sz="2400" dirty="0" smtClean="0"/>
              <a:t>وقال الدكتور فهد </a:t>
            </a:r>
            <a:r>
              <a:rPr lang="ar-SA" sz="2400" dirty="0" err="1" smtClean="0"/>
              <a:t>القحطاني</a:t>
            </a:r>
            <a:r>
              <a:rPr lang="ar-SA" sz="2400" dirty="0" smtClean="0"/>
              <a:t>، أستاذ المناهج وطرق التدريس في جامعة الملك عبد العزيز لـ«الشرق الأوسط»، إنه على الرغم من التقدم الكبير الذي تم في تعليم الكبار، لكن المنطقة العربية لا يزال فيها تعليم الكبار دون المستوى المطلوب من حيث تنفيذ أهداف التعليم للجميع، مؤكدا أن الجميع يدرك شدة المشكلة والتحديات العديدة التي تواجه الدول العربية.</a:t>
            </a:r>
            <a:endParaRPr lang="en-US" sz="2400" dirty="0" smtClean="0"/>
          </a:p>
          <a:p>
            <a:pPr lvl="0" rtl="1"/>
            <a:endParaRPr lang="en-US" sz="2400" dirty="0" smtClean="0"/>
          </a:p>
          <a:p>
            <a:pPr rtl="1"/>
            <a:r>
              <a:rPr lang="en-US" sz="2400" dirty="0" smtClean="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915400" cy="1143000"/>
          </a:xfrm>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L7 Practical A</a:t>
            </a:r>
            <a:br>
              <a:rPr lang="en-GB" sz="1800" b="1" u="sng" dirty="0" smtClean="0">
                <a:solidFill>
                  <a:srgbClr val="FF3300"/>
                </a:solidFill>
                <a:latin typeface="Times New Roman"/>
                <a:ea typeface="Calibri"/>
                <a:cs typeface="Arial"/>
              </a:rPr>
            </a:br>
            <a:r>
              <a:rPr lang="en-GB" sz="1600" b="1" dirty="0" smtClean="0">
                <a:solidFill>
                  <a:srgbClr val="1132D9"/>
                </a:solidFill>
              </a:rPr>
              <a:t>Interpret the following  into Arabic, taking into account the immediacy factor  in interpreting.</a:t>
            </a:r>
            <a:r>
              <a:rPr lang="en-GB" sz="1800" b="1" dirty="0" smtClean="0"/>
              <a:t/>
            </a:r>
            <a:br>
              <a:rPr lang="en-GB" sz="1800" b="1" dirty="0" smtClean="0"/>
            </a:b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lvl="0" algn="l">
              <a:buFont typeface="+mj-lt"/>
              <a:buAutoNum type="arabicPeriod"/>
            </a:pPr>
            <a:r>
              <a:rPr lang="en-GB" sz="1400" dirty="0" smtClean="0"/>
              <a:t>According to a survey this month of attitudes to family finances, 43% of households believe their finances will worsen in 2013, compared with 24% who expect their income to improve.</a:t>
            </a:r>
            <a:endParaRPr lang="en-US" sz="1400" dirty="0" smtClean="0"/>
          </a:p>
          <a:p>
            <a:pPr algn="l">
              <a:buFont typeface="+mj-lt"/>
              <a:buAutoNum type="arabicPeriod"/>
            </a:pPr>
            <a:endParaRPr lang="en-US" sz="1400" dirty="0" smtClean="0"/>
          </a:p>
          <a:p>
            <a:pPr lvl="0" algn="l">
              <a:buFont typeface="+mj-lt"/>
              <a:buAutoNum type="arabicPeriod"/>
            </a:pPr>
            <a:r>
              <a:rPr lang="en-GB" sz="1400" dirty="0" smtClean="0"/>
              <a:t>George Osborne was forced to admit in his autumn statement that growth would be lower than expected, but said he planned to boost investment and the long-term prospects for the economy.</a:t>
            </a:r>
            <a:endParaRPr lang="en-US" sz="1400" dirty="0" smtClean="0"/>
          </a:p>
          <a:p>
            <a:pPr algn="l">
              <a:buFont typeface="+mj-lt"/>
              <a:buAutoNum type="arabicPeriod"/>
            </a:pPr>
            <a:endParaRPr lang="en-US" sz="1400" dirty="0" smtClean="0"/>
          </a:p>
          <a:p>
            <a:pPr lvl="0" algn="l">
              <a:buFont typeface="+mj-lt"/>
              <a:buAutoNum type="arabicPeriod"/>
            </a:pPr>
            <a:r>
              <a:rPr lang="en-GB" sz="1400" dirty="0" smtClean="0"/>
              <a:t>More households were fearful of losing their jobs than in the previous month, and most expected wage rises to remain below inflation, according to the report.</a:t>
            </a:r>
            <a:endParaRPr lang="en-US" sz="1400" dirty="0" smtClean="0"/>
          </a:p>
          <a:p>
            <a:pPr algn="l">
              <a:buFont typeface="+mj-lt"/>
              <a:buAutoNum type="arabicPeriod"/>
            </a:pPr>
            <a:endParaRPr lang="en-US" sz="1400" dirty="0" smtClean="0"/>
          </a:p>
          <a:p>
            <a:pPr lvl="0" algn="l">
              <a:buFont typeface="+mj-lt"/>
              <a:buAutoNum type="arabicPeriod"/>
            </a:pPr>
            <a:r>
              <a:rPr lang="en-GB" sz="1400" dirty="0" smtClean="0"/>
              <a:t>Regional data showed that households in Wales were the most pessimistic, those in the south-west the least downbeat.</a:t>
            </a:r>
            <a:endParaRPr lang="en-US" sz="1400" dirty="0" smtClean="0"/>
          </a:p>
          <a:p>
            <a:pPr algn="l">
              <a:buFont typeface="+mj-lt"/>
              <a:buAutoNum type="arabicPeriod"/>
            </a:pPr>
            <a:endParaRPr lang="en-US" sz="1400" dirty="0" smtClean="0"/>
          </a:p>
          <a:p>
            <a:pPr lvl="0" algn="l">
              <a:buFont typeface="+mj-lt"/>
              <a:buAutoNum type="arabicPeriod"/>
            </a:pPr>
            <a:r>
              <a:rPr lang="en-GB" sz="1400" dirty="0" smtClean="0"/>
              <a:t>Without a strong rise in consumer demand, a promised return to growth in the latter part of 2013 could fail to materialise. </a:t>
            </a:r>
            <a:endParaRPr lang="en-US" sz="1400" dirty="0" smtClean="0"/>
          </a:p>
          <a:p>
            <a:pPr algn="l">
              <a:buFont typeface="+mj-lt"/>
              <a:buAutoNum type="arabicPeriod"/>
            </a:pPr>
            <a:endParaRPr lang="en-US" sz="1400" dirty="0" smtClean="0"/>
          </a:p>
          <a:p>
            <a:pPr lvl="0" algn="l">
              <a:buFont typeface="+mj-lt"/>
              <a:buAutoNum type="arabicPeriod"/>
            </a:pPr>
            <a:r>
              <a:rPr lang="en-GB" sz="1400" dirty="0" smtClean="0"/>
              <a:t>Firms have held back investments on new plant and machinery until recently and could mothball plans if they see consumers closing their purses and wallets.</a:t>
            </a:r>
            <a:endParaRPr lang="en-US" sz="1400" dirty="0" smtClean="0"/>
          </a:p>
          <a:p>
            <a:pPr algn="l"/>
            <a:endParaRPr lang="en-US" sz="1400" dirty="0" smtClean="0"/>
          </a:p>
        </p:txBody>
      </p:sp>
    </p:spTree>
    <p:extLst>
      <p:ext uri="{BB962C8B-B14F-4D97-AF65-F5344CB8AC3E}">
        <p14:creationId xmlns:p14="http://schemas.microsoft.com/office/powerpoint/2010/main" xmlns="" val="3992937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L7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600" b="1" dirty="0" smtClean="0">
                <a:solidFill>
                  <a:srgbClr val="1132D9"/>
                </a:solidFill>
              </a:rPr>
              <a:t>Interpret the following  into English, taking into account the immediacy factor  in interpreting. </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lvl="0" rtl="1">
              <a:buFont typeface="+mj-lt"/>
              <a:buAutoNum type="arabicPeriod"/>
            </a:pPr>
            <a:endParaRPr lang="ar-SA" sz="1600" dirty="0" smtClean="0"/>
          </a:p>
          <a:p>
            <a:pPr lvl="0" rtl="1">
              <a:buFont typeface="+mj-lt"/>
              <a:buAutoNum type="arabicPeriod"/>
            </a:pPr>
            <a:r>
              <a:rPr lang="ar-SA" sz="1600" dirty="0" smtClean="0"/>
              <a:t>وقال </a:t>
            </a:r>
            <a:r>
              <a:rPr lang="ar-SA" sz="1600" dirty="0" err="1" smtClean="0"/>
              <a:t>القحطاني: </a:t>
            </a:r>
            <a:r>
              <a:rPr lang="ar-SA" sz="1600" dirty="0" smtClean="0"/>
              <a:t>«الدول العربية تحظى بأكبر تجمعات من الأميين في العالم، ومن دواعي الأسف، فإنه بناء على الاتجاهات الحالية ومؤشرات التعليم عربيا، فإننا سنستغرق ثلاثة عقود من أجل القضاء على المشكلة تماما في الدول </a:t>
            </a:r>
            <a:r>
              <a:rPr lang="ar-SA" sz="1600" dirty="0" err="1" smtClean="0"/>
              <a:t>العربية».</a:t>
            </a:r>
            <a:r>
              <a:rPr lang="ar-SA" sz="1600" dirty="0" smtClean="0"/>
              <a:t> </a:t>
            </a:r>
            <a:endParaRPr lang="en-US" sz="1600" dirty="0" smtClean="0"/>
          </a:p>
          <a:p>
            <a:pPr>
              <a:buFont typeface="+mj-lt"/>
              <a:buAutoNum type="arabicPeriod"/>
            </a:pPr>
            <a:endParaRPr lang="en-US" sz="1600" dirty="0" smtClean="0"/>
          </a:p>
          <a:p>
            <a:pPr lvl="0" rtl="1">
              <a:buFont typeface="+mj-lt"/>
              <a:buAutoNum type="arabicPeriod"/>
            </a:pPr>
            <a:r>
              <a:rPr lang="ar-SA" sz="1600" dirty="0" smtClean="0"/>
              <a:t>ولم يخف </a:t>
            </a:r>
            <a:r>
              <a:rPr lang="ar-SA" sz="1600" dirty="0" err="1" smtClean="0"/>
              <a:t>القحطاني</a:t>
            </a:r>
            <a:r>
              <a:rPr lang="ar-SA" sz="1600" dirty="0" smtClean="0"/>
              <a:t> وجود العديد من الدول العربية التي قامت بتقديم تعليم قوي ونوعي ومتميز في السنوات الخمس الأخيرة وخطت خطوات كثيرة وكبيرة للحد من الأمية إلا أن الزيادة السريعة في عدد السكان كشفت عن وجود أعداد كبيرة من الأميين الذين لا يستطيعون القراءة أو الكتابة في السنوات الخمس الأخيرة، مشيرا إلى أن نسبة الأميين من إجمالي عدد سكان الوطن العربي قد انخفضت بشكل مطرد من 73 في المائة في عام 1970 إلى 30 في المائة في السنوات الخمس الأخيرة، بحسب تقديرات منظمة </a:t>
            </a:r>
            <a:r>
              <a:rPr lang="ar-SA" sz="1600" dirty="0" err="1" smtClean="0"/>
              <a:t>الينسكوا</a:t>
            </a:r>
            <a:r>
              <a:rPr lang="ar-SA" sz="1600" dirty="0" smtClean="0"/>
              <a:t> </a:t>
            </a:r>
            <a:r>
              <a:rPr lang="ar-SA" sz="1600" dirty="0" err="1" smtClean="0"/>
              <a:t>مؤخرا.</a:t>
            </a:r>
            <a:r>
              <a:rPr lang="ar-SA" sz="1600" dirty="0" smtClean="0"/>
              <a:t> </a:t>
            </a:r>
            <a:endParaRPr lang="en-US" sz="1600" dirty="0" smtClean="0"/>
          </a:p>
          <a:p>
            <a:pPr>
              <a:buFont typeface="+mj-lt"/>
              <a:buAutoNum type="arabicPeriod"/>
            </a:pPr>
            <a:endParaRPr lang="en-US" sz="1600" dirty="0" smtClean="0"/>
          </a:p>
          <a:p>
            <a:pPr lvl="0" rtl="1">
              <a:buFont typeface="+mj-lt"/>
              <a:buAutoNum type="arabicPeriod"/>
            </a:pPr>
            <a:r>
              <a:rPr lang="ar-SA" sz="1600" dirty="0" smtClean="0"/>
              <a:t>وعطفا على ذلك، كشف </a:t>
            </a:r>
            <a:r>
              <a:rPr lang="ar-SA" sz="1600" dirty="0" err="1" smtClean="0"/>
              <a:t>القحطاني</a:t>
            </a:r>
            <a:r>
              <a:rPr lang="ar-SA" sz="1600" dirty="0" smtClean="0"/>
              <a:t> أن ما يقرب من 25.1 في المائة من الرجال أميون، وأن العدد المطلق للأميين في النساء للفئة العمرية بين 15-24 يتزايد في معظم الدول العربية، مؤكدا أنه وفقا لتقديرات الأهداف الإنمائية للألفية، فإن العالم العربي لن يكون قادرا على تحقيق المساواة بين الجنسين قبل عام 2020 أو تحقيق التعليم الأساسي للجميع قبل عام 2050 إذا سارت الأمور دون </a:t>
            </a:r>
            <a:r>
              <a:rPr lang="ar-SA" sz="1600" dirty="0" err="1" smtClean="0"/>
              <a:t>تغيير.</a:t>
            </a:r>
            <a:r>
              <a:rPr lang="ar-SA" sz="1600" dirty="0" smtClean="0"/>
              <a:t> </a:t>
            </a:r>
            <a:endParaRPr lang="en-US" sz="1600" dirty="0" smtClean="0"/>
          </a:p>
          <a:p>
            <a:pPr>
              <a:buFont typeface="+mj-lt"/>
              <a:buAutoNum type="arabicPeriod"/>
            </a:pPr>
            <a:endParaRPr lang="en-US" sz="1600" dirty="0" smtClean="0"/>
          </a:p>
          <a:p>
            <a:pPr lvl="0" rtl="1">
              <a:buFont typeface="+mj-lt"/>
              <a:buAutoNum type="arabicPeriod"/>
            </a:pPr>
            <a:r>
              <a:rPr lang="ar-SA" sz="1600" dirty="0" smtClean="0"/>
              <a:t>وفي سياق متصل، قالت الدكتورة هدى الأنصاري، أستاذة متخصصة في التربية، في حديثها لـ«الشرق </a:t>
            </a:r>
            <a:r>
              <a:rPr lang="ar-SA" sz="1600" dirty="0" err="1" smtClean="0"/>
              <a:t>الأوسط»: </a:t>
            </a:r>
            <a:r>
              <a:rPr lang="ar-SA" sz="1600" dirty="0" smtClean="0"/>
              <a:t>«للأسف لم تتحقق أهداف القضاء على الأمية في أي بلد عربي بالشكل المأمول على الرغم من بعض الجهود </a:t>
            </a:r>
            <a:r>
              <a:rPr lang="ar-SA" sz="1600" dirty="0" err="1" smtClean="0"/>
              <a:t>المشكورة».</a:t>
            </a:r>
            <a:r>
              <a:rPr lang="ar-SA" sz="1600" dirty="0" smtClean="0"/>
              <a:t> </a:t>
            </a:r>
            <a:endParaRPr lang="en-US" sz="1600" dirty="0" smtClean="0"/>
          </a:p>
          <a:p>
            <a:pPr lvl="0" rtl="1">
              <a:buFont typeface="+mj-lt"/>
              <a:buAutoNum type="arabicPeriod"/>
            </a:pPr>
            <a:endParaRPr lang="ar-SA" sz="1600" dirty="0" smtClean="0"/>
          </a:p>
          <a:p>
            <a:pPr lvl="0" rtl="1">
              <a:buFont typeface="+mj-lt"/>
              <a:buAutoNum type="arabicPeriod"/>
            </a:pPr>
            <a:endParaRPr lang="ar-SA" sz="1600" dirty="0" smtClean="0"/>
          </a:p>
          <a:p>
            <a:pPr lvl="0" rtl="1">
              <a:buFont typeface="+mj-lt"/>
              <a:buAutoNum type="arabicPeriod"/>
            </a:pPr>
            <a:endParaRPr lang="ar-SA" sz="1600" dirty="0" smtClean="0"/>
          </a:p>
        </p:txBody>
      </p:sp>
    </p:spTree>
    <p:extLst>
      <p:ext uri="{BB962C8B-B14F-4D97-AF65-F5344CB8AC3E}">
        <p14:creationId xmlns:p14="http://schemas.microsoft.com/office/powerpoint/2010/main" xmlns="" val="2665764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2417</TotalTime>
  <Words>1238</Words>
  <Application>Microsoft Office PowerPoint</Application>
  <PresentationFormat>A4 Paper (210x297 mm)</PresentationFormat>
  <Paragraphs>85</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Lecture  7</vt:lpstr>
      <vt:lpstr>Learning Outcomes</vt:lpstr>
      <vt:lpstr>    What is simultaneous interpreting?    </vt:lpstr>
      <vt:lpstr>Continue</vt:lpstr>
      <vt:lpstr>What is Whispered Simultaneous Interpreting?</vt:lpstr>
      <vt:lpstr>Learning simultaneous interpreting</vt:lpstr>
      <vt:lpstr>Continue</vt:lpstr>
      <vt:lpstr>Continue</vt:lpstr>
      <vt:lpstr>What is  sight translation?</vt:lpstr>
      <vt:lpstr>Continue</vt:lpstr>
      <vt:lpstr>Example A </vt:lpstr>
      <vt:lpstr>Example B  </vt:lpstr>
      <vt:lpstr>  L7 Practical A Interpret the following  into Arabic, taking into account the immediacy factor  in interpreting.  </vt:lpstr>
      <vt:lpstr> L7 Practical B Interpret the following  into English, taking into account the immediacy factor  in interpreting.  </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348</cp:revision>
  <dcterms:created xsi:type="dcterms:W3CDTF">2009-10-14T19:14:34Z</dcterms:created>
  <dcterms:modified xsi:type="dcterms:W3CDTF">2013-02-18T09:39:44Z</dcterms:modified>
</cp:coreProperties>
</file>