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74" r:id="rId5"/>
    <p:sldId id="275" r:id="rId6"/>
    <p:sldId id="276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54" y="-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  <a:cs typeface="+mj-cs"/>
              </a:rPr>
              <a:t>Language &amp; IT</a:t>
            </a:r>
            <a:endParaRPr lang="ar-SA" sz="3700" b="1" dirty="0">
              <a:solidFill>
                <a:schemeClr val="accent3">
                  <a:lumMod val="75000"/>
                </a:schemeClr>
              </a:solidFill>
              <a:latin typeface="Garamond" pitchFamily="18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FFC000"/>
                </a:solidFill>
                <a:latin typeface="Garamond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raidan</a:t>
            </a:r>
            <a:endParaRPr lang="en-US" sz="2600" b="1" dirty="0">
              <a:solidFill>
                <a:srgbClr val="FFC000"/>
              </a:solidFill>
              <a:latin typeface="Garamond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Introductory</a:t>
            </a:r>
            <a:endParaRPr lang="en-US" sz="6000" b="1" spc="-150" dirty="0" smtClean="0">
              <a:solidFill>
                <a:schemeClr val="accent6">
                  <a:lumMod val="75000"/>
                </a:schemeClr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6576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Language &amp; Information Technology</a:t>
            </a:r>
            <a:endParaRPr lang="en-US" b="1" dirty="0" smtClean="0">
              <a:solidFill>
                <a:srgbClr val="00B0F0"/>
              </a:solidFill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Course content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dirty="0">
                <a:solidFill>
                  <a:srgbClr val="FFC000"/>
                </a:solidFill>
                <a:latin typeface="Garamond" pitchFamily="18" charset="0"/>
              </a:rPr>
              <a:t>English Language and Computer Technology </a:t>
            </a:r>
            <a:r>
              <a:rPr lang="en-US" sz="2400" b="1" dirty="0">
                <a:solidFill>
                  <a:srgbClr val="00B0F0"/>
                </a:solidFill>
                <a:latin typeface="Garamond" pitchFamily="18" charset="0"/>
              </a:rPr>
              <a:t>introduces the main areas of applying computer technology in the field of language studies. These areas include a variety of applications based on Natural Language Processing (NLP), such as computer aided language learning (CALL), corpus studies, and distance learning. The course covers the potential of computer applications in a variety of fields in Language studies. </a:t>
            </a:r>
            <a:endParaRPr lang="en-US" sz="2400" b="1" dirty="0">
              <a:solidFill>
                <a:srgbClr val="00B0F0"/>
              </a:solidFill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Course rationale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The course has been suggested because: 1) 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It provides students with the knowledge base in different areas of applying information technology to language studies. </a:t>
            </a:r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2) 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It prepares students for further computer applications in various fields of language studies. </a:t>
            </a:r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3) 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It enables students to use different aspects of NLP in their learning and in their future jobs. </a:t>
            </a:r>
            <a:endParaRPr lang="en-US" sz="2000" b="1" dirty="0">
              <a:solidFill>
                <a:srgbClr val="FFC000"/>
              </a:solidFill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60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Course objectives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By the end of the course, students should be able to: </a:t>
            </a:r>
          </a:p>
          <a:p>
            <a:pPr algn="l"/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1-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	Demonstrate knowledge of various applications of information technology in language studies.     </a:t>
            </a:r>
          </a:p>
          <a:p>
            <a:pPr algn="l"/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2-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	Be able to use different aspects of NLP in their learning, such as distance learning material and computer-based corpora. </a:t>
            </a:r>
          </a:p>
          <a:p>
            <a:pPr algn="l"/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3-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	Be able to analyze and </a:t>
            </a:r>
            <a:r>
              <a:rPr lang="en-US" sz="2000" b="1" dirty="0" smtClean="0">
                <a:solidFill>
                  <a:srgbClr val="00B0F0"/>
                </a:solidFill>
                <a:latin typeface="Garamond" pitchFamily="18" charset="0"/>
              </a:rPr>
              <a:t>critique (evaluate) 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example of programs used in NLP. </a:t>
            </a:r>
            <a:endParaRPr lang="en-US" sz="2000" b="1" dirty="0">
              <a:solidFill>
                <a:srgbClr val="FFC000"/>
              </a:solidFill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Course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Assessment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>
                <a:solidFill>
                  <a:srgbClr val="FFC000"/>
                </a:solidFill>
                <a:latin typeface="Garamond" pitchFamily="18" charset="0"/>
              </a:rPr>
              <a:t>The </a:t>
            </a:r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following instruments are utilized</a:t>
            </a:r>
            <a:r>
              <a:rPr lang="en-US" sz="2000" b="1" dirty="0" smtClean="0">
                <a:solidFill>
                  <a:srgbClr val="FFC000"/>
                </a:solidFill>
                <a:latin typeface="Garamond" pitchFamily="18" charset="0"/>
              </a:rPr>
              <a:t>:</a:t>
            </a:r>
          </a:p>
          <a:p>
            <a:pPr algn="l"/>
            <a:endParaRPr lang="en-US" sz="2000" b="1" dirty="0">
              <a:solidFill>
                <a:srgbClr val="FFC000"/>
              </a:solidFill>
              <a:latin typeface="Garamond" pitchFamily="18" charset="0"/>
            </a:endParaRPr>
          </a:p>
          <a:p>
            <a:pPr algn="l"/>
            <a:endParaRPr lang="en-US" sz="2000" b="1" dirty="0">
              <a:solidFill>
                <a:srgbClr val="FFC000"/>
              </a:solidFill>
              <a:latin typeface="Garamond" pitchFamily="18" charset="0"/>
            </a:endParaRPr>
          </a:p>
          <a:p>
            <a:pPr algn="l"/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1-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	Attendance				</a:t>
            </a:r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10%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2-	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T</a:t>
            </a:r>
            <a:r>
              <a:rPr lang="en-US" sz="2000" b="1" dirty="0" smtClean="0">
                <a:solidFill>
                  <a:srgbClr val="00B0F0"/>
                </a:solidFill>
                <a:latin typeface="Garamond" pitchFamily="18" charset="0"/>
              </a:rPr>
              <a:t>hree homework			</a:t>
            </a:r>
            <a:r>
              <a:rPr lang="en-US" sz="2000" b="1" dirty="0" smtClean="0">
                <a:solidFill>
                  <a:srgbClr val="FFC000"/>
                </a:solidFill>
                <a:latin typeface="Garamond" pitchFamily="18" charset="0"/>
              </a:rPr>
              <a:t>10</a:t>
            </a:r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%</a:t>
            </a:r>
          </a:p>
          <a:p>
            <a:pPr algn="l"/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3-	</a:t>
            </a:r>
            <a:r>
              <a:rPr lang="en-US" sz="2000" b="1" dirty="0" smtClean="0">
                <a:solidFill>
                  <a:srgbClr val="00B0F0"/>
                </a:solidFill>
                <a:latin typeface="Garamond" pitchFamily="18" charset="0"/>
              </a:rPr>
              <a:t>14 discussion forums	 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		</a:t>
            </a:r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10%</a:t>
            </a:r>
          </a:p>
          <a:p>
            <a:pPr algn="l"/>
            <a:r>
              <a:rPr lang="en-US" sz="2000" b="1" dirty="0" smtClean="0">
                <a:solidFill>
                  <a:srgbClr val="FFC000"/>
                </a:solidFill>
                <a:latin typeface="Garamond" pitchFamily="18" charset="0"/>
              </a:rPr>
              <a:t>5-</a:t>
            </a:r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	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Final Exam				</a:t>
            </a:r>
            <a:r>
              <a:rPr lang="en-US" sz="2000" b="1" dirty="0" smtClean="0">
                <a:solidFill>
                  <a:srgbClr val="FFC000"/>
                </a:solidFill>
                <a:latin typeface="Garamond" pitchFamily="18" charset="0"/>
              </a:rPr>
              <a:t>70</a:t>
            </a:r>
            <a:r>
              <a:rPr lang="en-US" sz="2000" b="1" dirty="0">
                <a:solidFill>
                  <a:srgbClr val="FFC000"/>
                </a:solidFill>
                <a:latin typeface="Garamond" pitchFamily="18" charset="0"/>
              </a:rPr>
              <a:t>%</a:t>
            </a:r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	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82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2968</TotalTime>
  <Words>191</Words>
  <Application>Microsoft Office PowerPoint</Application>
  <PresentationFormat>A4 Paper (210x297 mm)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Introductory</vt:lpstr>
      <vt:lpstr>Course content</vt:lpstr>
      <vt:lpstr>Course rationale </vt:lpstr>
      <vt:lpstr>Course objectives</vt:lpstr>
      <vt:lpstr>Course Assessment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Ahmed</cp:lastModifiedBy>
  <cp:revision>108</cp:revision>
  <dcterms:created xsi:type="dcterms:W3CDTF">2009-10-14T19:14:34Z</dcterms:created>
  <dcterms:modified xsi:type="dcterms:W3CDTF">2013-02-02T05:57:54Z</dcterms:modified>
</cp:coreProperties>
</file>