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67" r:id="rId4"/>
    <p:sldId id="274" r:id="rId5"/>
    <p:sldId id="275" r:id="rId6"/>
    <p:sldId id="276" r:id="rId7"/>
    <p:sldId id="277" r:id="rId8"/>
    <p:sldId id="279" r:id="rId9"/>
    <p:sldId id="266" r:id="rId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7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bg2">
                    <a:lumMod val="50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bg2">
                    <a:lumMod val="50000"/>
                  </a:schemeClr>
                </a:solidFill>
                <a:latin typeface="Calibri" pitchFamily="34" charset="0"/>
              </a:rPr>
              <a:t>عمادة التعلم الإلكتروني والتعليم عن بعد</a:t>
            </a:r>
            <a:endParaRPr lang="en-US" sz="2400" b="1" dirty="0">
              <a:solidFill>
                <a:schemeClr val="bg2">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3">
                    <a:lumMod val="75000"/>
                  </a:schemeClr>
                </a:solidFill>
                <a:latin typeface="Garamond" pitchFamily="18" charset="0"/>
                <a:cs typeface="+mj-cs"/>
              </a:rPr>
              <a:t>Language &amp; IT</a:t>
            </a:r>
            <a:endParaRPr lang="ar-SA" sz="3700" b="1" dirty="0">
              <a:solidFill>
                <a:schemeClr val="accent3">
                  <a:lumMod val="75000"/>
                </a:schemeClr>
              </a:solidFill>
              <a:latin typeface="Garamond" pitchFamily="18" charset="0"/>
              <a:cs typeface="+mj-cs"/>
            </a:endParaRPr>
          </a:p>
          <a:p>
            <a:pPr algn="ctr"/>
            <a:r>
              <a:rPr lang="en-US" sz="2600" b="1" dirty="0" smtClean="0">
                <a:solidFill>
                  <a:srgbClr val="FFC000"/>
                </a:solidFill>
                <a:latin typeface="Garamond" pitchFamily="18" charset="0"/>
                <a:cs typeface="+mj-cs"/>
              </a:rPr>
              <a:t>Dr. Abdullah Al </a:t>
            </a:r>
            <a:r>
              <a:rPr lang="en-US" sz="2600" b="1" dirty="0" err="1">
                <a:solidFill>
                  <a:srgbClr val="FFC000"/>
                </a:solidFill>
                <a:latin typeface="Garamond" pitchFamily="18" charset="0"/>
                <a:cs typeface="+mj-cs"/>
              </a:rPr>
              <a:t>F</a:t>
            </a:r>
            <a:r>
              <a:rPr lang="en-US" sz="2600" b="1" dirty="0" err="1" smtClean="0">
                <a:solidFill>
                  <a:srgbClr val="FFC000"/>
                </a:solidFill>
                <a:latin typeface="Garamond" pitchFamily="18" charset="0"/>
                <a:cs typeface="+mj-cs"/>
              </a:rPr>
              <a:t>raidan</a:t>
            </a:r>
            <a:endParaRPr lang="en-US" sz="2600" b="1" dirty="0">
              <a:solidFill>
                <a:srgbClr val="FFC000"/>
              </a:solidFill>
              <a:latin typeface="Garamond" pitchFamily="18" charset="0"/>
              <a:cs typeface="+mj-cs"/>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chemeClr val="accent6">
                    <a:lumMod val="75000"/>
                  </a:schemeClr>
                </a:solidFill>
                <a:latin typeface="Garamond" pitchFamily="18" charset="0"/>
                <a:cs typeface="ae_AlMateen" pitchFamily="2" charset="-78"/>
              </a:rPr>
              <a:t>Lecture	1</a:t>
            </a:r>
          </a:p>
        </p:txBody>
      </p:sp>
      <p:sp>
        <p:nvSpPr>
          <p:cNvPr id="6147" name="Subtitle 5"/>
          <p:cNvSpPr>
            <a:spLocks noGrp="1"/>
          </p:cNvSpPr>
          <p:nvPr>
            <p:ph type="subTitle" idx="1"/>
          </p:nvPr>
        </p:nvSpPr>
        <p:spPr>
          <a:xfrm>
            <a:off x="1066800" y="3657600"/>
            <a:ext cx="7429500" cy="1752600"/>
          </a:xfrm>
        </p:spPr>
        <p:txBody>
          <a:bodyPr/>
          <a:lstStyle/>
          <a:p>
            <a:pPr eaLnBrk="1" hangingPunct="1"/>
            <a:r>
              <a:rPr lang="en-US" b="1" dirty="0" smtClean="0">
                <a:solidFill>
                  <a:srgbClr val="00B0F0"/>
                </a:solidFill>
                <a:latin typeface="Garamond" pitchFamily="18" charset="0"/>
                <a:cs typeface="Arial" pitchFamily="34" charset="0"/>
              </a:rPr>
              <a:t>CALL, NLP, Corpus Linguistics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What is CALL?</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p:txBody>
          <a:bodyPr/>
          <a:lstStyle/>
          <a:p>
            <a:pPr algn="l"/>
            <a:r>
              <a:rPr lang="en-US" sz="2400" b="1" dirty="0">
                <a:solidFill>
                  <a:srgbClr val="FFC000"/>
                </a:solidFill>
                <a:latin typeface="Garamond" pitchFamily="18" charset="0"/>
              </a:rPr>
              <a:t>CALL = </a:t>
            </a:r>
            <a:r>
              <a:rPr lang="en-US" sz="2400" b="1" dirty="0">
                <a:solidFill>
                  <a:srgbClr val="00B0F0"/>
                </a:solidFill>
                <a:latin typeface="Garamond" pitchFamily="18" charset="0"/>
              </a:rPr>
              <a:t>Computer Assisted/Aided Language Learning.</a:t>
            </a:r>
          </a:p>
          <a:p>
            <a:pPr algn="l"/>
            <a:endParaRPr lang="en-US" sz="2400" b="1" dirty="0">
              <a:solidFill>
                <a:srgbClr val="00B0F0"/>
              </a:solidFill>
              <a:latin typeface="Garamond" pitchFamily="18" charset="0"/>
            </a:endParaRPr>
          </a:p>
          <a:p>
            <a:pPr algn="l"/>
            <a:r>
              <a:rPr lang="en-US" sz="2400" b="1" dirty="0">
                <a:solidFill>
                  <a:srgbClr val="00B0F0"/>
                </a:solidFill>
                <a:latin typeface="Garamond" pitchFamily="18" charset="0"/>
              </a:rPr>
              <a:t>For the purposes of this course we take CALL to embrace any computer software that is usable in some way to help language learners, whether intended for that purpose or not, and whether directly used by them, or used by someone else to create a conventional material (e.g. a </a:t>
            </a:r>
            <a:r>
              <a:rPr lang="en-US" sz="2400" b="1" dirty="0" err="1">
                <a:solidFill>
                  <a:srgbClr val="00B0F0"/>
                </a:solidFill>
                <a:latin typeface="Garamond" pitchFamily="18" charset="0"/>
              </a:rPr>
              <a:t>coursebook</a:t>
            </a:r>
            <a:r>
              <a:rPr lang="en-US" sz="2400" b="1" dirty="0">
                <a:solidFill>
                  <a:srgbClr val="00B0F0"/>
                </a:solidFill>
                <a:latin typeface="Garamond" pitchFamily="18" charset="0"/>
              </a:rPr>
              <a:t>) which learners use.</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fade">
                                      <p:cBhvr>
                                        <p:cTn id="12" dur="20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What is CALL?</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p:txBody>
          <a:bodyPr/>
          <a:lstStyle/>
          <a:p>
            <a:pPr algn="l"/>
            <a:r>
              <a:rPr lang="en-US" sz="2000" b="1" dirty="0">
                <a:solidFill>
                  <a:srgbClr val="00B0F0"/>
                </a:solidFill>
                <a:latin typeface="Garamond" pitchFamily="18" charset="0"/>
              </a:rPr>
              <a:t>Though the acronym </a:t>
            </a:r>
            <a:r>
              <a:rPr lang="en-US" sz="2000" b="1" dirty="0" smtClean="0">
                <a:solidFill>
                  <a:srgbClr val="FFC000"/>
                </a:solidFill>
                <a:latin typeface="Garamond" pitchFamily="18" charset="0"/>
              </a:rPr>
              <a:t>“CALL”</a:t>
            </a:r>
            <a:r>
              <a:rPr lang="en-US" sz="2000" b="1" dirty="0" smtClean="0">
                <a:solidFill>
                  <a:srgbClr val="00B0F0"/>
                </a:solidFill>
                <a:latin typeface="Garamond" pitchFamily="18" charset="0"/>
              </a:rPr>
              <a:t> </a:t>
            </a:r>
            <a:r>
              <a:rPr lang="en-US" sz="2000" b="1" dirty="0">
                <a:solidFill>
                  <a:srgbClr val="00B0F0"/>
                </a:solidFill>
                <a:latin typeface="Garamond" pitchFamily="18" charset="0"/>
              </a:rPr>
              <a:t>implies a limitation to language learning, we do not, as some do, distinguish that from computer aided language acquisition (</a:t>
            </a:r>
            <a:r>
              <a:rPr lang="en-US" sz="2000" b="1" dirty="0">
                <a:solidFill>
                  <a:srgbClr val="FFC000"/>
                </a:solidFill>
                <a:latin typeface="Garamond" pitchFamily="18" charset="0"/>
              </a:rPr>
              <a:t>CASLA</a:t>
            </a:r>
            <a:r>
              <a:rPr lang="en-US" sz="2000" b="1" dirty="0">
                <a:solidFill>
                  <a:srgbClr val="00B0F0"/>
                </a:solidFill>
                <a:latin typeface="Garamond" pitchFamily="18" charset="0"/>
              </a:rPr>
              <a:t>). And we include in our scope language use by learners, and of course language teaching. Computer aided language testing (</a:t>
            </a:r>
            <a:r>
              <a:rPr lang="en-US" sz="2000" b="1" dirty="0">
                <a:solidFill>
                  <a:srgbClr val="FFC000"/>
                </a:solidFill>
                <a:latin typeface="Garamond" pitchFamily="18" charset="0"/>
              </a:rPr>
              <a:t>CALT</a:t>
            </a:r>
            <a:r>
              <a:rPr lang="en-US" sz="2000" b="1" dirty="0">
                <a:solidFill>
                  <a:srgbClr val="00B0F0"/>
                </a:solidFill>
                <a:latin typeface="Garamond" pitchFamily="18" charset="0"/>
              </a:rPr>
              <a:t>) is often discussed separately from </a:t>
            </a:r>
            <a:r>
              <a:rPr lang="en-US" sz="2000" b="1" dirty="0">
                <a:solidFill>
                  <a:srgbClr val="FFC000"/>
                </a:solidFill>
                <a:latin typeface="Garamond" pitchFamily="18" charset="0"/>
              </a:rPr>
              <a:t>CALL</a:t>
            </a:r>
            <a:r>
              <a:rPr lang="en-US" sz="2000" b="1" dirty="0">
                <a:solidFill>
                  <a:srgbClr val="00B0F0"/>
                </a:solidFill>
                <a:latin typeface="Garamond" pitchFamily="18" charset="0"/>
              </a:rPr>
              <a:t>, and for various reasons will not be much </a:t>
            </a:r>
            <a:r>
              <a:rPr lang="en-US" sz="2000" b="1" dirty="0" smtClean="0">
                <a:solidFill>
                  <a:srgbClr val="00B0F0"/>
                </a:solidFill>
                <a:latin typeface="Garamond" pitchFamily="18" charset="0"/>
              </a:rPr>
              <a:t>focused </a:t>
            </a:r>
            <a:r>
              <a:rPr lang="en-US" sz="2000" b="1" dirty="0">
                <a:solidFill>
                  <a:srgbClr val="00B0F0"/>
                </a:solidFill>
                <a:latin typeface="Garamond" pitchFamily="18" charset="0"/>
              </a:rPr>
              <a:t>on in this course (lack of time and lack of the software!). We are also excluding use of computers in AL and ELT research in general (</a:t>
            </a:r>
            <a:r>
              <a:rPr lang="en-US" sz="2000" b="1" dirty="0">
                <a:solidFill>
                  <a:srgbClr val="FFC000"/>
                </a:solidFill>
                <a:latin typeface="Garamond" pitchFamily="18" charset="0"/>
              </a:rPr>
              <a:t>CASLR</a:t>
            </a:r>
            <a:r>
              <a:rPr lang="en-US" sz="2000" b="1" dirty="0">
                <a:solidFill>
                  <a:srgbClr val="00B0F0"/>
                </a:solidFill>
                <a:latin typeface="Garamond" pitchFamily="18" charset="0"/>
              </a:rPr>
              <a:t>), and in the learning of linguistics rather than language (though there is an unclear borderline here, as much language teaching involves teaching about language, especially grammar, or raising awareness of language forms, and so resembles simple linguistics).</a:t>
            </a:r>
          </a:p>
          <a:p>
            <a:pPr algn="l"/>
            <a:endParaRPr lang="en-US" sz="2000" b="1" dirty="0">
              <a:solidFill>
                <a:srgbClr val="FFC00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xmlns="" val="282260027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What is CALL?</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p:txBody>
          <a:bodyPr/>
          <a:lstStyle/>
          <a:p>
            <a:pPr algn="l"/>
            <a:r>
              <a:rPr lang="en-US" sz="2000" b="1" dirty="0">
                <a:solidFill>
                  <a:srgbClr val="00B0F0"/>
                </a:solidFill>
                <a:latin typeface="Garamond" pitchFamily="18" charset="0"/>
              </a:rPr>
              <a:t>There are many other acronyms and terms around with broader scope than </a:t>
            </a:r>
            <a:r>
              <a:rPr lang="en-US" sz="2000" b="1" dirty="0">
                <a:solidFill>
                  <a:srgbClr val="FFC000"/>
                </a:solidFill>
                <a:latin typeface="Garamond" pitchFamily="18" charset="0"/>
              </a:rPr>
              <a:t>CALL</a:t>
            </a:r>
            <a:r>
              <a:rPr lang="en-US" sz="2000" b="1" dirty="0">
                <a:solidFill>
                  <a:srgbClr val="00B0F0"/>
                </a:solidFill>
                <a:latin typeface="Garamond" pitchFamily="18" charset="0"/>
              </a:rPr>
              <a:t>, or scope overlapping with </a:t>
            </a:r>
            <a:r>
              <a:rPr lang="en-US" sz="2000" b="1" dirty="0">
                <a:solidFill>
                  <a:srgbClr val="FFC000"/>
                </a:solidFill>
                <a:latin typeface="Garamond" pitchFamily="18" charset="0"/>
              </a:rPr>
              <a:t>CALL</a:t>
            </a:r>
            <a:r>
              <a:rPr lang="en-US" sz="2000" b="1" dirty="0">
                <a:solidFill>
                  <a:srgbClr val="00B0F0"/>
                </a:solidFill>
                <a:latin typeface="Garamond" pitchFamily="18" charset="0"/>
              </a:rPr>
              <a:t>. They refer to areas of theory and research which have implications for CALL: e.g. </a:t>
            </a:r>
            <a:r>
              <a:rPr lang="en-US" sz="2000" b="1" dirty="0">
                <a:solidFill>
                  <a:srgbClr val="FFC000"/>
                </a:solidFill>
                <a:latin typeface="Garamond" pitchFamily="18" charset="0"/>
              </a:rPr>
              <a:t>CAL, CAI, CBE, TELL, Telematics, HCI, AI, NLP, Corpus Linguistics</a:t>
            </a:r>
            <a:r>
              <a:rPr lang="en-US" sz="2000" b="1" dirty="0">
                <a:solidFill>
                  <a:srgbClr val="00B0F0"/>
                </a:solidFill>
                <a:latin typeface="Garamond" pitchFamily="18" charset="0"/>
              </a:rPr>
              <a:t>.  On these </a:t>
            </a:r>
            <a:r>
              <a:rPr lang="en-GB" sz="2000" b="1" dirty="0" smtClean="0">
                <a:solidFill>
                  <a:srgbClr val="00B0F0"/>
                </a:solidFill>
                <a:latin typeface="Garamond" pitchFamily="18" charset="0"/>
              </a:rPr>
              <a:t>neighbouring</a:t>
            </a:r>
            <a:r>
              <a:rPr lang="en-US" sz="2000" b="1" dirty="0" smtClean="0">
                <a:solidFill>
                  <a:srgbClr val="00B0F0"/>
                </a:solidFill>
                <a:latin typeface="Garamond" pitchFamily="18" charset="0"/>
              </a:rPr>
              <a:t> </a:t>
            </a:r>
            <a:r>
              <a:rPr lang="en-US" sz="2000" b="1" dirty="0">
                <a:solidFill>
                  <a:srgbClr val="00B0F0"/>
                </a:solidFill>
                <a:latin typeface="Garamond" pitchFamily="18" charset="0"/>
              </a:rPr>
              <a:t>areas see </a:t>
            </a:r>
            <a:r>
              <a:rPr lang="en-US" sz="2000" b="1" dirty="0" err="1">
                <a:solidFill>
                  <a:srgbClr val="00B0F0"/>
                </a:solidFill>
                <a:latin typeface="Garamond" pitchFamily="18" charset="0"/>
              </a:rPr>
              <a:t>Chapelle</a:t>
            </a:r>
            <a:r>
              <a:rPr lang="en-US" sz="2000" b="1" dirty="0">
                <a:solidFill>
                  <a:srgbClr val="00B0F0"/>
                </a:solidFill>
                <a:latin typeface="Garamond" pitchFamily="18" charset="0"/>
              </a:rPr>
              <a:t> 2001 ch2 and Levy 1997 ch3 and pp77-82.</a:t>
            </a:r>
          </a:p>
          <a:p>
            <a:pPr algn="l"/>
            <a:endParaRPr lang="en-US" sz="2000" b="1" dirty="0">
              <a:solidFill>
                <a:srgbClr val="00B0F0"/>
              </a:solidFill>
              <a:latin typeface="Garamond" pitchFamily="18" charset="0"/>
            </a:endParaRPr>
          </a:p>
          <a:p>
            <a:pPr algn="l"/>
            <a:r>
              <a:rPr lang="en-US" sz="2000" b="1" dirty="0">
                <a:solidFill>
                  <a:srgbClr val="FFC000"/>
                </a:solidFill>
                <a:latin typeface="Garamond" pitchFamily="18" charset="0"/>
              </a:rPr>
              <a:t>CALL</a:t>
            </a:r>
            <a:r>
              <a:rPr lang="en-US" sz="2000" b="1" dirty="0">
                <a:solidFill>
                  <a:srgbClr val="00B0F0"/>
                </a:solidFill>
                <a:latin typeface="Garamond" pitchFamily="18" charset="0"/>
              </a:rPr>
              <a:t> 'tasks' include what may be otherwise referred to as games, exercises, activities, materials, even tests, and just 'ordinary use' of facilities like word processing. Sometimes they are fully determined by the program, sometimes they are largely in the hands of the teacher or learner using the software. They may be done in class or at home, etc.</a:t>
            </a:r>
            <a:endParaRPr lang="en-US" sz="2000" b="1" dirty="0">
              <a:solidFill>
                <a:srgbClr val="FFC00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extLst>
      <p:ext uri="{BB962C8B-B14F-4D97-AF65-F5344CB8AC3E}">
        <p14:creationId xmlns:p14="http://schemas.microsoft.com/office/powerpoint/2010/main" xmlns="" val="32260105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fade">
                                      <p:cBhvr>
                                        <p:cTn id="12" dur="20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What is CALL?</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p:txBody>
          <a:bodyPr/>
          <a:lstStyle/>
          <a:p>
            <a:pPr algn="l"/>
            <a:r>
              <a:rPr lang="en-US" sz="2000" b="1" dirty="0">
                <a:solidFill>
                  <a:srgbClr val="00B0F0"/>
                </a:solidFill>
                <a:latin typeface="Garamond" pitchFamily="18" charset="0"/>
              </a:rPr>
              <a:t>Thinking about </a:t>
            </a:r>
            <a:r>
              <a:rPr lang="en-GB" sz="2000" b="1" dirty="0" smtClean="0">
                <a:solidFill>
                  <a:srgbClr val="FFC000"/>
                </a:solidFill>
                <a:latin typeface="Garamond" pitchFamily="18" charset="0"/>
              </a:rPr>
              <a:t>CALL</a:t>
            </a:r>
            <a:r>
              <a:rPr lang="en-US" sz="2000" b="1" dirty="0" smtClean="0">
                <a:solidFill>
                  <a:srgbClr val="00B0F0"/>
                </a:solidFill>
                <a:latin typeface="Garamond" pitchFamily="18" charset="0"/>
              </a:rPr>
              <a:t> </a:t>
            </a:r>
            <a:r>
              <a:rPr lang="en-US" sz="2000" b="1" dirty="0">
                <a:solidFill>
                  <a:srgbClr val="00B0F0"/>
                </a:solidFill>
                <a:latin typeface="Garamond" pitchFamily="18" charset="0"/>
              </a:rPr>
              <a:t>means thinking about many of the same things one considers when thinking about 'materials' for language learning/teaching (</a:t>
            </a:r>
            <a:r>
              <a:rPr lang="en-US" sz="2000" b="1" dirty="0" err="1">
                <a:solidFill>
                  <a:srgbClr val="00B0F0"/>
                </a:solidFill>
                <a:latin typeface="Garamond" pitchFamily="18" charset="0"/>
              </a:rPr>
              <a:t>coursebooks</a:t>
            </a:r>
            <a:r>
              <a:rPr lang="en-US" sz="2000" b="1" dirty="0">
                <a:solidFill>
                  <a:srgbClr val="00B0F0"/>
                </a:solidFill>
                <a:latin typeface="Garamond" pitchFamily="18" charset="0"/>
              </a:rPr>
              <a:t>, visual aids like posters or videos, pen and paper exercises, dictionaries etc.). Both involve something physical that teachers and learners use alongside a teaching method, syllabus etc. in a taught program OR which may be just used independently by the learner. Both have to be bought (or pirated). Both have a tangible form, but at the same time when exploited form part of a less tangible 'task' or the like. This parallel leads us to the conclusion that there are three main areas of concern (see Hubbard 1996 in ed. Pennington The Power of </a:t>
            </a:r>
            <a:r>
              <a:rPr lang="en-US" sz="2000" b="1" dirty="0">
                <a:solidFill>
                  <a:srgbClr val="FFC000"/>
                </a:solidFill>
                <a:latin typeface="Garamond" pitchFamily="18" charset="0"/>
              </a:rPr>
              <a:t>CALL</a:t>
            </a:r>
            <a:r>
              <a:rPr lang="en-US" sz="2000" b="1" dirty="0">
                <a:solidFill>
                  <a:srgbClr val="00B0F0"/>
                </a:solidFill>
                <a:latin typeface="Garamond" pitchFamily="18" charset="0"/>
              </a:rPr>
              <a:t> for a fuller exposition, attempting to relate this to the Richards and Rodgers framework for </a:t>
            </a:r>
            <a:r>
              <a:rPr lang="en-US" sz="2000" b="1" dirty="0" err="1">
                <a:solidFill>
                  <a:srgbClr val="00B0F0"/>
                </a:solidFill>
                <a:latin typeface="Garamond" pitchFamily="18" charset="0"/>
              </a:rPr>
              <a:t>analysing</a:t>
            </a:r>
            <a:r>
              <a:rPr lang="en-US" sz="2000" b="1" dirty="0">
                <a:solidFill>
                  <a:srgbClr val="00B0F0"/>
                </a:solidFill>
                <a:latin typeface="Garamond" pitchFamily="18" charset="0"/>
              </a:rPr>
              <a:t> teaching methods):</a:t>
            </a:r>
            <a:endParaRPr lang="en-US" sz="2000" b="1" dirty="0">
              <a:solidFill>
                <a:srgbClr val="FFC00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extLst>
      <p:ext uri="{BB962C8B-B14F-4D97-AF65-F5344CB8AC3E}">
        <p14:creationId xmlns:p14="http://schemas.microsoft.com/office/powerpoint/2010/main" xmlns="" val="333882053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What is CALL?</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p:txBody>
          <a:bodyPr/>
          <a:lstStyle/>
          <a:p>
            <a:pPr algn="l"/>
            <a:r>
              <a:rPr lang="en-US" sz="1600" b="1" dirty="0">
                <a:solidFill>
                  <a:srgbClr val="FFC000"/>
                </a:solidFill>
                <a:latin typeface="Garamond" pitchFamily="18" charset="0"/>
              </a:rPr>
              <a:t>1) Development/creation</a:t>
            </a:r>
            <a:r>
              <a:rPr lang="en-US" sz="1600" b="1" dirty="0">
                <a:solidFill>
                  <a:srgbClr val="00B0F0"/>
                </a:solidFill>
                <a:latin typeface="Garamond" pitchFamily="18" charset="0"/>
              </a:rPr>
              <a:t>. I.e. the principles and processes of writing software or authoring new materials within some existing software (Cf. </a:t>
            </a:r>
            <a:r>
              <a:rPr lang="en-US" sz="1600" b="1" dirty="0" err="1">
                <a:solidFill>
                  <a:srgbClr val="00B0F0"/>
                </a:solidFill>
                <a:latin typeface="Garamond" pitchFamily="18" charset="0"/>
              </a:rPr>
              <a:t>Chapelle</a:t>
            </a:r>
            <a:r>
              <a:rPr lang="en-US" sz="1600" b="1" dirty="0">
                <a:solidFill>
                  <a:srgbClr val="00B0F0"/>
                </a:solidFill>
                <a:latin typeface="Garamond" pitchFamily="18" charset="0"/>
              </a:rPr>
              <a:t> 2001 p166ff, and Levy 1997 ch4 onwards (esp. p104-108), for concepts rather than practicalities). Compare materials development, </a:t>
            </a:r>
            <a:r>
              <a:rPr lang="en-US" sz="1600" b="1" dirty="0" smtClean="0">
                <a:solidFill>
                  <a:srgbClr val="00B0F0"/>
                </a:solidFill>
                <a:latin typeface="Garamond" pitchFamily="18" charset="0"/>
              </a:rPr>
              <a:t>course book </a:t>
            </a:r>
            <a:r>
              <a:rPr lang="en-US" sz="1600" b="1" dirty="0">
                <a:solidFill>
                  <a:srgbClr val="00B0F0"/>
                </a:solidFill>
                <a:latin typeface="Garamond" pitchFamily="18" charset="0"/>
              </a:rPr>
              <a:t>writing</a:t>
            </a:r>
            <a:r>
              <a:rPr lang="en-US" sz="1600" b="1" dirty="0" smtClean="0">
                <a:solidFill>
                  <a:srgbClr val="00B0F0"/>
                </a:solidFill>
                <a:latin typeface="Garamond" pitchFamily="18" charset="0"/>
              </a:rPr>
              <a:t>.</a:t>
            </a:r>
            <a:endParaRPr lang="en-US" sz="1600" b="1" dirty="0">
              <a:solidFill>
                <a:srgbClr val="00B0F0"/>
              </a:solidFill>
              <a:latin typeface="Garamond" pitchFamily="18" charset="0"/>
            </a:endParaRPr>
          </a:p>
          <a:p>
            <a:pPr algn="l"/>
            <a:r>
              <a:rPr lang="en-US" sz="1600" b="1" dirty="0">
                <a:solidFill>
                  <a:srgbClr val="FFC000"/>
                </a:solidFill>
                <a:latin typeface="Garamond" pitchFamily="18" charset="0"/>
              </a:rPr>
              <a:t>2) Use/implementation</a:t>
            </a:r>
            <a:r>
              <a:rPr lang="en-US" sz="1600" b="1" dirty="0">
                <a:solidFill>
                  <a:srgbClr val="00B0F0"/>
                </a:solidFill>
                <a:latin typeface="Garamond" pitchFamily="18" charset="0"/>
              </a:rPr>
              <a:t>. I.e. how teachers use software with their learners (in or out of class, individually or in groups, for what sort of tasks, integrated with other aspects of the teaching-learning process or not, etc. etc.)… and how the learners use the software (which may be differently from how the teacher plans, or indeed entirely independently of school), their processes and strategies. Compare discussion of the role of materials like </a:t>
            </a:r>
            <a:r>
              <a:rPr lang="en-US" sz="1600" b="1" dirty="0" err="1">
                <a:solidFill>
                  <a:srgbClr val="00B0F0"/>
                </a:solidFill>
                <a:latin typeface="Garamond" pitchFamily="18" charset="0"/>
              </a:rPr>
              <a:t>coursebooks</a:t>
            </a:r>
            <a:r>
              <a:rPr lang="en-US" sz="1600" b="1" dirty="0">
                <a:solidFill>
                  <a:srgbClr val="00B0F0"/>
                </a:solidFill>
                <a:latin typeface="Garamond" pitchFamily="18" charset="0"/>
              </a:rPr>
              <a:t> or tapes in a course, different 'task types' they can be involved in, learner use of materials like dictionaries or cribs out of class unknown to the teacher etc…  (Levy 1997 Ch4 onwards touches on ideas about Use repeatedly, </a:t>
            </a:r>
            <a:r>
              <a:rPr lang="en-US" sz="1600" b="1" dirty="0" err="1">
                <a:solidFill>
                  <a:srgbClr val="00B0F0"/>
                </a:solidFill>
                <a:latin typeface="Garamond" pitchFamily="18" charset="0"/>
              </a:rPr>
              <a:t>esp</a:t>
            </a:r>
            <a:r>
              <a:rPr lang="en-US" sz="1600" b="1" dirty="0">
                <a:solidFill>
                  <a:srgbClr val="00B0F0"/>
                </a:solidFill>
                <a:latin typeface="Garamond" pitchFamily="18" charset="0"/>
              </a:rPr>
              <a:t> p100-103; Jones and </a:t>
            </a:r>
            <a:r>
              <a:rPr lang="en-US" sz="1600" b="1" dirty="0" err="1">
                <a:solidFill>
                  <a:srgbClr val="00B0F0"/>
                </a:solidFill>
                <a:latin typeface="Garamond" pitchFamily="18" charset="0"/>
              </a:rPr>
              <a:t>Fortescue</a:t>
            </a:r>
            <a:r>
              <a:rPr lang="en-US" sz="1600" b="1" dirty="0">
                <a:solidFill>
                  <a:srgbClr val="00B0F0"/>
                </a:solidFill>
                <a:latin typeface="Garamond" pitchFamily="18" charset="0"/>
              </a:rPr>
              <a:t> ch14 old but practical)</a:t>
            </a:r>
          </a:p>
          <a:p>
            <a:pPr algn="l"/>
            <a:endParaRPr lang="en-US" sz="1600" b="1" dirty="0">
              <a:solidFill>
                <a:srgbClr val="00B0F0"/>
              </a:solidFill>
              <a:latin typeface="Garamond" pitchFamily="18" charset="0"/>
            </a:endParaRPr>
          </a:p>
          <a:p>
            <a:pPr algn="l"/>
            <a:r>
              <a:rPr lang="en-US" sz="1600" b="1" dirty="0">
                <a:solidFill>
                  <a:srgbClr val="FFC000"/>
                </a:solidFill>
                <a:latin typeface="Garamond" pitchFamily="18" charset="0"/>
              </a:rPr>
              <a:t>3) Evaluation</a:t>
            </a:r>
            <a:r>
              <a:rPr lang="en-US" sz="1600" b="1" dirty="0">
                <a:solidFill>
                  <a:srgbClr val="00B0F0"/>
                </a:solidFill>
                <a:latin typeface="Garamond" pitchFamily="18" charset="0"/>
              </a:rPr>
              <a:t>. I.e. how to decide what is good or bad software…. including inevitably considering what is a good or bad use of the software. Compare materials evaluation. (</a:t>
            </a:r>
            <a:r>
              <a:rPr lang="en-US" sz="1600" b="1" dirty="0" err="1">
                <a:solidFill>
                  <a:srgbClr val="00B0F0"/>
                </a:solidFill>
                <a:latin typeface="Garamond" pitchFamily="18" charset="0"/>
              </a:rPr>
              <a:t>Chapelle</a:t>
            </a:r>
            <a:r>
              <a:rPr lang="en-US" sz="1600" b="1" dirty="0">
                <a:solidFill>
                  <a:srgbClr val="00B0F0"/>
                </a:solidFill>
                <a:latin typeface="Garamond" pitchFamily="18" charset="0"/>
              </a:rPr>
              <a:t> 2001 Ch3).</a:t>
            </a:r>
            <a:endParaRPr lang="en-US" sz="1600" b="1" dirty="0">
              <a:solidFill>
                <a:srgbClr val="FFC00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extLst>
      <p:ext uri="{BB962C8B-B14F-4D97-AF65-F5344CB8AC3E}">
        <p14:creationId xmlns:p14="http://schemas.microsoft.com/office/powerpoint/2010/main" xmlns="" val="97041232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3" end="3"/>
                                            </p:txEl>
                                          </p:spTgt>
                                        </p:tgtEl>
                                        <p:attrNameLst>
                                          <p:attrName>style.visibility</p:attrName>
                                        </p:attrNameLst>
                                      </p:cBhvr>
                                      <p:to>
                                        <p:strVal val="visible"/>
                                      </p:to>
                                    </p:set>
                                    <p:animEffect transition="in" filter="fade">
                                      <p:cBhvr>
                                        <p:cTn id="17" dur="2000"/>
                                        <p:tgtEl>
                                          <p:spTgt spid="7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a:solidFill>
                  <a:schemeClr val="accent6">
                    <a:lumMod val="75000"/>
                  </a:schemeClr>
                </a:solidFill>
                <a:latin typeface="Garamond" pitchFamily="18" charset="0"/>
              </a:rPr>
              <a:t>HISTORY OF CALL</a:t>
            </a:r>
          </a:p>
        </p:txBody>
      </p:sp>
      <p:sp>
        <p:nvSpPr>
          <p:cNvPr id="7171" name="Text Placeholder 5"/>
          <p:cNvSpPr>
            <a:spLocks noGrp="1"/>
          </p:cNvSpPr>
          <p:nvPr>
            <p:ph idx="1"/>
          </p:nvPr>
        </p:nvSpPr>
        <p:spPr>
          <a:xfrm>
            <a:off x="381000" y="1524000"/>
            <a:ext cx="8915400" cy="4525963"/>
          </a:xfrm>
        </p:spPr>
        <p:txBody>
          <a:bodyPr/>
          <a:lstStyle/>
          <a:p>
            <a:pPr algn="l"/>
            <a:r>
              <a:rPr lang="en-US" sz="1600" b="1" dirty="0" smtClean="0">
                <a:solidFill>
                  <a:srgbClr val="00B0F0"/>
                </a:solidFill>
                <a:latin typeface="Garamond" pitchFamily="18" charset="0"/>
              </a:rPr>
              <a:t>In </a:t>
            </a:r>
            <a:r>
              <a:rPr lang="en-US" sz="1600" b="1" dirty="0">
                <a:solidFill>
                  <a:srgbClr val="00B0F0"/>
                </a:solidFill>
                <a:latin typeface="Garamond" pitchFamily="18" charset="0"/>
              </a:rPr>
              <a:t>terms of the development of hardware, program types, relation to ideas about language learning and teaching... This is filled out in class. See also </a:t>
            </a:r>
            <a:r>
              <a:rPr lang="en-US" sz="1600" b="1" dirty="0" err="1">
                <a:solidFill>
                  <a:srgbClr val="00B0F0"/>
                </a:solidFill>
                <a:latin typeface="Garamond" pitchFamily="18" charset="0"/>
              </a:rPr>
              <a:t>Chapelle</a:t>
            </a:r>
            <a:r>
              <a:rPr lang="en-US" sz="1600" b="1" dirty="0">
                <a:solidFill>
                  <a:srgbClr val="00B0F0"/>
                </a:solidFill>
                <a:latin typeface="Garamond" pitchFamily="18" charset="0"/>
              </a:rPr>
              <a:t> 2001 ch1 and Levy 1997 ch2 and the online http://www.history-of-call.org/</a:t>
            </a:r>
          </a:p>
          <a:p>
            <a:pPr algn="l"/>
            <a:r>
              <a:rPr lang="en-US" sz="1600" b="1" dirty="0" smtClean="0">
                <a:solidFill>
                  <a:srgbClr val="00B0F0"/>
                </a:solidFill>
                <a:latin typeface="Garamond" pitchFamily="18" charset="0"/>
              </a:rPr>
              <a:t>-          </a:t>
            </a:r>
            <a:r>
              <a:rPr lang="en-US" sz="1600" b="1" dirty="0">
                <a:solidFill>
                  <a:srgbClr val="00B0F0"/>
                </a:solidFill>
                <a:latin typeface="Garamond" pitchFamily="18" charset="0"/>
              </a:rPr>
              <a:t>The computer-as-big-as-a-room era. Entire courses like that of PLATO </a:t>
            </a:r>
            <a:r>
              <a:rPr lang="en-US" sz="1600" b="1" dirty="0" err="1">
                <a:solidFill>
                  <a:srgbClr val="00B0F0"/>
                </a:solidFill>
                <a:latin typeface="Garamond" pitchFamily="18" charset="0"/>
              </a:rPr>
              <a:t>organised</a:t>
            </a:r>
            <a:r>
              <a:rPr lang="en-US" sz="1600" b="1" dirty="0">
                <a:solidFill>
                  <a:srgbClr val="00B0F0"/>
                </a:solidFill>
                <a:latin typeface="Garamond" pitchFamily="18" charset="0"/>
              </a:rPr>
              <a:t> at a few universities. Audio-</a:t>
            </a:r>
            <a:r>
              <a:rPr lang="en-US" sz="1600" b="1" dirty="0" err="1">
                <a:solidFill>
                  <a:srgbClr val="00B0F0"/>
                </a:solidFill>
                <a:latin typeface="Garamond" pitchFamily="18" charset="0"/>
              </a:rPr>
              <a:t>lingualism</a:t>
            </a:r>
            <a:r>
              <a:rPr lang="en-US" sz="1600" b="1" dirty="0">
                <a:solidFill>
                  <a:srgbClr val="00B0F0"/>
                </a:solidFill>
                <a:latin typeface="Garamond" pitchFamily="18" charset="0"/>
              </a:rPr>
              <a:t>.</a:t>
            </a:r>
          </a:p>
          <a:p>
            <a:pPr algn="l"/>
            <a:r>
              <a:rPr lang="en-US" sz="1600" b="1" dirty="0" smtClean="0">
                <a:solidFill>
                  <a:srgbClr val="00B0F0"/>
                </a:solidFill>
                <a:latin typeface="Garamond" pitchFamily="18" charset="0"/>
              </a:rPr>
              <a:t>-          </a:t>
            </a:r>
            <a:r>
              <a:rPr lang="en-US" sz="1600" b="1" dirty="0">
                <a:solidFill>
                  <a:srgbClr val="00B0F0"/>
                </a:solidFill>
                <a:latin typeface="Garamond" pitchFamily="18" charset="0"/>
              </a:rPr>
              <a:t>The arrival of the home/school computer (Sinclair, Apple, BBC). CALL tasks as ancillary, and produced by many small publishers such as WIDA and even teacher enthusiasts. Attempts to fit it in with the Communicative approach.</a:t>
            </a:r>
          </a:p>
          <a:p>
            <a:pPr algn="l"/>
            <a:r>
              <a:rPr lang="en-US" sz="1600" b="1" dirty="0" smtClean="0">
                <a:solidFill>
                  <a:srgbClr val="00B0F0"/>
                </a:solidFill>
                <a:latin typeface="Garamond" pitchFamily="18" charset="0"/>
              </a:rPr>
              <a:t>-          </a:t>
            </a:r>
            <a:r>
              <a:rPr lang="en-US" sz="1600" b="1" dirty="0">
                <a:solidFill>
                  <a:srgbClr val="00B0F0"/>
                </a:solidFill>
                <a:latin typeface="Garamond" pitchFamily="18" charset="0"/>
              </a:rPr>
              <a:t>The era of the powerful PC (and Mac). </a:t>
            </a:r>
            <a:r>
              <a:rPr lang="en-US" sz="1600" b="1" dirty="0" err="1">
                <a:solidFill>
                  <a:srgbClr val="00B0F0"/>
                </a:solidFill>
                <a:latin typeface="Garamond" pitchFamily="18" charset="0"/>
              </a:rPr>
              <a:t>Professionalisation</a:t>
            </a:r>
            <a:r>
              <a:rPr lang="en-US" sz="1600" b="1" dirty="0">
                <a:solidFill>
                  <a:srgbClr val="00B0F0"/>
                </a:solidFill>
                <a:latin typeface="Garamond" pitchFamily="18" charset="0"/>
              </a:rPr>
              <a:t> of software writing but lack of transfer of much software from earlier platforms.</a:t>
            </a:r>
          </a:p>
          <a:p>
            <a:pPr algn="l"/>
            <a:r>
              <a:rPr lang="en-US" sz="1600" b="1" dirty="0" smtClean="0">
                <a:solidFill>
                  <a:srgbClr val="00B0F0"/>
                </a:solidFill>
                <a:latin typeface="Garamond" pitchFamily="18" charset="0"/>
              </a:rPr>
              <a:t>-          </a:t>
            </a:r>
            <a:r>
              <a:rPr lang="en-US" sz="1600" b="1" dirty="0">
                <a:solidFill>
                  <a:srgbClr val="00B0F0"/>
                </a:solidFill>
                <a:latin typeface="Garamond" pitchFamily="18" charset="0"/>
              </a:rPr>
              <a:t>PC + CD, multimedia. Software out of the hands of teachers, largely audio-lingual in mode. New attempts at entire courses.</a:t>
            </a:r>
          </a:p>
          <a:p>
            <a:pPr algn="l"/>
            <a:r>
              <a:rPr lang="en-US" sz="1600" b="1" dirty="0" smtClean="0">
                <a:solidFill>
                  <a:srgbClr val="00B0F0"/>
                </a:solidFill>
                <a:latin typeface="Garamond" pitchFamily="18" charset="0"/>
              </a:rPr>
              <a:t>-          </a:t>
            </a:r>
            <a:r>
              <a:rPr lang="en-US" sz="1600" b="1" dirty="0">
                <a:solidFill>
                  <a:srgbClr val="00B0F0"/>
                </a:solidFill>
                <a:latin typeface="Garamond" pitchFamily="18" charset="0"/>
              </a:rPr>
              <a:t>The era of the Internet. Teacher as selector. Learner-</a:t>
            </a:r>
            <a:r>
              <a:rPr lang="en-US" sz="1600" b="1" dirty="0" err="1">
                <a:solidFill>
                  <a:srgbClr val="00B0F0"/>
                </a:solidFill>
                <a:latin typeface="Garamond" pitchFamily="18" charset="0"/>
              </a:rPr>
              <a:t>centred</a:t>
            </a:r>
            <a:r>
              <a:rPr lang="en-US" sz="1600" b="1" dirty="0">
                <a:solidFill>
                  <a:srgbClr val="00B0F0"/>
                </a:solidFill>
                <a:latin typeface="Garamond" pitchFamily="18" charset="0"/>
              </a:rPr>
              <a:t>.</a:t>
            </a:r>
          </a:p>
          <a:p>
            <a:pPr algn="l">
              <a:buFontTx/>
              <a:buChar char="-"/>
            </a:pPr>
            <a:r>
              <a:rPr lang="en-US" sz="1600" b="1" dirty="0" smtClean="0">
                <a:solidFill>
                  <a:srgbClr val="00B0F0"/>
                </a:solidFill>
                <a:latin typeface="Garamond" pitchFamily="18" charset="0"/>
              </a:rPr>
              <a:t>The </a:t>
            </a:r>
            <a:r>
              <a:rPr lang="en-US" sz="1600" b="1" dirty="0">
                <a:solidFill>
                  <a:srgbClr val="00B0F0"/>
                </a:solidFill>
                <a:latin typeface="Garamond" pitchFamily="18" charset="0"/>
              </a:rPr>
              <a:t>future: convergence of media and ‘</a:t>
            </a:r>
            <a:r>
              <a:rPr lang="en-US" sz="1600" b="1" dirty="0" err="1">
                <a:solidFill>
                  <a:srgbClr val="00B0F0"/>
                </a:solidFill>
                <a:latin typeface="Garamond" pitchFamily="18" charset="0"/>
              </a:rPr>
              <a:t>omnimedia</a:t>
            </a:r>
            <a:r>
              <a:rPr lang="en-US" sz="1600" b="1" dirty="0" smtClean="0">
                <a:solidFill>
                  <a:srgbClr val="00B0F0"/>
                </a:solidFill>
                <a:latin typeface="Garamond" pitchFamily="18" charset="0"/>
              </a:rPr>
              <a:t>’</a:t>
            </a:r>
          </a:p>
          <a:p>
            <a:pPr marL="0" indent="0" algn="l"/>
            <a:r>
              <a:rPr lang="en-US" sz="1600" b="1" dirty="0" smtClean="0">
                <a:solidFill>
                  <a:srgbClr val="00B0F0"/>
                </a:solidFill>
                <a:latin typeface="Garamond" pitchFamily="18" charset="0"/>
              </a:rPr>
              <a:t>- 	Social networking?</a:t>
            </a:r>
            <a:endParaRPr lang="en-US" sz="1600" b="1" dirty="0">
              <a:solidFill>
                <a:srgbClr val="00B0F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extLst>
      <p:ext uri="{BB962C8B-B14F-4D97-AF65-F5344CB8AC3E}">
        <p14:creationId xmlns:p14="http://schemas.microsoft.com/office/powerpoint/2010/main" xmlns="" val="238536470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20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fade">
                                      <p:cBhvr>
                                        <p:cTn id="32" dur="2000"/>
                                        <p:tgtEl>
                                          <p:spTgt spid="71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6" end="6"/>
                                            </p:txEl>
                                          </p:spTgt>
                                        </p:tgtEl>
                                        <p:attrNameLst>
                                          <p:attrName>style.visibility</p:attrName>
                                        </p:attrNameLst>
                                      </p:cBhvr>
                                      <p:to>
                                        <p:strVal val="visible"/>
                                      </p:to>
                                    </p:set>
                                    <p:animEffect transition="in" filter="fade">
                                      <p:cBhvr>
                                        <p:cTn id="37" dur="2000"/>
                                        <p:tgtEl>
                                          <p:spTgt spid="7171">
                                            <p:txEl>
                                              <p:pRg st="6" end="6"/>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171">
                                            <p:txEl>
                                              <p:pRg st="7" end="7"/>
                                            </p:txEl>
                                          </p:spTgt>
                                        </p:tgtEl>
                                        <p:attrNameLst>
                                          <p:attrName>style.visibility</p:attrName>
                                        </p:attrNameLst>
                                      </p:cBhvr>
                                      <p:to>
                                        <p:strVal val="visible"/>
                                      </p:to>
                                    </p:set>
                                    <p:animEffect transition="in" filter="fade">
                                      <p:cBhvr>
                                        <p:cTn id="40" dur="2000"/>
                                        <p:tgtEl>
                                          <p:spTgt spid="71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2962</TotalTime>
  <Words>975</Words>
  <Application>Microsoft Office PowerPoint</Application>
  <PresentationFormat>A4 Paper (210x297 mm)‎</PresentationFormat>
  <Paragraphs>43</Paragraphs>
  <Slides>9</Slides>
  <Notes>0</Notes>
  <HiddenSlides>0</HiddenSlides>
  <MMClips>0</MMClips>
  <ScaleCrop>false</ScaleCrop>
  <HeadingPairs>
    <vt:vector size="4" baseType="variant">
      <vt:variant>
        <vt:lpstr>سمة</vt:lpstr>
      </vt:variant>
      <vt:variant>
        <vt:i4>1</vt:i4>
      </vt:variant>
      <vt:variant>
        <vt:lpstr>عناوين الشرائح</vt:lpstr>
      </vt:variant>
      <vt:variant>
        <vt:i4>9</vt:i4>
      </vt:variant>
    </vt:vector>
  </HeadingPairs>
  <TitlesOfParts>
    <vt:vector size="10" baseType="lpstr">
      <vt:lpstr>Office Theme</vt:lpstr>
      <vt:lpstr>الشريحة 1</vt:lpstr>
      <vt:lpstr>Lecture 1</vt:lpstr>
      <vt:lpstr>What is CALL?</vt:lpstr>
      <vt:lpstr>What is CALL?</vt:lpstr>
      <vt:lpstr>What is CALL?</vt:lpstr>
      <vt:lpstr>What is CALL?</vt:lpstr>
      <vt:lpstr>What is CALL?</vt:lpstr>
      <vt:lpstr>HISTORY OF CALL</vt:lpstr>
      <vt:lpstr>الشريحة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108</cp:revision>
  <dcterms:created xsi:type="dcterms:W3CDTF">2009-10-14T19:14:34Z</dcterms:created>
  <dcterms:modified xsi:type="dcterms:W3CDTF">2013-02-02T06:13:38Z</dcterms:modified>
</cp:coreProperties>
</file>