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68" r:id="rId5"/>
    <p:sldId id="269" r:id="rId6"/>
    <p:sldId id="270" r:id="rId7"/>
    <p:sldId id="271" r:id="rId8"/>
    <p:sldId id="272"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6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a:solidFill>
                  <a:schemeClr val="accent6">
                    <a:lumMod val="75000"/>
                  </a:schemeClr>
                </a:solidFill>
                <a:latin typeface="Garamond" pitchFamily="18" charset="0"/>
                <a:cs typeface="ae_AlMateen" pitchFamily="2" charset="-78"/>
              </a:rPr>
              <a:t>4</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Judgmental Evaluation</a:t>
            </a:r>
          </a:p>
          <a:p>
            <a:pPr eaLnBrk="1" hangingPunct="1"/>
            <a:endParaRPr lang="en-US" b="1" dirty="0" smtClean="0">
              <a:solidFill>
                <a:srgbClr val="00B0F0"/>
              </a:solidFill>
              <a:latin typeface="Garamond" pitchFamily="18" charset="0"/>
              <a:cs typeface="Arial" pitchFamily="34" charset="0"/>
            </a:endParaRPr>
          </a:p>
          <a:p>
            <a:pPr eaLnBrk="1" hangingPunct="1"/>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1400" b="1" dirty="0">
                <a:solidFill>
                  <a:srgbClr val="FFC000"/>
                </a:solidFill>
                <a:latin typeface="Garamond" pitchFamily="18" charset="0"/>
              </a:rPr>
              <a:t>Methods of evaluation (A): Introspective judgmental evaluation; checklists</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There are two broad types of way of actually executing evaluation studies (A and B here). In many ways A suits situations 1 and 2 above, B suits situation 3. (</a:t>
            </a:r>
            <a:r>
              <a:rPr lang="en-US" sz="1400" b="1" dirty="0" err="1">
                <a:solidFill>
                  <a:srgbClr val="00B0F0"/>
                </a:solidFill>
                <a:latin typeface="Garamond" pitchFamily="18" charset="0"/>
              </a:rPr>
              <a:t>Cf</a:t>
            </a:r>
            <a:r>
              <a:rPr lang="en-US" sz="1400" b="1" dirty="0">
                <a:solidFill>
                  <a:srgbClr val="00B0F0"/>
                </a:solidFill>
                <a:latin typeface="Garamond" pitchFamily="18" charset="0"/>
              </a:rPr>
              <a:t> </a:t>
            </a:r>
            <a:r>
              <a:rPr lang="en-US" sz="1400" b="1" dirty="0" err="1">
                <a:solidFill>
                  <a:srgbClr val="00B0F0"/>
                </a:solidFill>
                <a:latin typeface="Garamond" pitchFamily="18" charset="0"/>
              </a:rPr>
              <a:t>Chapelle</a:t>
            </a:r>
            <a:r>
              <a:rPr lang="en-US" sz="1400" b="1" dirty="0">
                <a:solidFill>
                  <a:srgbClr val="00B0F0"/>
                </a:solidFill>
                <a:latin typeface="Garamond" pitchFamily="18" charset="0"/>
              </a:rPr>
              <a:t> 2001 p53).</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Introspection means relying on one's own judgment/experience, and maybe published consensus on what should be there, what is good or bad, or AL theory.</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(A1) Evaluation can be done purely individually, subjectively, globally and introspectively. I.e. the teacher simply looks through the material, or in our case tries out the program (or just reads the blurb about it in a catalogue), and comes to an overall intuitive judgment about whether it would suit their class or what class it would suit. When teachers evaluate in this way it may help in part to try to place themselves in the role of some type of learner using the material. When trying out a CALL program it is especially useful often to make deliberate mistakes to see how the program responds - e.g. give wrong answers and press the wrong keys etc.</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This could be described as the global 'expert judgment' method of evaluation. The evaluator introspects and somehow accesses an </a:t>
            </a:r>
            <a:r>
              <a:rPr lang="en-US" sz="1400" b="1" dirty="0" err="1">
                <a:solidFill>
                  <a:srgbClr val="00B0F0"/>
                </a:solidFill>
                <a:latin typeface="Garamond" pitchFamily="18" charset="0"/>
              </a:rPr>
              <a:t>unanalysed</a:t>
            </a:r>
            <a:r>
              <a:rPr lang="en-US" sz="1400" b="1" dirty="0">
                <a:solidFill>
                  <a:srgbClr val="00B0F0"/>
                </a:solidFill>
                <a:latin typeface="Garamond" pitchFamily="18" charset="0"/>
              </a:rPr>
              <a:t> notion of some users of the software, an </a:t>
            </a:r>
            <a:r>
              <a:rPr lang="en-US" sz="1400" b="1" dirty="0" err="1">
                <a:solidFill>
                  <a:srgbClr val="00B0F0"/>
                </a:solidFill>
                <a:latin typeface="Garamond" pitchFamily="18" charset="0"/>
              </a:rPr>
              <a:t>unanalysed</a:t>
            </a:r>
            <a:r>
              <a:rPr lang="en-US" sz="1400" b="1" dirty="0">
                <a:solidFill>
                  <a:srgbClr val="00B0F0"/>
                </a:solidFill>
                <a:latin typeface="Garamond" pitchFamily="18" charset="0"/>
              </a:rPr>
              <a:t> impression of the software, and matches the two using often inexplicit criteria.</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6" end="6"/>
                                            </p:txEl>
                                          </p:spTgt>
                                        </p:tgtEl>
                                        <p:attrNameLst>
                                          <p:attrName>style.visibility</p:attrName>
                                        </p:attrNameLst>
                                      </p:cBhvr>
                                      <p:to>
                                        <p:strVal val="visible"/>
                                      </p:to>
                                    </p:set>
                                    <p:animEffect transition="in" filter="fade">
                                      <p:cBhvr>
                                        <p:cTn id="22" dur="2000"/>
                                        <p:tgtEl>
                                          <p:spTgt spid="717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8" end="8"/>
                                            </p:txEl>
                                          </p:spTgt>
                                        </p:tgtEl>
                                        <p:attrNameLst>
                                          <p:attrName>style.visibility</p:attrName>
                                        </p:attrNameLst>
                                      </p:cBhvr>
                                      <p:to>
                                        <p:strVal val="visible"/>
                                      </p:to>
                                    </p:set>
                                    <p:animEffect transition="in" filter="fade">
                                      <p:cBhvr>
                                        <p:cTn id="27" dur="2000"/>
                                        <p:tgtEl>
                                          <p:spTgt spid="71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100" b="1" dirty="0">
                <a:solidFill>
                  <a:srgbClr val="00B0F0"/>
                </a:solidFill>
                <a:latin typeface="Garamond" pitchFamily="18" charset="0"/>
              </a:rPr>
              <a:t>(A2) However, to regard evaluation as in any way systematic it is necessary at the very least to 'unpack' this armchair approach a bit. The teacher (or anyone else) acting alone as evaluator should break down the 'overall' or global judgment into parts. This means (a) looking carefully at different aspects of the materials separately and (b) thinking of all the relevant different aspects of the learning situation, learners, potential use etc. etc. and (c) judging aspects of (a) in respect of (b), broken down into points. This last in part resembles the process of assessing 'content validity', often talked about in language testing: one can check on an achievement test by </a:t>
            </a:r>
            <a:r>
              <a:rPr lang="en-US" sz="1100" b="1" dirty="0" err="1">
                <a:solidFill>
                  <a:srgbClr val="00B0F0"/>
                </a:solidFill>
                <a:latin typeface="Garamond" pitchFamily="18" charset="0"/>
              </a:rPr>
              <a:t>analysing</a:t>
            </a:r>
            <a:r>
              <a:rPr lang="en-US" sz="1100" b="1" dirty="0">
                <a:solidFill>
                  <a:srgbClr val="00B0F0"/>
                </a:solidFill>
                <a:latin typeface="Garamond" pitchFamily="18" charset="0"/>
              </a:rPr>
              <a:t> the aspects of language tested and comparing them with what the syllabus or the teaching course before the test covered. Another general principle of language testing also applies here: it is known that tests with more items are more reliable than shorter ones, and a set of agree/disagree items circling round some issue is more reliable than a single one targeting it. So here, the summary of a whole series of introspective judgments of specific aspects is more reliable than one global one.</a:t>
            </a:r>
          </a:p>
          <a:p>
            <a:pPr algn="l"/>
            <a:r>
              <a:rPr lang="en-US" sz="1100" b="1" dirty="0" smtClean="0">
                <a:solidFill>
                  <a:srgbClr val="00B0F0"/>
                </a:solidFill>
                <a:latin typeface="Garamond" pitchFamily="18" charset="0"/>
              </a:rPr>
              <a:t>This </a:t>
            </a:r>
            <a:r>
              <a:rPr lang="en-US" sz="1100" b="1" dirty="0">
                <a:solidFill>
                  <a:srgbClr val="00B0F0"/>
                </a:solidFill>
                <a:latin typeface="Garamond" pitchFamily="18" charset="0"/>
              </a:rPr>
              <a:t>is where 'checklists' come in. These are written records of the sort of 'breakdowns' just described. They may be made by the teacher/evaluator, or adopted from someone else. They at least provide a way of ensuring that important aspects do not get forgotten and that there is some consistency if the same person evaluates several things. However, the evaluation still remains individual, introspective and maybe pretty subjective. Checklists generally take the form of sets of headings to be considered or sets of questions to ask oneself. They may or may not include a system for weighting different elements, or adding up a total score in some way. Two I know of for CALL are the list of points in Jones and </a:t>
            </a:r>
            <a:r>
              <a:rPr lang="en-US" sz="1100" b="1" dirty="0" err="1">
                <a:solidFill>
                  <a:srgbClr val="00B0F0"/>
                </a:solidFill>
                <a:latin typeface="Garamond" pitchFamily="18" charset="0"/>
              </a:rPr>
              <a:t>Fortescue</a:t>
            </a:r>
            <a:r>
              <a:rPr lang="en-US" sz="1100" b="1" dirty="0">
                <a:solidFill>
                  <a:srgbClr val="00B0F0"/>
                </a:solidFill>
                <a:latin typeface="Garamond" pitchFamily="18" charset="0"/>
              </a:rPr>
              <a:t>, and a more reasoned and systematic framework by Odell (in Leech and </a:t>
            </a:r>
            <a:r>
              <a:rPr lang="en-US" sz="1100" b="1" dirty="0" err="1">
                <a:solidFill>
                  <a:srgbClr val="00B0F0"/>
                </a:solidFill>
                <a:latin typeface="Garamond" pitchFamily="18" charset="0"/>
              </a:rPr>
              <a:t>Candlin</a:t>
            </a:r>
            <a:r>
              <a:rPr lang="en-US" sz="1100" b="1" dirty="0">
                <a:solidFill>
                  <a:srgbClr val="00B0F0"/>
                </a:solidFill>
                <a:latin typeface="Garamond" pitchFamily="18" charset="0"/>
              </a:rPr>
              <a:t>). Recently </a:t>
            </a:r>
            <a:r>
              <a:rPr lang="en-US" sz="1100" b="1" dirty="0" err="1">
                <a:solidFill>
                  <a:srgbClr val="00B0F0"/>
                </a:solidFill>
                <a:latin typeface="Garamond" pitchFamily="18" charset="0"/>
              </a:rPr>
              <a:t>Chapelle</a:t>
            </a:r>
            <a:r>
              <a:rPr lang="en-US" sz="1100" b="1" dirty="0">
                <a:solidFill>
                  <a:srgbClr val="00B0F0"/>
                </a:solidFill>
                <a:latin typeface="Garamond" pitchFamily="18" charset="0"/>
              </a:rPr>
              <a:t> has a set of 6 points formed from an SLA research perspective (2001 p54ff). John Roberts has a much bigger collection of such checklist used in general materials evaluation.</a:t>
            </a:r>
          </a:p>
          <a:p>
            <a:pPr algn="l"/>
            <a:r>
              <a:rPr lang="en-US" sz="1100" b="1" dirty="0" smtClean="0">
                <a:solidFill>
                  <a:srgbClr val="00B0F0"/>
                </a:solidFill>
                <a:latin typeface="Garamond" pitchFamily="18" charset="0"/>
              </a:rPr>
              <a:t>However</a:t>
            </a:r>
            <a:r>
              <a:rPr lang="en-US" sz="1100" b="1" dirty="0">
                <a:solidFill>
                  <a:srgbClr val="00B0F0"/>
                </a:solidFill>
                <a:latin typeface="Garamond" pitchFamily="18" charset="0"/>
              </a:rPr>
              <a:t>, many published checklists strike one as a rather miscellaneous collection of points or questions, not clearly distinguishing between (a) and (b) and (c) above, and not obviously exhausting the types of point that should be considered, or </a:t>
            </a:r>
            <a:r>
              <a:rPr lang="en-US" sz="1100" b="1" dirty="0" err="1">
                <a:solidFill>
                  <a:srgbClr val="00B0F0"/>
                </a:solidFill>
                <a:latin typeface="Garamond" pitchFamily="18" charset="0"/>
              </a:rPr>
              <a:t>organising</a:t>
            </a:r>
            <a:r>
              <a:rPr lang="en-US" sz="1100" b="1" dirty="0">
                <a:solidFill>
                  <a:srgbClr val="00B0F0"/>
                </a:solidFill>
                <a:latin typeface="Garamond" pitchFamily="18" charset="0"/>
              </a:rPr>
              <a:t> them in a motivated way.</a:t>
            </a:r>
          </a:p>
          <a:p>
            <a:pPr algn="l"/>
            <a:r>
              <a:rPr lang="en-US" sz="1100" b="1" dirty="0" smtClean="0">
                <a:solidFill>
                  <a:srgbClr val="00B0F0"/>
                </a:solidFill>
                <a:latin typeface="Garamond" pitchFamily="18" charset="0"/>
              </a:rPr>
              <a:t>For </a:t>
            </a:r>
            <a:r>
              <a:rPr lang="en-US" sz="1100" b="1" dirty="0">
                <a:solidFill>
                  <a:srgbClr val="00B0F0"/>
                </a:solidFill>
                <a:latin typeface="Garamond" pitchFamily="18" charset="0"/>
              </a:rPr>
              <a:t>teachers, often the checklist-based evaluation just described is the only one feasible, since it is the one that can be done quickly and easily and before the materials have been extensively used or even bought. It can be enhanced by incorporating the views, arrived at in a similar way perhaps, of more than one person. I.e. the teacher can get other teachers to do the same sort of evaluation, or read reviews in journals etc. This makes it less individual, though still introspective and rather subjective.</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26550853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300" b="1" dirty="0">
                <a:solidFill>
                  <a:srgbClr val="00B0F0"/>
                </a:solidFill>
                <a:latin typeface="Garamond" pitchFamily="18" charset="0"/>
              </a:rPr>
              <a:t>(A3) Additionally the teacher may enhance the checklist approach, if he/she has the time and energy......, by doing things that in a loose sense could be called 'research'. By this I mean looking systematically with some analytic techniques etc. at aspects under the (a) or (b) head above, not just deciding what they are on an instant introspective basis. This may focus more on the (a) side: e.g. linguistic analysis of the structures used in the content of the program (if it is fixed), checking the frequency level of the vocabulary against a standard reference list, grading the exercise types that are incorporated on a </a:t>
            </a:r>
            <a:r>
              <a:rPr lang="en-US" sz="1300" b="1" dirty="0" err="1">
                <a:solidFill>
                  <a:srgbClr val="00B0F0"/>
                </a:solidFill>
                <a:latin typeface="Garamond" pitchFamily="18" charset="0"/>
              </a:rPr>
              <a:t>recognised</a:t>
            </a:r>
            <a:r>
              <a:rPr lang="en-US" sz="1300" b="1" dirty="0">
                <a:solidFill>
                  <a:srgbClr val="00B0F0"/>
                </a:solidFill>
                <a:latin typeface="Garamond" pitchFamily="18" charset="0"/>
              </a:rPr>
              <a:t> scale of task difficulty etc. This might be called 'materials analysis'. Or it may focus on the (b) side: e.g. finding out what the syllabus for the current year actually says my learners should be doing, doing an analysis of learners' needs or interests, finding out what the school budget actually has available, etc. This is in effect 'analysis of the learning/teaching situation'. These are all things that might appear on a checklist and of course can all alternatively be decided by the evaluator just "off the top of his/her head".</a:t>
            </a:r>
          </a:p>
          <a:p>
            <a:pPr algn="l"/>
            <a:endParaRPr lang="en-US" sz="1300" b="1" dirty="0">
              <a:solidFill>
                <a:srgbClr val="00B0F0"/>
              </a:solidFill>
              <a:latin typeface="Garamond" pitchFamily="18" charset="0"/>
            </a:endParaRPr>
          </a:p>
          <a:p>
            <a:pPr algn="l"/>
            <a:r>
              <a:rPr lang="en-US" sz="1300" b="1" dirty="0">
                <a:solidFill>
                  <a:srgbClr val="00B0F0"/>
                </a:solidFill>
                <a:latin typeface="Garamond" pitchFamily="18" charset="0"/>
              </a:rPr>
              <a:t>Further, with respect esp. to (c) the suitability judgment itself, these may bear some 'research' in the form of reading up what theory, research studies and so forth have to say. You have a program with certain characteristics and you want to use it with young learners (as the publishers indeed claim it is suited to be). Instead of just relying on one's own judgment of what is suitable, one can read up what the collective wisdom of psychologists, educators etc. have to say about what the characteristics are of young learners and so what suits them. Similarly the general wisdom on how to construct multiple choice items (e.g. in books on testing) may help evaluate the suitability of m/c items in a CALL package. Research studies of the way learners use CALL, teaching with CALL etc. may also be worth looking at, and indeed if a program is supposedly designed to aid reading, the general wisdom on the teaching of reading and reading strategies, and so forth. However, there is always the danger that supposedly 'general' research findings do not actually apply in your situation for some reason.</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66532251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200" b="1" dirty="0">
                <a:solidFill>
                  <a:srgbClr val="FFC000"/>
                </a:solidFill>
                <a:latin typeface="Garamond" pitchFamily="18" charset="0"/>
              </a:rPr>
              <a:t>But if you are using the checklist approach there are some key things not to forget</a:t>
            </a:r>
            <a:r>
              <a:rPr lang="en-US" sz="1200" b="1" dirty="0" smtClean="0">
                <a:solidFill>
                  <a:srgbClr val="FFC000"/>
                </a:solidFill>
                <a:latin typeface="Garamond" pitchFamily="18" charset="0"/>
              </a:rPr>
              <a:t>:</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Be explicit about where the list comes from, which existing one is being used/adapted, and have as many detailed subsections as possible. Make sure whatever system/list you use covers all three of the (a) (b) and (c) </a:t>
            </a:r>
            <a:r>
              <a:rPr lang="en-US" sz="1200" b="1" dirty="0" smtClean="0">
                <a:solidFill>
                  <a:srgbClr val="00B0F0"/>
                </a:solidFill>
                <a:latin typeface="Garamond" pitchFamily="18" charset="0"/>
              </a:rPr>
              <a:t>aspects</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Cover the (a) aspect. A description of detailed aspects of how the program works, with examples of actual items, screens etc., and what it does (a) has to be incorporated, since the reader cannot be assumed to be familiar with the software. If part of what you are evaluating is a particular task that is not part of the software itself, or some language element supplied by the teacher, make that clear. But that alone is not an evaluation</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Cover the (b) aspect. Give a full account of (imagined or real) target learners in a situation in a particular country at a particular level etc. Evaluation for some </a:t>
            </a:r>
            <a:r>
              <a:rPr lang="en-US" sz="1200" b="1" dirty="0" err="1">
                <a:solidFill>
                  <a:srgbClr val="00B0F0"/>
                </a:solidFill>
                <a:latin typeface="Garamond" pitchFamily="18" charset="0"/>
              </a:rPr>
              <a:t>generalised</a:t>
            </a:r>
            <a:r>
              <a:rPr lang="en-US" sz="1200" b="1" dirty="0">
                <a:solidFill>
                  <a:srgbClr val="00B0F0"/>
                </a:solidFill>
                <a:latin typeface="Garamond" pitchFamily="18" charset="0"/>
              </a:rPr>
              <a:t> 'learner' is not very convincing</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Don't forget (c) i.e. explanation of how each feature of the program (a) does or doesn't fit (b). This needs to be supported wherever possible by more than your expert intuition - reference to applied linguistic concepts, research, models etc. (E.g. </a:t>
            </a:r>
            <a:r>
              <a:rPr lang="en-US" sz="1200" b="1" dirty="0" err="1">
                <a:solidFill>
                  <a:srgbClr val="00B0F0"/>
                </a:solidFill>
                <a:latin typeface="Garamond" pitchFamily="18" charset="0"/>
              </a:rPr>
              <a:t>Chapelle</a:t>
            </a:r>
            <a:r>
              <a:rPr lang="en-US" sz="1200" b="1" dirty="0">
                <a:solidFill>
                  <a:srgbClr val="00B0F0"/>
                </a:solidFill>
                <a:latin typeface="Garamond" pitchFamily="18" charset="0"/>
              </a:rPr>
              <a:t> 2001 pp45-51). This is the crux of evaluation</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The actual </a:t>
            </a:r>
            <a:r>
              <a:rPr lang="en-US" sz="1200" b="1" dirty="0" err="1">
                <a:solidFill>
                  <a:srgbClr val="00B0F0"/>
                </a:solidFill>
                <a:latin typeface="Garamond" pitchFamily="18" charset="0"/>
              </a:rPr>
              <a:t>organisation</a:t>
            </a:r>
            <a:r>
              <a:rPr lang="en-US" sz="1200" b="1" dirty="0">
                <a:solidFill>
                  <a:srgbClr val="00B0F0"/>
                </a:solidFill>
                <a:latin typeface="Garamond" pitchFamily="18" charset="0"/>
              </a:rPr>
              <a:t> of the </a:t>
            </a:r>
            <a:r>
              <a:rPr lang="en-US" sz="1200" b="1" dirty="0" err="1">
                <a:solidFill>
                  <a:srgbClr val="00B0F0"/>
                </a:solidFill>
                <a:latin typeface="Garamond" pitchFamily="18" charset="0"/>
              </a:rPr>
              <a:t>writeup</a:t>
            </a:r>
            <a:r>
              <a:rPr lang="en-US" sz="1200" b="1" dirty="0">
                <a:solidFill>
                  <a:srgbClr val="00B0F0"/>
                </a:solidFill>
                <a:latin typeface="Garamond" pitchFamily="18" charset="0"/>
              </a:rPr>
              <a:t> of such an evaluation can be done several ways. The most popular and sensible probably is to describe (b) fully in advance, and the relevant research/theory background to (c). Then go through a systematic set of (a) points - different aspects of the materials - giving a clear description of each aspect and the actual evaluation (c) of each in relation to (b</a:t>
            </a:r>
            <a:r>
              <a:rPr lang="en-US" sz="1200" b="1" dirty="0" smtClean="0">
                <a:solidFill>
                  <a:srgbClr val="00B0F0"/>
                </a:solidFill>
                <a:latin typeface="Garamond" pitchFamily="18" charset="0"/>
              </a:rPr>
              <a:t>).</a:t>
            </a:r>
            <a:endParaRPr lang="en-US" sz="1200" b="1" dirty="0">
              <a:solidFill>
                <a:srgbClr val="00B0F0"/>
              </a:solidFill>
              <a:latin typeface="Garamond" pitchFamily="18" charset="0"/>
            </a:endParaRPr>
          </a:p>
          <a:p>
            <a:pPr algn="l"/>
            <a:r>
              <a:rPr lang="en-US" sz="1200" b="1" dirty="0">
                <a:solidFill>
                  <a:srgbClr val="00B0F0"/>
                </a:solidFill>
                <a:latin typeface="Garamond" pitchFamily="18" charset="0"/>
              </a:rPr>
              <a:t>Some people use the overt structure of the specific materials themselves as the (a) basis for proceeding. E.g. instead of having a prior idea of what categories to look at (e.g. from a published checklist), and using headings such as 'language content', 'balance of focus on the four skills' etc., they proceed through a list like 'reading passage', 'cloze exercises' (i.e. things the programmers present as separate parts of the materials). That is in some ways 'easier' but of course instead of the evaluator imposing a relevant set of categories of things to look at it puts the materials in the driving seat and may mean that relevant things do not get looked at. Compare what happens when you visit TESCO without a shopping list of one's own made in advance, and just uses the shelves of the store as a prompt for what to buy as one goes round!</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8754559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371600"/>
            <a:ext cx="8915400" cy="4525963"/>
          </a:xfrm>
        </p:spPr>
        <p:txBody>
          <a:bodyPr/>
          <a:lstStyle/>
          <a:p>
            <a:pPr algn="l"/>
            <a:r>
              <a:rPr lang="en-US" sz="1400" b="1" dirty="0">
                <a:solidFill>
                  <a:srgbClr val="FFC000"/>
                </a:solidFill>
                <a:latin typeface="Garamond" pitchFamily="18" charset="0"/>
              </a:rPr>
              <a:t>Methods of evaluation (B): Empirical evaluation</a:t>
            </a:r>
          </a:p>
          <a:p>
            <a:pPr algn="l"/>
            <a:endParaRPr lang="en-US" sz="1400" b="1" dirty="0">
              <a:solidFill>
                <a:srgbClr val="FFC000"/>
              </a:solidFill>
              <a:latin typeface="Garamond" pitchFamily="18" charset="0"/>
            </a:endParaRPr>
          </a:p>
          <a:p>
            <a:pPr algn="l"/>
            <a:r>
              <a:rPr lang="en-US" sz="1400" b="1" dirty="0">
                <a:solidFill>
                  <a:srgbClr val="00B0F0"/>
                </a:solidFill>
                <a:latin typeface="Garamond" pitchFamily="18" charset="0"/>
              </a:rPr>
              <a:t>Other methods of evaluation generally require much more work, and for the materials to have been used for some time by learners/in actual classes (compare situation 3), so they are often firmly fixed in a specific teaching/learning situation (b). However, they do move away from the purely introspective approach. These are the ones that incorporate activities that are just like those we would otherwise regard as typical of regular empirical 'research' - measurement, surveys etc. I.e. they may entail using questionnaires and interviews, systematically observing, eliciting 'think-aloud' data from software users, or testing users. They may mean doing 'studies' (experimental or not) comparing the success of one material against another and so forth, or indeed doing 'action research' with CALL. (See </a:t>
            </a:r>
            <a:r>
              <a:rPr lang="en-US" sz="1400" b="1" dirty="0" err="1">
                <a:solidFill>
                  <a:srgbClr val="00B0F0"/>
                </a:solidFill>
                <a:latin typeface="Garamond" pitchFamily="18" charset="0"/>
              </a:rPr>
              <a:t>Chapelle</a:t>
            </a:r>
            <a:r>
              <a:rPr lang="en-US" sz="1400" b="1" dirty="0">
                <a:solidFill>
                  <a:srgbClr val="00B0F0"/>
                </a:solidFill>
                <a:latin typeface="Garamond" pitchFamily="18" charset="0"/>
              </a:rPr>
              <a:t>, Jamieson and Park 1996 in ed. Pennington The Power of CALL for an overview of types of empirical research done on CALL classified by the kinds of methods used; and </a:t>
            </a:r>
            <a:r>
              <a:rPr lang="en-US" sz="1400" b="1" dirty="0" err="1">
                <a:solidFill>
                  <a:srgbClr val="00B0F0"/>
                </a:solidFill>
                <a:latin typeface="Garamond" pitchFamily="18" charset="0"/>
              </a:rPr>
              <a:t>Chapelle</a:t>
            </a:r>
            <a:r>
              <a:rPr lang="en-US" sz="1400" b="1" dirty="0">
                <a:solidFill>
                  <a:srgbClr val="00B0F0"/>
                </a:solidFill>
                <a:latin typeface="Garamond" pitchFamily="18" charset="0"/>
              </a:rPr>
              <a:t> 2001 pp66-94 for a more detailed coverage, in relation to CALL tasks of the more communicative type, and classic SLA research issues looked at in CALL)</a:t>
            </a:r>
          </a:p>
          <a:p>
            <a:pPr algn="l"/>
            <a:endParaRPr lang="en-US" sz="1400" b="1" dirty="0">
              <a:solidFill>
                <a:srgbClr val="00B0F0"/>
              </a:solidFill>
              <a:latin typeface="Garamond" pitchFamily="18" charset="0"/>
            </a:endParaRPr>
          </a:p>
          <a:p>
            <a:pPr algn="l"/>
            <a:r>
              <a:rPr lang="en-US" sz="1400" b="1" dirty="0">
                <a:solidFill>
                  <a:srgbClr val="00B0F0"/>
                </a:solidFill>
                <a:latin typeface="Garamond" pitchFamily="18" charset="0"/>
              </a:rPr>
              <a:t>In themselves these 'research' type activities are non-evaluative, in the sense considered here (except action research). They are best seen as scientific means of gathering facts and testing hypotheses which can then either remain as cold statements of fact about what the effectiveness of the materials is or what people's opinions about them are, or be exploited for practical ends as part of an evaluation exercise - i.e. to make decisions like those described at the start.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31791517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57200" y="1295400"/>
            <a:ext cx="8915400" cy="4525963"/>
          </a:xfrm>
        </p:spPr>
        <p:txBody>
          <a:bodyPr/>
          <a:lstStyle/>
          <a:p>
            <a:pPr algn="l"/>
            <a:r>
              <a:rPr lang="en-US" sz="1600" b="1" dirty="0">
                <a:solidFill>
                  <a:srgbClr val="FFC000"/>
                </a:solidFill>
                <a:latin typeface="Garamond" pitchFamily="18" charset="0"/>
              </a:rPr>
              <a:t>Examples are</a:t>
            </a:r>
            <a:r>
              <a:rPr lang="en-US" sz="1600" b="1" dirty="0" smtClean="0">
                <a:solidFill>
                  <a:srgbClr val="FFC000"/>
                </a:solidFill>
                <a:latin typeface="Garamond" pitchFamily="18" charset="0"/>
              </a:rPr>
              <a:t>:</a:t>
            </a:r>
            <a:endParaRPr lang="en-US" sz="1600" b="1" dirty="0">
              <a:solidFill>
                <a:srgbClr val="00B0F0"/>
              </a:solidFill>
              <a:latin typeface="Garamond" pitchFamily="18" charset="0"/>
            </a:endParaRPr>
          </a:p>
          <a:p>
            <a:pPr algn="l"/>
            <a:r>
              <a:rPr lang="en-US" sz="1600" b="1" dirty="0">
                <a:solidFill>
                  <a:srgbClr val="00B0F0"/>
                </a:solidFill>
                <a:latin typeface="Garamond" pitchFamily="18" charset="0"/>
              </a:rPr>
              <a:t>Doing a survey of teachers and/or learners who have used the material and finding out how they use it, their difficulties, attitudes to the interest and usefulness of the content, tasks etc. Checklists can come in here again. E.g. one can base a questionnaire to users around the same set of (a) and (b) points that might otherwise be the points one asks oneself about in A above</a:t>
            </a:r>
            <a:r>
              <a:rPr lang="en-US" sz="1600" b="1" dirty="0" smtClean="0">
                <a:solidFill>
                  <a:srgbClr val="00B0F0"/>
                </a:solidFill>
                <a:latin typeface="Garamond" pitchFamily="18" charset="0"/>
              </a:rPr>
              <a:t>.</a:t>
            </a:r>
            <a:endParaRPr lang="en-US" sz="1600" b="1" dirty="0">
              <a:solidFill>
                <a:srgbClr val="00B0F0"/>
              </a:solidFill>
              <a:latin typeface="Garamond" pitchFamily="18" charset="0"/>
            </a:endParaRPr>
          </a:p>
          <a:p>
            <a:pPr algn="l"/>
            <a:r>
              <a:rPr lang="en-US" sz="1600" b="1" dirty="0">
                <a:solidFill>
                  <a:srgbClr val="00B0F0"/>
                </a:solidFill>
                <a:latin typeface="Garamond" pitchFamily="18" charset="0"/>
              </a:rPr>
              <a:t>Observing a class using the program, taping and making systematic notes on their difficulties, actions, strategies, what they say, the teacher's involvement etc. Or one can ask learners to keep a diary of their reactions</a:t>
            </a:r>
            <a:r>
              <a:rPr lang="en-US" sz="1600" b="1" dirty="0" smtClean="0">
                <a:solidFill>
                  <a:srgbClr val="00B0F0"/>
                </a:solidFill>
                <a:latin typeface="Garamond" pitchFamily="18" charset="0"/>
              </a:rPr>
              <a:t>.</a:t>
            </a:r>
            <a:endParaRPr lang="en-US" sz="1600" b="1" dirty="0">
              <a:solidFill>
                <a:srgbClr val="00B0F0"/>
              </a:solidFill>
              <a:latin typeface="Garamond" pitchFamily="18" charset="0"/>
            </a:endParaRPr>
          </a:p>
          <a:p>
            <a:pPr algn="l"/>
            <a:r>
              <a:rPr lang="en-US" sz="1600" b="1" dirty="0">
                <a:solidFill>
                  <a:srgbClr val="00B0F0"/>
                </a:solidFill>
                <a:latin typeface="Garamond" pitchFamily="18" charset="0"/>
              </a:rPr>
              <a:t>Getting the computer to store records of actions performed by learners using a program and </a:t>
            </a:r>
            <a:r>
              <a:rPr lang="en-US" sz="1600" b="1" dirty="0" err="1">
                <a:solidFill>
                  <a:srgbClr val="00B0F0"/>
                </a:solidFill>
                <a:latin typeface="Garamond" pitchFamily="18" charset="0"/>
              </a:rPr>
              <a:t>analysing</a:t>
            </a:r>
            <a:r>
              <a:rPr lang="en-US" sz="1600" b="1" dirty="0">
                <a:solidFill>
                  <a:srgbClr val="00B0F0"/>
                </a:solidFill>
                <a:latin typeface="Garamond" pitchFamily="18" charset="0"/>
              </a:rPr>
              <a:t> them to infer learner strategies and processes. (E.g. revisions when </a:t>
            </a:r>
            <a:r>
              <a:rPr lang="en-US" sz="1600" b="1" dirty="0" err="1">
                <a:solidFill>
                  <a:srgbClr val="00B0F0"/>
                </a:solidFill>
                <a:latin typeface="Garamond" pitchFamily="18" charset="0"/>
              </a:rPr>
              <a:t>wordprocessing</a:t>
            </a:r>
            <a:r>
              <a:rPr lang="en-US" sz="1600" b="1" dirty="0">
                <a:solidFill>
                  <a:srgbClr val="00B0F0"/>
                </a:solidFill>
                <a:latin typeface="Garamond" pitchFamily="18" charset="0"/>
              </a:rPr>
              <a:t>, accesses made to an online glossary when reading). Example in T. Johns 1997 ‘Contexts’ in </a:t>
            </a:r>
            <a:r>
              <a:rPr lang="en-US" sz="1600" b="1" dirty="0" err="1">
                <a:solidFill>
                  <a:srgbClr val="00B0F0"/>
                </a:solidFill>
                <a:latin typeface="Garamond" pitchFamily="18" charset="0"/>
              </a:rPr>
              <a:t>ed</a:t>
            </a:r>
            <a:r>
              <a:rPr lang="en-US" sz="1600" b="1" dirty="0">
                <a:solidFill>
                  <a:srgbClr val="00B0F0"/>
                </a:solidFill>
                <a:latin typeface="Garamond" pitchFamily="18" charset="0"/>
              </a:rPr>
              <a:t> </a:t>
            </a:r>
            <a:r>
              <a:rPr lang="en-US" sz="1600" b="1" dirty="0" err="1">
                <a:solidFill>
                  <a:srgbClr val="00B0F0"/>
                </a:solidFill>
                <a:latin typeface="Garamond" pitchFamily="18" charset="0"/>
              </a:rPr>
              <a:t>Wichmann</a:t>
            </a:r>
            <a:r>
              <a:rPr lang="en-US" sz="1600" b="1" dirty="0">
                <a:solidFill>
                  <a:srgbClr val="00B0F0"/>
                </a:solidFill>
                <a:latin typeface="Garamond" pitchFamily="18" charset="0"/>
              </a:rPr>
              <a:t> et al Teaching and Language Corpora (Longman</a:t>
            </a:r>
            <a:r>
              <a:rPr lang="en-US" sz="1600" b="1" dirty="0" smtClean="0">
                <a:solidFill>
                  <a:srgbClr val="00B0F0"/>
                </a:solidFill>
                <a:latin typeface="Garamond" pitchFamily="18" charset="0"/>
              </a:rPr>
              <a:t>).</a:t>
            </a:r>
            <a:endParaRPr lang="en-US" sz="1600" b="1" dirty="0">
              <a:solidFill>
                <a:srgbClr val="00B0F0"/>
              </a:solidFill>
              <a:latin typeface="Garamond" pitchFamily="18" charset="0"/>
            </a:endParaRPr>
          </a:p>
          <a:p>
            <a:pPr algn="l"/>
            <a:r>
              <a:rPr lang="en-US" sz="1600" b="1" dirty="0">
                <a:solidFill>
                  <a:srgbClr val="00B0F0"/>
                </a:solidFill>
                <a:latin typeface="Garamond" pitchFamily="18" charset="0"/>
              </a:rPr>
              <a:t>The classic research comparison of those using one program with those using another differing in a small or large way (or no program… just doing non-computer equivalent tasks) over a period, with before and after tests to check on how much has been learnt</a:t>
            </a:r>
            <a:r>
              <a:rPr lang="en-US" sz="1600" b="1" dirty="0" smtClean="0">
                <a:solidFill>
                  <a:srgbClr val="00B0F0"/>
                </a:solidFill>
                <a:latin typeface="Garamond" pitchFamily="18" charset="0"/>
              </a:rPr>
              <a:t>.</a:t>
            </a:r>
            <a:endParaRPr lang="en-US" sz="1600" b="1" dirty="0">
              <a:solidFill>
                <a:srgbClr val="00B0F0"/>
              </a:solidFill>
              <a:latin typeface="Garamond" pitchFamily="18" charset="0"/>
            </a:endParaRPr>
          </a:p>
          <a:p>
            <a:pPr algn="l"/>
            <a:r>
              <a:rPr lang="en-US" sz="1500" b="1" dirty="0">
                <a:solidFill>
                  <a:srgbClr val="00B0F0"/>
                </a:solidFill>
                <a:latin typeface="Garamond" pitchFamily="18" charset="0"/>
              </a:rPr>
              <a:t>If A type and B type evaluation are both done, the connection between the two needs to be spelt out. If the A evaluation resulted in adoption of the software, did the B evaluation show that was a good decision?</a:t>
            </a:r>
          </a:p>
          <a:p>
            <a:pPr algn="l"/>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26283073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3038</TotalTime>
  <Words>2408</Words>
  <Application>Microsoft Office PowerPoint</Application>
  <PresentationFormat>A4 Paper (210x297 mm)‎</PresentationFormat>
  <Paragraphs>57</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Lecture 4</vt:lpstr>
      <vt:lpstr>The judgmental evaluation</vt:lpstr>
      <vt:lpstr>The judgmental evaluation</vt:lpstr>
      <vt:lpstr>The judgmental evaluation</vt:lpstr>
      <vt:lpstr>The judgmental evaluation</vt:lpstr>
      <vt:lpstr>The judgmental evaluation</vt:lpstr>
      <vt:lpstr>The judgmental evaluation</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118</cp:revision>
  <dcterms:created xsi:type="dcterms:W3CDTF">2009-10-14T19:14:34Z</dcterms:created>
  <dcterms:modified xsi:type="dcterms:W3CDTF">2013-02-16T06:14:36Z</dcterms:modified>
</cp:coreProperties>
</file>