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
  </p:notesMasterIdLst>
  <p:sldIdLst>
    <p:sldId id="256" r:id="rId2"/>
    <p:sldId id="257" r:id="rId3"/>
    <p:sldId id="267" r:id="rId4"/>
    <p:sldId id="268" r:id="rId5"/>
    <p:sldId id="269" r:id="rId6"/>
    <p:sldId id="266" r:id="rId7"/>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900"/>
    <a:srgbClr val="709256"/>
    <a:srgbClr val="AD9968"/>
    <a:srgbClr val="3B84AF"/>
    <a:srgbClr val="FF3300"/>
    <a:srgbClr val="000000"/>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p:scale>
          <a:sx n="77" d="100"/>
          <a:sy n="77" d="100"/>
        </p:scale>
        <p:origin x="1435" y="53"/>
      </p:cViewPr>
      <p:guideLst>
        <p:guide orient="horz" pos="2160"/>
        <p:guide pos="312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3/8/2013</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val="139291685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1" name="Rectangle 20"/>
          <p:cNvSpPr/>
          <p:nvPr userDrawn="1"/>
        </p:nvSpPr>
        <p:spPr>
          <a:xfrm>
            <a:off x="1143000" y="6324600"/>
            <a:ext cx="2795958" cy="338554"/>
          </a:xfrm>
          <a:prstGeom prst="rect">
            <a:avLst/>
          </a:prstGeom>
        </p:spPr>
        <p:txBody>
          <a:bodyPr wrap="none">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bg2">
                    <a:lumMod val="50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bg2">
                    <a:lumMod val="50000"/>
                  </a:schemeClr>
                </a:solidFill>
                <a:latin typeface="Calibri" pitchFamily="34" charset="0"/>
              </a:rPr>
              <a:t>عمادة التعلم الإلكتروني والتعليم عن بعد</a:t>
            </a:r>
            <a:endParaRPr lang="en-US" sz="2400" b="1" dirty="0">
              <a:solidFill>
                <a:schemeClr val="bg2">
                  <a:lumMod val="50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en-US" sz="3700" b="1" dirty="0" smtClean="0">
                <a:solidFill>
                  <a:schemeClr val="accent3">
                    <a:lumMod val="75000"/>
                  </a:schemeClr>
                </a:solidFill>
                <a:latin typeface="Garamond" pitchFamily="18" charset="0"/>
                <a:cs typeface="+mj-cs"/>
              </a:rPr>
              <a:t>Language &amp; IT</a:t>
            </a:r>
            <a:endParaRPr lang="ar-SA" sz="3700" b="1" dirty="0">
              <a:solidFill>
                <a:schemeClr val="accent3">
                  <a:lumMod val="75000"/>
                </a:schemeClr>
              </a:solidFill>
              <a:latin typeface="Garamond" pitchFamily="18" charset="0"/>
              <a:cs typeface="+mj-cs"/>
            </a:endParaRPr>
          </a:p>
          <a:p>
            <a:pPr algn="ctr"/>
            <a:r>
              <a:rPr lang="en-US" sz="2600" b="1" dirty="0" smtClean="0">
                <a:solidFill>
                  <a:srgbClr val="FFC000"/>
                </a:solidFill>
                <a:latin typeface="Garamond" pitchFamily="18" charset="0"/>
                <a:cs typeface="+mj-cs"/>
              </a:rPr>
              <a:t>Dr. Abdullah Al </a:t>
            </a:r>
            <a:r>
              <a:rPr lang="en-US" sz="2600" b="1" dirty="0" err="1">
                <a:solidFill>
                  <a:srgbClr val="FFC000"/>
                </a:solidFill>
                <a:latin typeface="Garamond" pitchFamily="18" charset="0"/>
                <a:cs typeface="+mj-cs"/>
              </a:rPr>
              <a:t>F</a:t>
            </a:r>
            <a:r>
              <a:rPr lang="en-US" sz="2600" b="1" dirty="0" err="1" smtClean="0">
                <a:solidFill>
                  <a:srgbClr val="FFC000"/>
                </a:solidFill>
                <a:latin typeface="Garamond" pitchFamily="18" charset="0"/>
                <a:cs typeface="+mj-cs"/>
              </a:rPr>
              <a:t>raidan</a:t>
            </a:r>
            <a:endParaRPr lang="en-US" sz="2600" b="1" dirty="0">
              <a:solidFill>
                <a:srgbClr val="FFC000"/>
              </a:solidFill>
              <a:latin typeface="Garamond" pitchFamily="18" charset="0"/>
              <a:cs typeface="+mj-cs"/>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r>
              <a:rPr lang="en-US" sz="6000" b="1" spc="-150" dirty="0" smtClean="0">
                <a:solidFill>
                  <a:schemeClr val="accent6">
                    <a:lumMod val="75000"/>
                  </a:schemeClr>
                </a:solidFill>
                <a:latin typeface="Garamond" pitchFamily="18" charset="0"/>
                <a:cs typeface="ae_AlMateen" pitchFamily="2" charset="-78"/>
              </a:rPr>
              <a:t>Lecture	</a:t>
            </a:r>
            <a:r>
              <a:rPr lang="en-US" sz="6000" b="1" spc="-150" dirty="0" smtClean="0">
                <a:solidFill>
                  <a:schemeClr val="accent6">
                    <a:lumMod val="75000"/>
                  </a:schemeClr>
                </a:solidFill>
                <a:latin typeface="Garamond" pitchFamily="18" charset="0"/>
                <a:cs typeface="ae_AlMateen" pitchFamily="2" charset="-78"/>
              </a:rPr>
              <a:t>8</a:t>
            </a:r>
            <a:endParaRPr lang="en-US" sz="6000" b="1" spc="-150" dirty="0" smtClean="0">
              <a:solidFill>
                <a:schemeClr val="accent6">
                  <a:lumMod val="75000"/>
                </a:schemeClr>
              </a:solidFill>
              <a:latin typeface="Garamond" pitchFamily="18" charset="0"/>
              <a:cs typeface="ae_AlMateen" pitchFamily="2" charset="-78"/>
            </a:endParaRPr>
          </a:p>
        </p:txBody>
      </p:sp>
      <p:sp>
        <p:nvSpPr>
          <p:cNvPr id="6147" name="Subtitle 5"/>
          <p:cNvSpPr>
            <a:spLocks noGrp="1"/>
          </p:cNvSpPr>
          <p:nvPr>
            <p:ph type="subTitle" idx="1"/>
          </p:nvPr>
        </p:nvSpPr>
        <p:spPr>
          <a:xfrm>
            <a:off x="1066800" y="3657600"/>
            <a:ext cx="7429500" cy="1752600"/>
          </a:xfrm>
        </p:spPr>
        <p:txBody>
          <a:bodyPr/>
          <a:lstStyle/>
          <a:p>
            <a:pPr eaLnBrk="1" hangingPunct="1"/>
            <a:r>
              <a:rPr lang="en-US" b="1" dirty="0" smtClean="0">
                <a:solidFill>
                  <a:srgbClr val="00B0F0"/>
                </a:solidFill>
                <a:latin typeface="Garamond" pitchFamily="18" charset="0"/>
                <a:cs typeface="Arial" pitchFamily="34" charset="0"/>
              </a:rPr>
              <a:t>Corpus Linguistics</a:t>
            </a:r>
            <a:endParaRPr lang="en-US" b="1" dirty="0" smtClean="0">
              <a:solidFill>
                <a:srgbClr val="00B0F0"/>
              </a:solidFill>
              <a:latin typeface="Garamond" pitchFamily="18" charset="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l" eaLnBrk="1" hangingPunct="1">
              <a:defRPr/>
            </a:pPr>
            <a:r>
              <a:rPr lang="en-US" dirty="0" smtClean="0">
                <a:solidFill>
                  <a:schemeClr val="accent6">
                    <a:lumMod val="75000"/>
                  </a:schemeClr>
                </a:solidFill>
                <a:latin typeface="Garamond" pitchFamily="18" charset="0"/>
              </a:rPr>
              <a:t>Corpus Linguistics</a:t>
            </a:r>
            <a:endParaRPr lang="en-US" dirty="0">
              <a:solidFill>
                <a:schemeClr val="accent6">
                  <a:lumMod val="75000"/>
                </a:schemeClr>
              </a:solidFill>
              <a:latin typeface="Garamond" pitchFamily="18" charset="0"/>
            </a:endParaRPr>
          </a:p>
        </p:txBody>
      </p:sp>
      <p:sp>
        <p:nvSpPr>
          <p:cNvPr id="7171" name="Text Placeholder 5"/>
          <p:cNvSpPr>
            <a:spLocks noGrp="1"/>
          </p:cNvSpPr>
          <p:nvPr>
            <p:ph idx="1"/>
          </p:nvPr>
        </p:nvSpPr>
        <p:spPr/>
        <p:txBody>
          <a:bodyPr/>
          <a:lstStyle/>
          <a:p>
            <a:pPr algn="l"/>
            <a:r>
              <a:rPr lang="en-GB" sz="1600" dirty="0">
                <a:solidFill>
                  <a:srgbClr val="00B0F0"/>
                </a:solidFill>
              </a:rPr>
              <a:t>A </a:t>
            </a:r>
            <a:r>
              <a:rPr lang="en-GB" sz="1600" dirty="0">
                <a:solidFill>
                  <a:srgbClr val="FFC000"/>
                </a:solidFill>
              </a:rPr>
              <a:t>corpus</a:t>
            </a:r>
            <a:r>
              <a:rPr lang="en-GB" sz="1600" dirty="0">
                <a:solidFill>
                  <a:srgbClr val="00B0F0"/>
                </a:solidFill>
              </a:rPr>
              <a:t> is a collection of language material, made in some principled way (not haphazardly), either on tape or written in hard copy (e.g. books, student essays) or in electronic form. We are concerned only with the last type. </a:t>
            </a:r>
          </a:p>
          <a:p>
            <a:pPr algn="l"/>
            <a:r>
              <a:rPr lang="en-GB" sz="1600" dirty="0">
                <a:solidFill>
                  <a:srgbClr val="00B0F0"/>
                </a:solidFill>
              </a:rPr>
              <a:t>Such collections are used in many different ways by different people. We are concerned mainly with use </a:t>
            </a:r>
          </a:p>
          <a:p>
            <a:pPr algn="l"/>
            <a:r>
              <a:rPr lang="en-GB" sz="1600" dirty="0">
                <a:solidFill>
                  <a:srgbClr val="00B0F0"/>
                </a:solidFill>
              </a:rPr>
              <a:t>1) by linguists to help describe language, and test theories </a:t>
            </a:r>
          </a:p>
          <a:p>
            <a:pPr algn="l"/>
            <a:r>
              <a:rPr lang="en-GB" sz="1600" dirty="0">
                <a:solidFill>
                  <a:srgbClr val="00B0F0"/>
                </a:solidFill>
              </a:rPr>
              <a:t>2) by teachers and learners to aid language learning (i.e. a form of CALL). </a:t>
            </a:r>
          </a:p>
          <a:p>
            <a:pPr algn="l"/>
            <a:r>
              <a:rPr lang="en-GB" sz="1600" dirty="0">
                <a:solidFill>
                  <a:srgbClr val="00B0F0"/>
                </a:solidFill>
              </a:rPr>
              <a:t>To perform any electronic corpus-based task directly you need two things - a </a:t>
            </a:r>
            <a:r>
              <a:rPr lang="en-GB" sz="1600" b="1" dirty="0">
                <a:solidFill>
                  <a:srgbClr val="00B0F0"/>
                </a:solidFill>
              </a:rPr>
              <a:t>corpus</a:t>
            </a:r>
            <a:r>
              <a:rPr lang="en-GB" sz="1600" dirty="0">
                <a:solidFill>
                  <a:srgbClr val="00B0F0"/>
                </a:solidFill>
              </a:rPr>
              <a:t> and a </a:t>
            </a:r>
            <a:r>
              <a:rPr lang="en-GB" sz="1600" b="1" dirty="0">
                <a:solidFill>
                  <a:srgbClr val="00B0F0"/>
                </a:solidFill>
              </a:rPr>
              <a:t>search engine</a:t>
            </a:r>
            <a:r>
              <a:rPr lang="en-GB" sz="1600" dirty="0">
                <a:solidFill>
                  <a:srgbClr val="00B0F0"/>
                </a:solidFill>
              </a:rPr>
              <a:t>. </a:t>
            </a:r>
          </a:p>
          <a:p>
            <a:pPr algn="l"/>
            <a:r>
              <a:rPr lang="en-GB" sz="1600" dirty="0">
                <a:solidFill>
                  <a:srgbClr val="00B0F0"/>
                </a:solidFill>
              </a:rPr>
              <a:t>A </a:t>
            </a:r>
            <a:r>
              <a:rPr lang="en-GB" sz="1600" b="1" dirty="0">
                <a:solidFill>
                  <a:srgbClr val="00B0F0"/>
                </a:solidFill>
              </a:rPr>
              <a:t>corpus</a:t>
            </a:r>
            <a:r>
              <a:rPr lang="en-GB" sz="1600" dirty="0">
                <a:solidFill>
                  <a:srgbClr val="00B0F0"/>
                </a:solidFill>
              </a:rPr>
              <a:t> itself is just text (a form of data), which may have been originally written, or be transcribed speech. Corpora are not all stored in the same format (though often they are in the plainest of DOS or ASCII text), and they may have coded information (</a:t>
            </a:r>
            <a:r>
              <a:rPr lang="en-GB" sz="1600" b="1" dirty="0">
                <a:solidFill>
                  <a:srgbClr val="00B0F0"/>
                </a:solidFill>
              </a:rPr>
              <a:t>tags</a:t>
            </a:r>
            <a:r>
              <a:rPr lang="en-GB" sz="1600" dirty="0">
                <a:solidFill>
                  <a:srgbClr val="00B0F0"/>
                </a:solidFill>
              </a:rPr>
              <a:t>) added in and out of the text, to show e.g. who was speaking, the register of the text, or the part of speech of each word. </a:t>
            </a:r>
          </a:p>
          <a:p>
            <a:pPr algn="l"/>
            <a:r>
              <a:rPr lang="en-GB" sz="1600" dirty="0">
                <a:solidFill>
                  <a:srgbClr val="00B0F0"/>
                </a:solidFill>
              </a:rPr>
              <a:t>To use a corpus for any task you have to access it by using a </a:t>
            </a:r>
            <a:r>
              <a:rPr lang="en-GB" sz="1600" b="1" dirty="0">
                <a:solidFill>
                  <a:srgbClr val="00B0F0"/>
                </a:solidFill>
              </a:rPr>
              <a:t>search engine</a:t>
            </a:r>
            <a:r>
              <a:rPr lang="en-GB" sz="1600" dirty="0">
                <a:solidFill>
                  <a:srgbClr val="00B0F0"/>
                </a:solidFill>
              </a:rPr>
              <a:t> - a program which generally runs through the text (or a precompiled index to the text) and broadly does one of two things: </a:t>
            </a:r>
          </a:p>
          <a:p>
            <a:pPr algn="l"/>
            <a:endParaRPr lang="en-US" sz="1600" b="1" dirty="0">
              <a:solidFill>
                <a:srgbClr val="00B0F0"/>
              </a:solidFill>
              <a:latin typeface="Garamond" pitchFamily="18"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3</a:t>
            </a:fld>
            <a:endParaRPr lang="en-US" dirty="0" smtClean="0">
              <a:cs typeface="Arial" pitchFamily="34"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2000"/>
                                        <p:tgtEl>
                                          <p:spTgt spid="717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171">
                                            <p:txEl>
                                              <p:pRg st="1" end="1"/>
                                            </p:txEl>
                                          </p:spTgt>
                                        </p:tgtEl>
                                        <p:attrNameLst>
                                          <p:attrName>style.visibility</p:attrName>
                                        </p:attrNameLst>
                                      </p:cBhvr>
                                      <p:to>
                                        <p:strVal val="visible"/>
                                      </p:to>
                                    </p:set>
                                    <p:animEffect transition="in" filter="fade">
                                      <p:cBhvr>
                                        <p:cTn id="12" dur="2000"/>
                                        <p:tgtEl>
                                          <p:spTgt spid="717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171">
                                            <p:txEl>
                                              <p:pRg st="2" end="2"/>
                                            </p:txEl>
                                          </p:spTgt>
                                        </p:tgtEl>
                                        <p:attrNameLst>
                                          <p:attrName>style.visibility</p:attrName>
                                        </p:attrNameLst>
                                      </p:cBhvr>
                                      <p:to>
                                        <p:strVal val="visible"/>
                                      </p:to>
                                    </p:set>
                                    <p:animEffect transition="in" filter="fade">
                                      <p:cBhvr>
                                        <p:cTn id="17" dur="2000"/>
                                        <p:tgtEl>
                                          <p:spTgt spid="717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171">
                                            <p:txEl>
                                              <p:pRg st="3" end="3"/>
                                            </p:txEl>
                                          </p:spTgt>
                                        </p:tgtEl>
                                        <p:attrNameLst>
                                          <p:attrName>style.visibility</p:attrName>
                                        </p:attrNameLst>
                                      </p:cBhvr>
                                      <p:to>
                                        <p:strVal val="visible"/>
                                      </p:to>
                                    </p:set>
                                    <p:animEffect transition="in" filter="fade">
                                      <p:cBhvr>
                                        <p:cTn id="22" dur="2000"/>
                                        <p:tgtEl>
                                          <p:spTgt spid="717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7171">
                                            <p:txEl>
                                              <p:pRg st="4" end="4"/>
                                            </p:txEl>
                                          </p:spTgt>
                                        </p:tgtEl>
                                        <p:attrNameLst>
                                          <p:attrName>style.visibility</p:attrName>
                                        </p:attrNameLst>
                                      </p:cBhvr>
                                      <p:to>
                                        <p:strVal val="visible"/>
                                      </p:to>
                                    </p:set>
                                    <p:animEffect transition="in" filter="fade">
                                      <p:cBhvr>
                                        <p:cTn id="27" dur="2000"/>
                                        <p:tgtEl>
                                          <p:spTgt spid="7171">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7171">
                                            <p:txEl>
                                              <p:pRg st="5" end="5"/>
                                            </p:txEl>
                                          </p:spTgt>
                                        </p:tgtEl>
                                        <p:attrNameLst>
                                          <p:attrName>style.visibility</p:attrName>
                                        </p:attrNameLst>
                                      </p:cBhvr>
                                      <p:to>
                                        <p:strVal val="visible"/>
                                      </p:to>
                                    </p:set>
                                    <p:animEffect transition="in" filter="fade">
                                      <p:cBhvr>
                                        <p:cTn id="32" dur="2000"/>
                                        <p:tgtEl>
                                          <p:spTgt spid="7171">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7171">
                                            <p:txEl>
                                              <p:pRg st="6" end="6"/>
                                            </p:txEl>
                                          </p:spTgt>
                                        </p:tgtEl>
                                        <p:attrNameLst>
                                          <p:attrName>style.visibility</p:attrName>
                                        </p:attrNameLst>
                                      </p:cBhvr>
                                      <p:to>
                                        <p:strVal val="visible"/>
                                      </p:to>
                                    </p:set>
                                    <p:animEffect transition="in" filter="fade">
                                      <p:cBhvr>
                                        <p:cTn id="37" dur="2000"/>
                                        <p:tgtEl>
                                          <p:spTgt spid="7171">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1" grpId="0" build="allAtOnce"/>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l" eaLnBrk="1" hangingPunct="1">
              <a:defRPr/>
            </a:pPr>
            <a:r>
              <a:rPr lang="en-US" dirty="0" smtClean="0">
                <a:solidFill>
                  <a:schemeClr val="accent6">
                    <a:lumMod val="75000"/>
                  </a:schemeClr>
                </a:solidFill>
                <a:latin typeface="Garamond" pitchFamily="18" charset="0"/>
              </a:rPr>
              <a:t>Corpus Linguistics</a:t>
            </a:r>
            <a:endParaRPr lang="en-US" dirty="0">
              <a:solidFill>
                <a:schemeClr val="accent6">
                  <a:lumMod val="75000"/>
                </a:schemeClr>
              </a:solidFill>
              <a:latin typeface="Garamond" pitchFamily="18" charset="0"/>
            </a:endParaRPr>
          </a:p>
        </p:txBody>
      </p:sp>
      <p:sp>
        <p:nvSpPr>
          <p:cNvPr id="7171" name="Text Placeholder 5"/>
          <p:cNvSpPr>
            <a:spLocks noGrp="1"/>
          </p:cNvSpPr>
          <p:nvPr>
            <p:ph idx="1"/>
          </p:nvPr>
        </p:nvSpPr>
        <p:spPr>
          <a:xfrm>
            <a:off x="495300" y="1600200"/>
            <a:ext cx="9334500" cy="4525963"/>
          </a:xfrm>
        </p:spPr>
        <p:txBody>
          <a:bodyPr/>
          <a:lstStyle/>
          <a:p>
            <a:pPr marL="0" algn="l">
              <a:spcBef>
                <a:spcPts val="0"/>
              </a:spcBef>
            </a:pPr>
            <a:r>
              <a:rPr lang="en-US" sz="1600" b="1" dirty="0">
                <a:solidFill>
                  <a:srgbClr val="00B0F0"/>
                </a:solidFill>
                <a:latin typeface="Garamond" pitchFamily="18" charset="0"/>
              </a:rPr>
              <a:t>USERS OF CORPORA </a:t>
            </a:r>
          </a:p>
          <a:p>
            <a:pPr marL="0" algn="l">
              <a:spcBef>
                <a:spcPts val="0"/>
              </a:spcBef>
            </a:pPr>
            <a:r>
              <a:rPr lang="en-US" sz="1600" b="1" dirty="0">
                <a:solidFill>
                  <a:srgbClr val="00B0F0"/>
                </a:solidFill>
                <a:latin typeface="Garamond" pitchFamily="18" charset="0"/>
              </a:rPr>
              <a:t>Dictionary makers - e.g. to find out how words are actually used, and how often, and improve dictionary </a:t>
            </a:r>
            <a:r>
              <a:rPr lang="en-US" sz="1600" b="1" dirty="0" smtClean="0">
                <a:solidFill>
                  <a:srgbClr val="00B0F0"/>
                </a:solidFill>
                <a:latin typeface="Garamond" pitchFamily="18" charset="0"/>
              </a:rPr>
              <a:t>entries</a:t>
            </a:r>
            <a:endParaRPr lang="en-US" sz="1600" b="1" dirty="0">
              <a:solidFill>
                <a:srgbClr val="00B0F0"/>
              </a:solidFill>
              <a:latin typeface="Garamond" pitchFamily="18" charset="0"/>
            </a:endParaRPr>
          </a:p>
          <a:p>
            <a:pPr marL="0" algn="l">
              <a:spcBef>
                <a:spcPts val="0"/>
              </a:spcBef>
            </a:pPr>
            <a:r>
              <a:rPr lang="en-US" sz="1600" b="1" dirty="0">
                <a:solidFill>
                  <a:srgbClr val="00B0F0"/>
                </a:solidFill>
                <a:latin typeface="Garamond" pitchFamily="18" charset="0"/>
              </a:rPr>
              <a:t>Descriptive grammarians - e.g. to improve their descriptions to fit the facts of actual use of constructions </a:t>
            </a:r>
          </a:p>
          <a:p>
            <a:pPr marL="0" algn="l">
              <a:spcBef>
                <a:spcPts val="0"/>
              </a:spcBef>
            </a:pPr>
            <a:r>
              <a:rPr lang="en-US" sz="1600" b="1" dirty="0" err="1" smtClean="0">
                <a:solidFill>
                  <a:srgbClr val="00B0F0"/>
                </a:solidFill>
                <a:latin typeface="Garamond" pitchFamily="18" charset="0"/>
              </a:rPr>
              <a:t>Stylisticians</a:t>
            </a:r>
            <a:r>
              <a:rPr lang="en-US" sz="1600" b="1" dirty="0" smtClean="0">
                <a:solidFill>
                  <a:srgbClr val="00B0F0"/>
                </a:solidFill>
                <a:latin typeface="Garamond" pitchFamily="18" charset="0"/>
              </a:rPr>
              <a:t> </a:t>
            </a:r>
            <a:r>
              <a:rPr lang="en-US" sz="1600" b="1" dirty="0">
                <a:solidFill>
                  <a:srgbClr val="00B0F0"/>
                </a:solidFill>
                <a:latin typeface="Garamond" pitchFamily="18" charset="0"/>
              </a:rPr>
              <a:t>- e.g. to see what differences there are in how frequently different authors use certain words</a:t>
            </a:r>
          </a:p>
          <a:p>
            <a:pPr marL="0" algn="l">
              <a:spcBef>
                <a:spcPts val="0"/>
              </a:spcBef>
            </a:pPr>
            <a:r>
              <a:rPr lang="en-US" sz="1600" b="1" dirty="0" smtClean="0">
                <a:solidFill>
                  <a:srgbClr val="00B0F0"/>
                </a:solidFill>
                <a:latin typeface="Garamond" pitchFamily="18" charset="0"/>
              </a:rPr>
              <a:t>Sociolinguists </a:t>
            </a:r>
            <a:r>
              <a:rPr lang="en-US" sz="1600" b="1" dirty="0">
                <a:solidFill>
                  <a:srgbClr val="00B0F0"/>
                </a:solidFill>
                <a:latin typeface="Garamond" pitchFamily="18" charset="0"/>
              </a:rPr>
              <a:t>- e.g. to see how frequent certain constructions are in conversation</a:t>
            </a:r>
          </a:p>
          <a:p>
            <a:pPr marL="0" algn="l">
              <a:spcBef>
                <a:spcPts val="0"/>
              </a:spcBef>
            </a:pPr>
            <a:r>
              <a:rPr lang="en-US" sz="1600" b="1" dirty="0" smtClean="0">
                <a:solidFill>
                  <a:srgbClr val="00B0F0"/>
                </a:solidFill>
                <a:latin typeface="Garamond" pitchFamily="18" charset="0"/>
              </a:rPr>
              <a:t>Computational </a:t>
            </a:r>
            <a:r>
              <a:rPr lang="en-US" sz="1600" b="1" dirty="0">
                <a:solidFill>
                  <a:srgbClr val="00B0F0"/>
                </a:solidFill>
                <a:latin typeface="Garamond" pitchFamily="18" charset="0"/>
              </a:rPr>
              <a:t>linguists - e.g. to see if their grammatical parsing programs will work on naturally occurring language</a:t>
            </a:r>
          </a:p>
          <a:p>
            <a:pPr marL="0" algn="l">
              <a:spcBef>
                <a:spcPts val="0"/>
              </a:spcBef>
            </a:pPr>
            <a:r>
              <a:rPr lang="en-US" sz="1600" b="1" dirty="0" smtClean="0">
                <a:solidFill>
                  <a:srgbClr val="00B0F0"/>
                </a:solidFill>
                <a:latin typeface="Garamond" pitchFamily="18" charset="0"/>
              </a:rPr>
              <a:t>Language </a:t>
            </a:r>
            <a:r>
              <a:rPr lang="en-US" sz="1600" b="1" dirty="0">
                <a:solidFill>
                  <a:srgbClr val="00B0F0"/>
                </a:solidFill>
                <a:latin typeface="Garamond" pitchFamily="18" charset="0"/>
              </a:rPr>
              <a:t>learning researchers - e.g. to see how often learners with a particular L1 get something wrong</a:t>
            </a:r>
          </a:p>
          <a:p>
            <a:pPr marL="0" algn="l">
              <a:spcBef>
                <a:spcPts val="0"/>
              </a:spcBef>
            </a:pPr>
            <a:r>
              <a:rPr lang="en-US" sz="1600" b="1" dirty="0" smtClean="0">
                <a:solidFill>
                  <a:srgbClr val="00B0F0"/>
                </a:solidFill>
                <a:latin typeface="Garamond" pitchFamily="18" charset="0"/>
              </a:rPr>
              <a:t>Writers </a:t>
            </a:r>
            <a:r>
              <a:rPr lang="en-US" sz="1600" b="1" dirty="0">
                <a:solidFill>
                  <a:srgbClr val="00B0F0"/>
                </a:solidFill>
                <a:latin typeface="Garamond" pitchFamily="18" charset="0"/>
              </a:rPr>
              <a:t>of teaching syllabuses - e.g. to see how often the passive really occurs in academic English</a:t>
            </a:r>
          </a:p>
          <a:p>
            <a:pPr marL="0" algn="l">
              <a:spcBef>
                <a:spcPts val="0"/>
              </a:spcBef>
            </a:pPr>
            <a:r>
              <a:rPr lang="en-US" sz="1600" b="1" dirty="0" smtClean="0">
                <a:solidFill>
                  <a:srgbClr val="00B0F0"/>
                </a:solidFill>
                <a:latin typeface="Garamond" pitchFamily="18" charset="0"/>
              </a:rPr>
              <a:t>Writers </a:t>
            </a:r>
            <a:r>
              <a:rPr lang="en-US" sz="1600" b="1" dirty="0">
                <a:solidFill>
                  <a:srgbClr val="00B0F0"/>
                </a:solidFill>
                <a:latin typeface="Garamond" pitchFamily="18" charset="0"/>
              </a:rPr>
              <a:t>of teaching course materials - e.g. to incorporate authentic examples into their material</a:t>
            </a:r>
          </a:p>
          <a:p>
            <a:pPr marL="0" algn="l">
              <a:spcBef>
                <a:spcPts val="0"/>
              </a:spcBef>
            </a:pPr>
            <a:r>
              <a:rPr lang="en-US" sz="1600" b="1" dirty="0" smtClean="0">
                <a:solidFill>
                  <a:srgbClr val="00B0F0"/>
                </a:solidFill>
                <a:latin typeface="Garamond" pitchFamily="18" charset="0"/>
              </a:rPr>
              <a:t>Teachers </a:t>
            </a:r>
            <a:r>
              <a:rPr lang="en-US" sz="1600" b="1" dirty="0">
                <a:solidFill>
                  <a:srgbClr val="00B0F0"/>
                </a:solidFill>
                <a:latin typeface="Garamond" pitchFamily="18" charset="0"/>
              </a:rPr>
              <a:t>making class tasks, or even learners directly themselves - e.g. </a:t>
            </a:r>
          </a:p>
          <a:p>
            <a:pPr marL="0" algn="l">
              <a:spcBef>
                <a:spcPts val="0"/>
              </a:spcBef>
            </a:pPr>
            <a:r>
              <a:rPr lang="en-US" sz="1600" b="1" dirty="0" smtClean="0">
                <a:solidFill>
                  <a:srgbClr val="00B0F0"/>
                </a:solidFill>
                <a:latin typeface="Garamond" pitchFamily="18" charset="0"/>
              </a:rPr>
              <a:t>to </a:t>
            </a:r>
            <a:r>
              <a:rPr lang="en-US" sz="1600" b="1" dirty="0">
                <a:solidFill>
                  <a:srgbClr val="00B0F0"/>
                </a:solidFill>
                <a:latin typeface="Garamond" pitchFamily="18" charset="0"/>
              </a:rPr>
              <a:t>supply additional clues for context guessing word meaning</a:t>
            </a:r>
          </a:p>
          <a:p>
            <a:pPr marL="0" algn="l">
              <a:spcBef>
                <a:spcPts val="0"/>
              </a:spcBef>
            </a:pPr>
            <a:r>
              <a:rPr lang="en-US" sz="1600" b="1" dirty="0" smtClean="0">
                <a:solidFill>
                  <a:srgbClr val="00B0F0"/>
                </a:solidFill>
                <a:latin typeface="Garamond" pitchFamily="18" charset="0"/>
              </a:rPr>
              <a:t>for </a:t>
            </a:r>
            <a:r>
              <a:rPr lang="en-US" sz="1600" b="1" dirty="0">
                <a:solidFill>
                  <a:srgbClr val="00B0F0"/>
                </a:solidFill>
                <a:latin typeface="Garamond" pitchFamily="18" charset="0"/>
              </a:rPr>
              <a:t>guidance on how to use word when writing </a:t>
            </a:r>
          </a:p>
          <a:p>
            <a:pPr marL="0" algn="l">
              <a:spcBef>
                <a:spcPts val="0"/>
              </a:spcBef>
            </a:pPr>
            <a:r>
              <a:rPr lang="en-US" sz="1600" b="1" dirty="0" smtClean="0">
                <a:solidFill>
                  <a:srgbClr val="00B0F0"/>
                </a:solidFill>
                <a:latin typeface="Garamond" pitchFamily="18" charset="0"/>
              </a:rPr>
              <a:t>to </a:t>
            </a:r>
            <a:r>
              <a:rPr lang="en-US" sz="1600" b="1" dirty="0">
                <a:solidFill>
                  <a:srgbClr val="00B0F0"/>
                </a:solidFill>
                <a:latin typeface="Garamond" pitchFamily="18" charset="0"/>
              </a:rPr>
              <a:t>help prompt self-correction </a:t>
            </a:r>
          </a:p>
          <a:p>
            <a:pPr marL="0" algn="l">
              <a:spcBef>
                <a:spcPts val="0"/>
              </a:spcBef>
            </a:pPr>
            <a:r>
              <a:rPr lang="en-US" sz="1600" b="1" dirty="0" smtClean="0">
                <a:solidFill>
                  <a:srgbClr val="00B0F0"/>
                </a:solidFill>
                <a:latin typeface="Garamond" pitchFamily="18" charset="0"/>
              </a:rPr>
              <a:t>for </a:t>
            </a:r>
            <a:r>
              <a:rPr lang="en-US" sz="1600" b="1" dirty="0">
                <a:solidFill>
                  <a:srgbClr val="00B0F0"/>
                </a:solidFill>
                <a:latin typeface="Garamond" pitchFamily="18" charset="0"/>
              </a:rPr>
              <a:t>word </a:t>
            </a:r>
            <a:r>
              <a:rPr lang="en-US" sz="1600" b="1" dirty="0" smtClean="0">
                <a:solidFill>
                  <a:srgbClr val="00B0F0"/>
                </a:solidFill>
                <a:latin typeface="Garamond" pitchFamily="18" charset="0"/>
              </a:rPr>
              <a:t>study</a:t>
            </a:r>
          </a:p>
          <a:p>
            <a:pPr marL="0" algn="l">
              <a:spcBef>
                <a:spcPts val="0"/>
              </a:spcBef>
            </a:pPr>
            <a:r>
              <a:rPr lang="en-US" sz="1600" b="1" dirty="0" smtClean="0">
                <a:solidFill>
                  <a:srgbClr val="00B0F0"/>
                </a:solidFill>
                <a:latin typeface="Garamond" pitchFamily="18" charset="0"/>
              </a:rPr>
              <a:t> for </a:t>
            </a:r>
            <a:r>
              <a:rPr lang="en-US" sz="1600" b="1" dirty="0">
                <a:solidFill>
                  <a:srgbClr val="00B0F0"/>
                </a:solidFill>
                <a:latin typeface="Garamond" pitchFamily="18" charset="0"/>
              </a:rPr>
              <a:t>'language awareness' work on grammar</a:t>
            </a:r>
          </a:p>
          <a:p>
            <a:pPr marL="0" algn="l">
              <a:spcBef>
                <a:spcPts val="0"/>
              </a:spcBef>
            </a:pPr>
            <a:endParaRPr lang="en-US" sz="1600" b="1" dirty="0">
              <a:solidFill>
                <a:srgbClr val="00B0F0"/>
              </a:solidFill>
              <a:latin typeface="Garamond" pitchFamily="18" charset="0"/>
            </a:endParaRPr>
          </a:p>
          <a:p>
            <a:pPr marL="0" algn="l">
              <a:spcBef>
                <a:spcPts val="0"/>
              </a:spcBef>
            </a:pPr>
            <a:r>
              <a:rPr lang="en-US" sz="1600" b="1" dirty="0">
                <a:solidFill>
                  <a:srgbClr val="00B0F0"/>
                </a:solidFill>
                <a:latin typeface="Garamond" pitchFamily="18" charset="0"/>
              </a:rPr>
              <a:t> </a:t>
            </a:r>
          </a:p>
          <a:p>
            <a:pPr marL="0" algn="l">
              <a:spcBef>
                <a:spcPts val="0"/>
              </a:spcBef>
            </a:pPr>
            <a:endParaRPr lang="en-US" sz="1600" b="1" dirty="0">
              <a:solidFill>
                <a:srgbClr val="00B0F0"/>
              </a:solidFill>
              <a:latin typeface="Garamond" pitchFamily="18"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4</a:t>
            </a:fld>
            <a:endParaRPr lang="en-US" dirty="0" smtClean="0">
              <a:cs typeface="Arial" pitchFamily="34" charset="0"/>
            </a:endParaRPr>
          </a:p>
        </p:txBody>
      </p:sp>
    </p:spTree>
    <p:extLst>
      <p:ext uri="{BB962C8B-B14F-4D97-AF65-F5344CB8AC3E}">
        <p14:creationId xmlns:p14="http://schemas.microsoft.com/office/powerpoint/2010/main" val="3597554871"/>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2000"/>
                                        <p:tgtEl>
                                          <p:spTgt spid="717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171">
                                            <p:txEl>
                                              <p:pRg st="1" end="1"/>
                                            </p:txEl>
                                          </p:spTgt>
                                        </p:tgtEl>
                                        <p:attrNameLst>
                                          <p:attrName>style.visibility</p:attrName>
                                        </p:attrNameLst>
                                      </p:cBhvr>
                                      <p:to>
                                        <p:strVal val="visible"/>
                                      </p:to>
                                    </p:set>
                                    <p:animEffect transition="in" filter="fade">
                                      <p:cBhvr>
                                        <p:cTn id="12" dur="2000"/>
                                        <p:tgtEl>
                                          <p:spTgt spid="717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171">
                                            <p:txEl>
                                              <p:pRg st="2" end="2"/>
                                            </p:txEl>
                                          </p:spTgt>
                                        </p:tgtEl>
                                        <p:attrNameLst>
                                          <p:attrName>style.visibility</p:attrName>
                                        </p:attrNameLst>
                                      </p:cBhvr>
                                      <p:to>
                                        <p:strVal val="visible"/>
                                      </p:to>
                                    </p:set>
                                    <p:animEffect transition="in" filter="fade">
                                      <p:cBhvr>
                                        <p:cTn id="17" dur="2000"/>
                                        <p:tgtEl>
                                          <p:spTgt spid="717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171">
                                            <p:txEl>
                                              <p:pRg st="3" end="3"/>
                                            </p:txEl>
                                          </p:spTgt>
                                        </p:tgtEl>
                                        <p:attrNameLst>
                                          <p:attrName>style.visibility</p:attrName>
                                        </p:attrNameLst>
                                      </p:cBhvr>
                                      <p:to>
                                        <p:strVal val="visible"/>
                                      </p:to>
                                    </p:set>
                                    <p:animEffect transition="in" filter="fade">
                                      <p:cBhvr>
                                        <p:cTn id="22" dur="2000"/>
                                        <p:tgtEl>
                                          <p:spTgt spid="717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7171">
                                            <p:txEl>
                                              <p:pRg st="4" end="4"/>
                                            </p:txEl>
                                          </p:spTgt>
                                        </p:tgtEl>
                                        <p:attrNameLst>
                                          <p:attrName>style.visibility</p:attrName>
                                        </p:attrNameLst>
                                      </p:cBhvr>
                                      <p:to>
                                        <p:strVal val="visible"/>
                                      </p:to>
                                    </p:set>
                                    <p:animEffect transition="in" filter="fade">
                                      <p:cBhvr>
                                        <p:cTn id="27" dur="2000"/>
                                        <p:tgtEl>
                                          <p:spTgt spid="7171">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7171">
                                            <p:txEl>
                                              <p:pRg st="5" end="5"/>
                                            </p:txEl>
                                          </p:spTgt>
                                        </p:tgtEl>
                                        <p:attrNameLst>
                                          <p:attrName>style.visibility</p:attrName>
                                        </p:attrNameLst>
                                      </p:cBhvr>
                                      <p:to>
                                        <p:strVal val="visible"/>
                                      </p:to>
                                    </p:set>
                                    <p:animEffect transition="in" filter="fade">
                                      <p:cBhvr>
                                        <p:cTn id="32" dur="2000"/>
                                        <p:tgtEl>
                                          <p:spTgt spid="7171">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7171">
                                            <p:txEl>
                                              <p:pRg st="6" end="6"/>
                                            </p:txEl>
                                          </p:spTgt>
                                        </p:tgtEl>
                                        <p:attrNameLst>
                                          <p:attrName>style.visibility</p:attrName>
                                        </p:attrNameLst>
                                      </p:cBhvr>
                                      <p:to>
                                        <p:strVal val="visible"/>
                                      </p:to>
                                    </p:set>
                                    <p:animEffect transition="in" filter="fade">
                                      <p:cBhvr>
                                        <p:cTn id="37" dur="2000"/>
                                        <p:tgtEl>
                                          <p:spTgt spid="7171">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7171">
                                            <p:txEl>
                                              <p:pRg st="7" end="7"/>
                                            </p:txEl>
                                          </p:spTgt>
                                        </p:tgtEl>
                                        <p:attrNameLst>
                                          <p:attrName>style.visibility</p:attrName>
                                        </p:attrNameLst>
                                      </p:cBhvr>
                                      <p:to>
                                        <p:strVal val="visible"/>
                                      </p:to>
                                    </p:set>
                                    <p:animEffect transition="in" filter="fade">
                                      <p:cBhvr>
                                        <p:cTn id="42" dur="2000"/>
                                        <p:tgtEl>
                                          <p:spTgt spid="7171">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7171">
                                            <p:txEl>
                                              <p:pRg st="8" end="8"/>
                                            </p:txEl>
                                          </p:spTgt>
                                        </p:tgtEl>
                                        <p:attrNameLst>
                                          <p:attrName>style.visibility</p:attrName>
                                        </p:attrNameLst>
                                      </p:cBhvr>
                                      <p:to>
                                        <p:strVal val="visible"/>
                                      </p:to>
                                    </p:set>
                                    <p:animEffect transition="in" filter="fade">
                                      <p:cBhvr>
                                        <p:cTn id="47" dur="2000"/>
                                        <p:tgtEl>
                                          <p:spTgt spid="7171">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7171">
                                            <p:txEl>
                                              <p:pRg st="9" end="9"/>
                                            </p:txEl>
                                          </p:spTgt>
                                        </p:tgtEl>
                                        <p:attrNameLst>
                                          <p:attrName>style.visibility</p:attrName>
                                        </p:attrNameLst>
                                      </p:cBhvr>
                                      <p:to>
                                        <p:strVal val="visible"/>
                                      </p:to>
                                    </p:set>
                                    <p:animEffect transition="in" filter="fade">
                                      <p:cBhvr>
                                        <p:cTn id="52" dur="2000"/>
                                        <p:tgtEl>
                                          <p:spTgt spid="7171">
                                            <p:txEl>
                                              <p:pRg st="9" end="9"/>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7171">
                                            <p:txEl>
                                              <p:pRg st="10" end="10"/>
                                            </p:txEl>
                                          </p:spTgt>
                                        </p:tgtEl>
                                        <p:attrNameLst>
                                          <p:attrName>style.visibility</p:attrName>
                                        </p:attrNameLst>
                                      </p:cBhvr>
                                      <p:to>
                                        <p:strVal val="visible"/>
                                      </p:to>
                                    </p:set>
                                    <p:animEffect transition="in" filter="fade">
                                      <p:cBhvr>
                                        <p:cTn id="57" dur="2000"/>
                                        <p:tgtEl>
                                          <p:spTgt spid="7171">
                                            <p:txEl>
                                              <p:pRg st="10" end="10"/>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7171">
                                            <p:txEl>
                                              <p:pRg st="11" end="11"/>
                                            </p:txEl>
                                          </p:spTgt>
                                        </p:tgtEl>
                                        <p:attrNameLst>
                                          <p:attrName>style.visibility</p:attrName>
                                        </p:attrNameLst>
                                      </p:cBhvr>
                                      <p:to>
                                        <p:strVal val="visible"/>
                                      </p:to>
                                    </p:set>
                                    <p:animEffect transition="in" filter="fade">
                                      <p:cBhvr>
                                        <p:cTn id="62" dur="2000"/>
                                        <p:tgtEl>
                                          <p:spTgt spid="7171">
                                            <p:txEl>
                                              <p:pRg st="11" end="11"/>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7171">
                                            <p:txEl>
                                              <p:pRg st="12" end="12"/>
                                            </p:txEl>
                                          </p:spTgt>
                                        </p:tgtEl>
                                        <p:attrNameLst>
                                          <p:attrName>style.visibility</p:attrName>
                                        </p:attrNameLst>
                                      </p:cBhvr>
                                      <p:to>
                                        <p:strVal val="visible"/>
                                      </p:to>
                                    </p:set>
                                    <p:animEffect transition="in" filter="fade">
                                      <p:cBhvr>
                                        <p:cTn id="67" dur="2000"/>
                                        <p:tgtEl>
                                          <p:spTgt spid="7171">
                                            <p:txEl>
                                              <p:pRg st="12" end="12"/>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7171">
                                            <p:txEl>
                                              <p:pRg st="13" end="13"/>
                                            </p:txEl>
                                          </p:spTgt>
                                        </p:tgtEl>
                                        <p:attrNameLst>
                                          <p:attrName>style.visibility</p:attrName>
                                        </p:attrNameLst>
                                      </p:cBhvr>
                                      <p:to>
                                        <p:strVal val="visible"/>
                                      </p:to>
                                    </p:set>
                                    <p:animEffect transition="in" filter="fade">
                                      <p:cBhvr>
                                        <p:cTn id="72" dur="2000"/>
                                        <p:tgtEl>
                                          <p:spTgt spid="7171">
                                            <p:txEl>
                                              <p:pRg st="13" end="13"/>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grpId="0" nodeType="clickEffect">
                                  <p:stCondLst>
                                    <p:cond delay="0"/>
                                  </p:stCondLst>
                                  <p:childTnLst>
                                    <p:set>
                                      <p:cBhvr>
                                        <p:cTn id="76" dur="1" fill="hold">
                                          <p:stCondLst>
                                            <p:cond delay="0"/>
                                          </p:stCondLst>
                                        </p:cTn>
                                        <p:tgtEl>
                                          <p:spTgt spid="7171">
                                            <p:txEl>
                                              <p:pRg st="14" end="14"/>
                                            </p:txEl>
                                          </p:spTgt>
                                        </p:tgtEl>
                                        <p:attrNameLst>
                                          <p:attrName>style.visibility</p:attrName>
                                        </p:attrNameLst>
                                      </p:cBhvr>
                                      <p:to>
                                        <p:strVal val="visible"/>
                                      </p:to>
                                    </p:set>
                                    <p:animEffect transition="in" filter="fade">
                                      <p:cBhvr>
                                        <p:cTn id="77" dur="2000"/>
                                        <p:tgtEl>
                                          <p:spTgt spid="7171">
                                            <p:txEl>
                                              <p:pRg st="14" end="14"/>
                                            </p:txEl>
                                          </p:spTgt>
                                        </p:tgtEl>
                                      </p:cBhvr>
                                    </p:animEffect>
                                  </p:childTnLst>
                                </p:cTn>
                              </p:par>
                            </p:childTnLst>
                          </p:cTn>
                        </p:par>
                      </p:childTnLst>
                    </p:cTn>
                  </p:par>
                  <p:par>
                    <p:cTn id="78" fill="hold">
                      <p:stCondLst>
                        <p:cond delay="indefinite"/>
                      </p:stCondLst>
                      <p:childTnLst>
                        <p:par>
                          <p:cTn id="79" fill="hold">
                            <p:stCondLst>
                              <p:cond delay="0"/>
                            </p:stCondLst>
                            <p:childTnLst>
                              <p:par>
                                <p:cTn id="80" presetID="10" presetClass="entr" presetSubtype="0" fill="hold" grpId="0" nodeType="clickEffect">
                                  <p:stCondLst>
                                    <p:cond delay="0"/>
                                  </p:stCondLst>
                                  <p:childTnLst>
                                    <p:set>
                                      <p:cBhvr>
                                        <p:cTn id="81" dur="1" fill="hold">
                                          <p:stCondLst>
                                            <p:cond delay="0"/>
                                          </p:stCondLst>
                                        </p:cTn>
                                        <p:tgtEl>
                                          <p:spTgt spid="7171">
                                            <p:txEl>
                                              <p:pRg st="16" end="16"/>
                                            </p:txEl>
                                          </p:spTgt>
                                        </p:tgtEl>
                                        <p:attrNameLst>
                                          <p:attrName>style.visibility</p:attrName>
                                        </p:attrNameLst>
                                      </p:cBhvr>
                                      <p:to>
                                        <p:strVal val="visible"/>
                                      </p:to>
                                    </p:set>
                                    <p:animEffect transition="in" filter="fade">
                                      <p:cBhvr>
                                        <p:cTn id="82" dur="2000"/>
                                        <p:tgtEl>
                                          <p:spTgt spid="7171">
                                            <p:txEl>
                                              <p:pRg st="16" end="1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1" grpId="0" build="allAtOnce"/>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l" eaLnBrk="1" hangingPunct="1">
              <a:defRPr/>
            </a:pPr>
            <a:r>
              <a:rPr lang="en-US" dirty="0" smtClean="0">
                <a:solidFill>
                  <a:schemeClr val="accent6">
                    <a:lumMod val="75000"/>
                  </a:schemeClr>
                </a:solidFill>
                <a:latin typeface="Garamond" pitchFamily="18" charset="0"/>
              </a:rPr>
              <a:t>Hi</a:t>
            </a:r>
            <a:r>
              <a:rPr lang="en-US" dirty="0" smtClean="0">
                <a:solidFill>
                  <a:schemeClr val="accent6">
                    <a:lumMod val="75000"/>
                  </a:schemeClr>
                </a:solidFill>
                <a:latin typeface="Garamond" pitchFamily="18" charset="0"/>
              </a:rPr>
              <a:t>story of Corpora</a:t>
            </a:r>
            <a:endParaRPr lang="en-US" dirty="0">
              <a:solidFill>
                <a:schemeClr val="accent6">
                  <a:lumMod val="75000"/>
                </a:schemeClr>
              </a:solidFill>
              <a:latin typeface="Garamond" pitchFamily="18" charset="0"/>
            </a:endParaRPr>
          </a:p>
        </p:txBody>
      </p:sp>
      <p:sp>
        <p:nvSpPr>
          <p:cNvPr id="7171" name="Text Placeholder 5"/>
          <p:cNvSpPr>
            <a:spLocks noGrp="1"/>
          </p:cNvSpPr>
          <p:nvPr>
            <p:ph idx="1"/>
          </p:nvPr>
        </p:nvSpPr>
        <p:spPr>
          <a:xfrm>
            <a:off x="495300" y="1600200"/>
            <a:ext cx="9334500" cy="4525963"/>
          </a:xfrm>
        </p:spPr>
        <p:txBody>
          <a:bodyPr/>
          <a:lstStyle/>
          <a:p>
            <a:pPr marL="0" algn="l">
              <a:spcBef>
                <a:spcPts val="0"/>
              </a:spcBef>
            </a:pPr>
            <a:r>
              <a:rPr lang="en-US" sz="1600" b="1">
                <a:solidFill>
                  <a:srgbClr val="00B0F0"/>
                </a:solidFill>
                <a:latin typeface="Garamond" pitchFamily="18" charset="0"/>
              </a:rPr>
              <a:t>http://privatewww.essex.ac.uk/~scholp/corpintro.htm#hist</a:t>
            </a:r>
            <a:endParaRPr lang="en-US" sz="1600" b="1" dirty="0">
              <a:solidFill>
                <a:srgbClr val="00B0F0"/>
              </a:solidFill>
              <a:latin typeface="Garamond" pitchFamily="18"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5</a:t>
            </a:fld>
            <a:endParaRPr lang="en-US" dirty="0" smtClean="0">
              <a:cs typeface="Arial" pitchFamily="34" charset="0"/>
            </a:endParaRPr>
          </a:p>
        </p:txBody>
      </p:sp>
    </p:spTree>
    <p:extLst>
      <p:ext uri="{BB962C8B-B14F-4D97-AF65-F5344CB8AC3E}">
        <p14:creationId xmlns:p14="http://schemas.microsoft.com/office/powerpoint/2010/main" val="98282376"/>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2000"/>
                                        <p:tgtEl>
                                          <p:spTgt spid="717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1" grpId="0" build="allAtOnce"/>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3030</TotalTime>
  <Words>475</Words>
  <Application>Microsoft Office PowerPoint</Application>
  <PresentationFormat>A4 Paper (210x297 mm)</PresentationFormat>
  <Paragraphs>42</Paragraphs>
  <Slides>6</Slides>
  <Notes>0</Notes>
  <HiddenSlides>0</HiddenSlides>
  <MMClips>0</MMClips>
  <ScaleCrop>false</ScaleCrop>
  <HeadingPairs>
    <vt:vector size="6" baseType="variant">
      <vt:variant>
        <vt:lpstr>الخطوط المستخدمة</vt:lpstr>
      </vt:variant>
      <vt:variant>
        <vt:i4>5</vt:i4>
      </vt:variant>
      <vt:variant>
        <vt:lpstr>نسق</vt:lpstr>
      </vt:variant>
      <vt:variant>
        <vt:i4>1</vt:i4>
      </vt:variant>
      <vt:variant>
        <vt:lpstr>عناوين الشرائح</vt:lpstr>
      </vt:variant>
      <vt:variant>
        <vt:i4>6</vt:i4>
      </vt:variant>
    </vt:vector>
  </HeadingPairs>
  <TitlesOfParts>
    <vt:vector size="12" baseType="lpstr">
      <vt:lpstr>ae_AlMateen</vt:lpstr>
      <vt:lpstr>Arial</vt:lpstr>
      <vt:lpstr>Calibri</vt:lpstr>
      <vt:lpstr>Garamond</vt:lpstr>
      <vt:lpstr>Times New Roman</vt:lpstr>
      <vt:lpstr>Office Theme</vt:lpstr>
      <vt:lpstr>عرض تقديمي في PowerPoint</vt:lpstr>
      <vt:lpstr>Lecture 8</vt:lpstr>
      <vt:lpstr>Corpus Linguistics</vt:lpstr>
      <vt:lpstr>Corpus Linguistics</vt:lpstr>
      <vt:lpstr>History of Corpora</vt:lpstr>
      <vt:lpstr>عرض تقديمي في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alfraidan@gmail.com</cp:lastModifiedBy>
  <cp:revision>119</cp:revision>
  <dcterms:created xsi:type="dcterms:W3CDTF">2009-10-14T19:14:34Z</dcterms:created>
  <dcterms:modified xsi:type="dcterms:W3CDTF">2013-03-08T17:35:24Z</dcterms:modified>
</cp:coreProperties>
</file>