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7" r:id="rId4"/>
    <p:sldId id="268" r:id="rId5"/>
    <p:sldId id="269" r:id="rId6"/>
    <p:sldId id="270" r:id="rId7"/>
    <p:sldId id="266" r:id="rId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77" d="100"/>
          <a:sy n="77" d="100"/>
        </p:scale>
        <p:origin x="1435" y="53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9168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43000" y="6324600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bg2">
                  <a:lumMod val="50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700" b="1" dirty="0" smtClean="0">
                <a:solidFill>
                  <a:schemeClr val="accent3">
                    <a:lumMod val="75000"/>
                  </a:schemeClr>
                </a:solidFill>
                <a:latin typeface="Garamond" pitchFamily="18" charset="0"/>
                <a:cs typeface="+mj-cs"/>
              </a:rPr>
              <a:t>Language &amp; IT</a:t>
            </a:r>
            <a:endParaRPr lang="ar-SA" sz="3700" b="1" dirty="0">
              <a:solidFill>
                <a:schemeClr val="accent3">
                  <a:lumMod val="75000"/>
                </a:schemeClr>
              </a:solidFill>
              <a:latin typeface="Garamond" pitchFamily="18" charset="0"/>
              <a:cs typeface="+mj-cs"/>
            </a:endParaRPr>
          </a:p>
          <a:p>
            <a:pPr algn="ctr"/>
            <a:r>
              <a:rPr lang="en-US" sz="2600" b="1" dirty="0" smtClean="0">
                <a:solidFill>
                  <a:srgbClr val="FFC000"/>
                </a:solidFill>
                <a:latin typeface="Garamond" pitchFamily="18" charset="0"/>
                <a:cs typeface="+mj-cs"/>
              </a:rPr>
              <a:t>Dr. Abdullah Al </a:t>
            </a:r>
            <a:r>
              <a:rPr lang="en-US" sz="2600" b="1" dirty="0" err="1">
                <a:solidFill>
                  <a:srgbClr val="FFC000"/>
                </a:solidFill>
                <a:latin typeface="Garamond" pitchFamily="18" charset="0"/>
                <a:cs typeface="+mj-cs"/>
              </a:rPr>
              <a:t>F</a:t>
            </a:r>
            <a:r>
              <a:rPr lang="en-US" sz="2600" b="1" dirty="0" err="1" smtClean="0">
                <a:solidFill>
                  <a:srgbClr val="FFC000"/>
                </a:solidFill>
                <a:latin typeface="Garamond" pitchFamily="18" charset="0"/>
                <a:cs typeface="+mj-cs"/>
              </a:rPr>
              <a:t>raidan</a:t>
            </a:r>
            <a:endParaRPr lang="en-US" sz="2600" b="1" dirty="0">
              <a:solidFill>
                <a:srgbClr val="FFC000"/>
              </a:solidFill>
              <a:latin typeface="Garamond" pitchFamily="18" charset="0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z="6000" b="1" spc="-150" dirty="0" smtClean="0">
                <a:solidFill>
                  <a:schemeClr val="accent6">
                    <a:lumMod val="75000"/>
                  </a:schemeClr>
                </a:solidFill>
                <a:latin typeface="Garamond" pitchFamily="18" charset="0"/>
                <a:cs typeface="ae_AlMateen" pitchFamily="2" charset="-78"/>
              </a:rPr>
              <a:t>Lecture	9</a:t>
            </a: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066800" y="3657600"/>
            <a:ext cx="7429500" cy="17526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B0F0"/>
                </a:solidFill>
                <a:latin typeface="Garamond" pitchFamily="18" charset="0"/>
                <a:cs typeface="Arial" pitchFamily="34" charset="0"/>
              </a:rPr>
              <a:t>Corpus Linguistics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Garamond" pitchFamily="18" charset="0"/>
              </a:rPr>
              <a:t>Corpus Linguistics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GB" sz="1400" b="1" dirty="0">
                <a:solidFill>
                  <a:srgbClr val="FFFF00"/>
                </a:solidFill>
                <a:latin typeface="Garamond" panose="02020404030301010803" pitchFamily="18" charset="0"/>
              </a:rPr>
              <a:t>CURRENT GENERAL CORPUS </a:t>
            </a:r>
            <a:r>
              <a:rPr lang="en-GB" sz="1400" b="1" dirty="0" smtClean="0">
                <a:solidFill>
                  <a:srgbClr val="FFFF00"/>
                </a:solidFill>
                <a:latin typeface="Garamond" panose="02020404030301010803" pitchFamily="18" charset="0"/>
              </a:rPr>
              <a:t>ISSUES</a:t>
            </a:r>
            <a:endParaRPr lang="en-GB" sz="1400" dirty="0">
              <a:solidFill>
                <a:srgbClr val="FFFF00"/>
              </a:solidFill>
              <a:latin typeface="Garamond" panose="02020404030301010803" pitchFamily="18" charset="0"/>
            </a:endParaRPr>
          </a:p>
          <a:p>
            <a:pPr algn="l"/>
            <a:r>
              <a:rPr lang="en-GB" sz="1400" dirty="0">
                <a:solidFill>
                  <a:srgbClr val="00B0F0"/>
                </a:solidFill>
                <a:latin typeface="Garamond" panose="02020404030301010803" pitchFamily="18" charset="0"/>
              </a:rPr>
              <a:t>Corpus versus introspection. Is there a separate 'Corpus Linguistics'? </a:t>
            </a:r>
          </a:p>
          <a:p>
            <a:pPr algn="l"/>
            <a:r>
              <a:rPr lang="en-GB" sz="1400" dirty="0">
                <a:solidFill>
                  <a:srgbClr val="00B0F0"/>
                </a:solidFill>
                <a:latin typeface="Garamond" panose="02020404030301010803" pitchFamily="18" charset="0"/>
              </a:rPr>
              <a:t>Let the data speak for itself? (Sinclair)</a:t>
            </a:r>
          </a:p>
          <a:p>
            <a:pPr algn="l"/>
            <a:r>
              <a:rPr lang="en-GB" sz="1400" dirty="0">
                <a:solidFill>
                  <a:srgbClr val="00B0F0"/>
                </a:solidFill>
                <a:latin typeface="Garamond" panose="02020404030301010803" pitchFamily="18" charset="0"/>
              </a:rPr>
              <a:t>I-language versus E-language (Chomsky)</a:t>
            </a:r>
          </a:p>
          <a:p>
            <a:pPr algn="l"/>
            <a:r>
              <a:rPr lang="en-GB" sz="1400" dirty="0">
                <a:solidFill>
                  <a:srgbClr val="00B0F0"/>
                </a:solidFill>
                <a:latin typeface="Garamond" panose="02020404030301010803" pitchFamily="18" charset="0"/>
              </a:rPr>
              <a:t>Missing context, intention, ‘ethnographic’ information. Third person not 1</a:t>
            </a:r>
            <a:r>
              <a:rPr lang="en-GB" sz="1400" baseline="30000" dirty="0">
                <a:solidFill>
                  <a:srgbClr val="00B0F0"/>
                </a:solidFill>
                <a:latin typeface="Garamond" panose="02020404030301010803" pitchFamily="18" charset="0"/>
              </a:rPr>
              <a:t>st</a:t>
            </a:r>
            <a:r>
              <a:rPr lang="en-GB" sz="1400" dirty="0">
                <a:solidFill>
                  <a:srgbClr val="00B0F0"/>
                </a:solidFill>
                <a:latin typeface="Garamond" panose="02020404030301010803" pitchFamily="18" charset="0"/>
              </a:rPr>
              <a:t> person view….(</a:t>
            </a:r>
            <a:r>
              <a:rPr lang="en-GB" sz="1400" dirty="0" err="1">
                <a:solidFill>
                  <a:srgbClr val="00B0F0"/>
                </a:solidFill>
                <a:latin typeface="Garamond" panose="02020404030301010803" pitchFamily="18" charset="0"/>
              </a:rPr>
              <a:t>Widdowson</a:t>
            </a:r>
            <a:r>
              <a:rPr lang="en-GB" sz="1400" dirty="0">
                <a:solidFill>
                  <a:srgbClr val="00B0F0"/>
                </a:solidFill>
                <a:latin typeface="Garamond" panose="02020404030301010803" pitchFamily="18" charset="0"/>
              </a:rPr>
              <a:t>)</a:t>
            </a:r>
          </a:p>
          <a:p>
            <a:pPr algn="l"/>
            <a:r>
              <a:rPr lang="en-GB" sz="1400" dirty="0">
                <a:solidFill>
                  <a:srgbClr val="00B0F0"/>
                </a:solidFill>
                <a:latin typeface="Garamond" panose="02020404030301010803" pitchFamily="18" charset="0"/>
              </a:rPr>
              <a:t>Corpus can't show what doesn't occur, or all that </a:t>
            </a:r>
            <a:r>
              <a:rPr lang="en-GB" sz="1400" u="sng" dirty="0">
                <a:solidFill>
                  <a:srgbClr val="00B0F0"/>
                </a:solidFill>
                <a:latin typeface="Garamond" panose="02020404030301010803" pitchFamily="18" charset="0"/>
              </a:rPr>
              <a:t>can</a:t>
            </a:r>
            <a:r>
              <a:rPr lang="en-GB" sz="1400" dirty="0">
                <a:solidFill>
                  <a:srgbClr val="00B0F0"/>
                </a:solidFill>
                <a:latin typeface="Garamond" panose="02020404030301010803" pitchFamily="18" charset="0"/>
              </a:rPr>
              <a:t> occur </a:t>
            </a:r>
          </a:p>
          <a:p>
            <a:pPr algn="l"/>
            <a:r>
              <a:rPr lang="en-GB" sz="1400" dirty="0">
                <a:solidFill>
                  <a:srgbClr val="00B0F0"/>
                </a:solidFill>
                <a:latin typeface="Garamond" panose="02020404030301010803" pitchFamily="18" charset="0"/>
              </a:rPr>
              <a:t>Introspection may be surprised by what does occur </a:t>
            </a:r>
          </a:p>
          <a:p>
            <a:pPr algn="l"/>
            <a:r>
              <a:rPr lang="en-GB" sz="1400" dirty="0">
                <a:solidFill>
                  <a:srgbClr val="00B0F0"/>
                </a:solidFill>
                <a:latin typeface="Garamond" panose="02020404030301010803" pitchFamily="18" charset="0"/>
              </a:rPr>
              <a:t>Areas of language that corpora don’t illumine</a:t>
            </a:r>
          </a:p>
          <a:p>
            <a:pPr algn="l"/>
            <a:r>
              <a:rPr lang="en-GB" sz="1400" dirty="0">
                <a:solidFill>
                  <a:srgbClr val="00B0F0"/>
                </a:solidFill>
                <a:latin typeface="Garamond" panose="02020404030301010803" pitchFamily="18" charset="0"/>
              </a:rPr>
              <a:t>Size of corpus and individual word frequency. How big should it be? </a:t>
            </a:r>
          </a:p>
          <a:p>
            <a:pPr algn="l"/>
            <a:r>
              <a:rPr lang="en-GB" sz="1400" dirty="0">
                <a:solidFill>
                  <a:srgbClr val="00B0F0"/>
                </a:solidFill>
                <a:latin typeface="Garamond" panose="02020404030301010803" pitchFamily="18" charset="0"/>
              </a:rPr>
              <a:t>Cost effectiveness - more running words doesn't give more different words proportionally</a:t>
            </a:r>
          </a:p>
          <a:p>
            <a:pPr algn="l"/>
            <a:r>
              <a:rPr lang="en-GB" sz="1400" dirty="0">
                <a:solidFill>
                  <a:srgbClr val="00B0F0"/>
                </a:solidFill>
                <a:latin typeface="Garamond" panose="02020404030301010803" pitchFamily="18" charset="0"/>
              </a:rPr>
              <a:t>10-20 hours to process 2000 words of speech (prosodic tagging) </a:t>
            </a:r>
          </a:p>
          <a:p>
            <a:pPr algn="l"/>
            <a:r>
              <a:rPr lang="en-GB" sz="1400" dirty="0">
                <a:solidFill>
                  <a:srgbClr val="00B0F0"/>
                </a:solidFill>
                <a:latin typeface="Garamond" panose="02020404030301010803" pitchFamily="18" charset="0"/>
              </a:rPr>
              <a:t>Just because a population is vast does not mean samples have to be vast to be representative, as some think… Depends on feature of interest and variability. Word frequency problem</a:t>
            </a:r>
          </a:p>
          <a:p>
            <a:pPr algn="l"/>
            <a:r>
              <a:rPr lang="en-GB" sz="1400" dirty="0">
                <a:solidFill>
                  <a:srgbClr val="00B0F0"/>
                </a:solidFill>
                <a:latin typeface="Garamond" panose="02020404030301010803" pitchFamily="18" charset="0"/>
              </a:rPr>
              <a:t>Static or dynamic (monitor) corpora?</a:t>
            </a:r>
          </a:p>
          <a:p>
            <a:pPr algn="l"/>
            <a:r>
              <a:rPr lang="en-GB" sz="1400" dirty="0">
                <a:solidFill>
                  <a:srgbClr val="00B0F0"/>
                </a:solidFill>
                <a:latin typeface="Garamond" panose="02020404030301010803" pitchFamily="18" charset="0"/>
              </a:rPr>
              <a:t>Sampling and how to be representative e.g. of general English? </a:t>
            </a:r>
            <a:r>
              <a:rPr lang="en-GB" sz="1400" u="sng" dirty="0">
                <a:solidFill>
                  <a:srgbClr val="00B0F0"/>
                </a:solidFill>
                <a:latin typeface="Garamond" panose="02020404030301010803" pitchFamily="18" charset="0"/>
              </a:rPr>
              <a:t>Any</a:t>
            </a:r>
            <a:r>
              <a:rPr lang="en-GB" sz="1400" dirty="0">
                <a:solidFill>
                  <a:srgbClr val="00B0F0"/>
                </a:solidFill>
                <a:latin typeface="Garamond" panose="02020404030301010803" pitchFamily="18" charset="0"/>
              </a:rPr>
              <a:t> collection of texts is not a useful (principled) corpus. Problems…</a:t>
            </a:r>
            <a:endParaRPr lang="en-GB" sz="1400" dirty="0">
              <a:solidFill>
                <a:srgbClr val="00B0F0"/>
              </a:solidFill>
              <a:effectLst/>
              <a:latin typeface="Garamond" panose="02020404030301010803" pitchFamily="18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Garamond" pitchFamily="18" charset="0"/>
              </a:rPr>
              <a:t>Corpus Linguistics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0"/>
            <a:ext cx="9334500" cy="4525963"/>
          </a:xfrm>
        </p:spPr>
        <p:txBody>
          <a:bodyPr/>
          <a:lstStyle/>
          <a:p>
            <a:pPr algn="l"/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Opportunistic - biased to written, accessible varieties? </a:t>
            </a:r>
          </a:p>
          <a:p>
            <a:pPr algn="l"/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Systematic- balanced and representative: a corpus of corpora </a:t>
            </a:r>
          </a:p>
          <a:p>
            <a:pPr algn="l"/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Exclude non-standard? </a:t>
            </a:r>
          </a:p>
          <a:p>
            <a:pPr algn="l"/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What national varieties? </a:t>
            </a:r>
          </a:p>
          <a:p>
            <a:pPr algn="l"/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How far back? </a:t>
            </a:r>
          </a:p>
          <a:p>
            <a:pPr algn="l"/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What proportions of varieties?</a:t>
            </a:r>
          </a:p>
          <a:p>
            <a:pPr algn="l"/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Speaker/writer factors as well (demographics)? Problem more with written than spoken  (L1 from name?). Addressee</a:t>
            </a:r>
          </a:p>
          <a:p>
            <a:pPr algn="l"/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Then: Random selection? </a:t>
            </a:r>
          </a:p>
          <a:p>
            <a:pPr algn="l"/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Stratified sampling? What varieties?</a:t>
            </a:r>
          </a:p>
          <a:p>
            <a:pPr algn="l"/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Weighting by how much read or by 'influence'? Expert judgment</a:t>
            </a:r>
          </a:p>
          <a:p>
            <a:pPr algn="l"/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Even genres like ‘academic writing’ are not homogeneous: depend on </a:t>
            </a:r>
            <a:r>
              <a:rPr lang="en-GB" sz="1600" dirty="0" err="1">
                <a:solidFill>
                  <a:srgbClr val="00B0F0"/>
                </a:solidFill>
                <a:latin typeface="Garamond" panose="02020404030301010803" pitchFamily="18" charset="0"/>
              </a:rPr>
              <a:t>subdiscipline</a:t>
            </a:r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 (Business and </a:t>
            </a:r>
            <a:r>
              <a:rPr lang="en-GB" sz="1600" dirty="0" err="1">
                <a:solidFill>
                  <a:srgbClr val="00B0F0"/>
                </a:solidFill>
                <a:latin typeface="Garamond" panose="02020404030301010803" pitchFamily="18" charset="0"/>
              </a:rPr>
              <a:t>Econs</a:t>
            </a:r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 </a:t>
            </a:r>
            <a:r>
              <a:rPr lang="en-GB" sz="1600" i="1" dirty="0">
                <a:solidFill>
                  <a:srgbClr val="00B0F0"/>
                </a:solidFill>
                <a:latin typeface="Garamond" panose="02020404030301010803" pitchFamily="18" charset="0"/>
              </a:rPr>
              <a:t>I</a:t>
            </a:r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, Computing and Physics </a:t>
            </a:r>
            <a:r>
              <a:rPr lang="en-GB" sz="1600" i="1" dirty="0">
                <a:solidFill>
                  <a:srgbClr val="00B0F0"/>
                </a:solidFill>
                <a:latin typeface="Garamond" panose="02020404030301010803" pitchFamily="18" charset="0"/>
              </a:rPr>
              <a:t>we</a:t>
            </a:r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), genre within </a:t>
            </a:r>
            <a:r>
              <a:rPr lang="en-GB" sz="1600" dirty="0" err="1">
                <a:solidFill>
                  <a:srgbClr val="00B0F0"/>
                </a:solidFill>
                <a:latin typeface="Garamond" panose="02020404030301010803" pitchFamily="18" charset="0"/>
              </a:rPr>
              <a:t>subdiscipline</a:t>
            </a:r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 (review, report), even the lecturer </a:t>
            </a:r>
            <a:r>
              <a:rPr lang="en-GB" sz="1600" dirty="0" smtClean="0">
                <a:solidFill>
                  <a:srgbClr val="00B0F0"/>
                </a:solidFill>
                <a:latin typeface="Garamond" panose="02020404030301010803" pitchFamily="18" charset="0"/>
              </a:rPr>
              <a:t>being written for </a:t>
            </a:r>
          </a:p>
          <a:p>
            <a:pPr algn="l"/>
            <a:r>
              <a:rPr lang="en-GB" sz="1600" dirty="0" smtClean="0">
                <a:solidFill>
                  <a:srgbClr val="00B0F0"/>
                </a:solidFill>
                <a:latin typeface="Garamond" panose="02020404030301010803" pitchFamily="18" charset="0"/>
              </a:rPr>
              <a:t>How to sample each text, and sample size again? Copyright issues</a:t>
            </a:r>
            <a:endParaRPr lang="en-GB" sz="1600" dirty="0">
              <a:solidFill>
                <a:srgbClr val="00B0F0"/>
              </a:solidFill>
              <a:effectLst/>
              <a:latin typeface="Garamond" panose="02020404030301010803" pitchFamily="18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554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Garamond" pitchFamily="18" charset="0"/>
              </a:rPr>
              <a:t>Corpus Linguistics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0"/>
            <a:ext cx="9334500" cy="4525963"/>
          </a:xfrm>
        </p:spPr>
        <p:txBody>
          <a:bodyPr/>
          <a:lstStyle/>
          <a:p>
            <a:pPr algn="l"/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Spoken? how natural are speeches, TV etc.? </a:t>
            </a:r>
          </a:p>
          <a:p>
            <a:pPr algn="l"/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Fully natural: observer’s paradox and how to be ethical? Permission. </a:t>
            </a:r>
            <a:r>
              <a:rPr lang="en-GB" sz="1600" dirty="0" err="1">
                <a:solidFill>
                  <a:srgbClr val="00B0F0"/>
                </a:solidFill>
                <a:latin typeface="Garamond" panose="02020404030301010803" pitchFamily="18" charset="0"/>
              </a:rPr>
              <a:t>Labov’s</a:t>
            </a:r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 tricks</a:t>
            </a:r>
          </a:p>
          <a:p>
            <a:pPr algn="l"/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Records of speakers (and addressees and…)</a:t>
            </a:r>
          </a:p>
          <a:p>
            <a:pPr algn="l"/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Transcription issues: what to transcribe and who does it (expert or not)</a:t>
            </a:r>
          </a:p>
          <a:p>
            <a:pPr algn="l"/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Random sampling again; problem of accents and dialects</a:t>
            </a:r>
          </a:p>
          <a:p>
            <a:pPr algn="l"/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Analysis - how to extract useful information automatically? </a:t>
            </a:r>
          </a:p>
          <a:p>
            <a:pPr algn="l"/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frequency and its derivatives:</a:t>
            </a:r>
          </a:p>
          <a:p>
            <a:pPr algn="l"/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range: over text types</a:t>
            </a:r>
          </a:p>
          <a:p>
            <a:pPr algn="l"/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richness of vocab: TTR</a:t>
            </a:r>
          </a:p>
          <a:p>
            <a:pPr algn="l"/>
            <a:r>
              <a:rPr lang="en-GB" sz="1600" dirty="0" err="1">
                <a:solidFill>
                  <a:srgbClr val="00B0F0"/>
                </a:solidFill>
                <a:latin typeface="Garamond" panose="02020404030301010803" pitchFamily="18" charset="0"/>
              </a:rPr>
              <a:t>collocational</a:t>
            </a:r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 strength: mi and t-score/z score</a:t>
            </a:r>
          </a:p>
          <a:p>
            <a:pPr algn="l"/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how to relate </a:t>
            </a:r>
            <a:r>
              <a:rPr lang="en-GB" sz="1600" i="1" dirty="0">
                <a:solidFill>
                  <a:srgbClr val="00B0F0"/>
                </a:solidFill>
                <a:latin typeface="Garamond" panose="02020404030301010803" pitchFamily="18" charset="0"/>
              </a:rPr>
              <a:t>go</a:t>
            </a:r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, </a:t>
            </a:r>
            <a:r>
              <a:rPr lang="en-GB" sz="1600" i="1" dirty="0">
                <a:solidFill>
                  <a:srgbClr val="00B0F0"/>
                </a:solidFill>
                <a:latin typeface="Garamond" panose="02020404030301010803" pitchFamily="18" charset="0"/>
              </a:rPr>
              <a:t>goes</a:t>
            </a:r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 and </a:t>
            </a:r>
            <a:r>
              <a:rPr lang="en-GB" sz="1600" i="1" dirty="0">
                <a:solidFill>
                  <a:srgbClr val="00B0F0"/>
                </a:solidFill>
                <a:latin typeface="Garamond" panose="02020404030301010803" pitchFamily="18" charset="0"/>
              </a:rPr>
              <a:t>went</a:t>
            </a:r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? lemmatisation</a:t>
            </a:r>
          </a:p>
          <a:p>
            <a:pPr algn="l"/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concordance: the problem of large numbers. Qualitative into quantitative </a:t>
            </a:r>
          </a:p>
          <a:p>
            <a:pPr algn="l"/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how to distinguish </a:t>
            </a:r>
            <a:r>
              <a:rPr lang="en-GB" sz="1600" i="1" dirty="0">
                <a:solidFill>
                  <a:srgbClr val="00B0F0"/>
                </a:solidFill>
                <a:latin typeface="Garamond" panose="02020404030301010803" pitchFamily="18" charset="0"/>
              </a:rPr>
              <a:t>right</a:t>
            </a:r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 from </a:t>
            </a:r>
            <a:r>
              <a:rPr lang="en-GB" sz="1600" i="1" dirty="0">
                <a:solidFill>
                  <a:srgbClr val="00B0F0"/>
                </a:solidFill>
                <a:latin typeface="Garamond" panose="02020404030301010803" pitchFamily="18" charset="0"/>
              </a:rPr>
              <a:t>right</a:t>
            </a:r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: </a:t>
            </a:r>
            <a:r>
              <a:rPr lang="en-GB" sz="1600" dirty="0" err="1">
                <a:solidFill>
                  <a:srgbClr val="00B0F0"/>
                </a:solidFill>
                <a:latin typeface="Garamond" panose="02020404030301010803" pitchFamily="18" charset="0"/>
              </a:rPr>
              <a:t>pos</a:t>
            </a:r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 and other annotation/tagging </a:t>
            </a:r>
          </a:p>
          <a:p>
            <a:pPr algn="l"/>
            <a:r>
              <a:rPr lang="en-GB" sz="1600" dirty="0">
                <a:solidFill>
                  <a:srgbClr val="00B0F0"/>
                </a:solidFill>
                <a:latin typeface="Garamond" panose="02020404030301010803" pitchFamily="18" charset="0"/>
              </a:rPr>
              <a:t>how to sort and select from a KWIC listing? </a:t>
            </a:r>
            <a:endParaRPr lang="en-GB" sz="1600" dirty="0">
              <a:solidFill>
                <a:srgbClr val="00B0F0"/>
              </a:solidFill>
              <a:effectLst/>
              <a:latin typeface="Garamond" panose="02020404030301010803" pitchFamily="18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816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Garamond" pitchFamily="18" charset="0"/>
              </a:rPr>
              <a:t>Corpus Linguistics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0"/>
            <a:ext cx="9334500" cy="4525963"/>
          </a:xfrm>
        </p:spPr>
        <p:txBody>
          <a:bodyPr/>
          <a:lstStyle/>
          <a:p>
            <a:pPr algn="l"/>
            <a:r>
              <a:rPr lang="en-GB" sz="1300" dirty="0">
                <a:solidFill>
                  <a:srgbClr val="00B0F0"/>
                </a:solidFill>
                <a:latin typeface="Garamond" panose="02020404030301010803" pitchFamily="18" charset="0"/>
              </a:rPr>
              <a:t>Accessibility to general users – cost, computers etc.</a:t>
            </a:r>
          </a:p>
          <a:p>
            <a:pPr algn="l"/>
            <a:r>
              <a:rPr lang="en-GB" sz="1300" dirty="0">
                <a:solidFill>
                  <a:srgbClr val="00B0F0"/>
                </a:solidFill>
                <a:latin typeface="Garamond" panose="02020404030301010803" pitchFamily="18" charset="0"/>
              </a:rPr>
              <a:t>The above issues all repeat for learner corpora. Further, issues (see ICLE solutions):</a:t>
            </a:r>
          </a:p>
          <a:p>
            <a:pPr algn="l"/>
            <a:r>
              <a:rPr lang="en-GB" sz="1300" dirty="0">
                <a:solidFill>
                  <a:srgbClr val="00B0F0"/>
                </a:solidFill>
                <a:latin typeface="Garamond" panose="02020404030301010803" pitchFamily="18" charset="0"/>
              </a:rPr>
              <a:t>	What counts as a learner? </a:t>
            </a:r>
            <a:r>
              <a:rPr lang="en-GB" sz="1300" dirty="0" err="1">
                <a:solidFill>
                  <a:srgbClr val="00B0F0"/>
                </a:solidFill>
                <a:latin typeface="Garamond" panose="02020404030301010803" pitchFamily="18" charset="0"/>
              </a:rPr>
              <a:t>Cf</a:t>
            </a:r>
            <a:r>
              <a:rPr lang="en-GB" sz="1300" dirty="0">
                <a:solidFill>
                  <a:srgbClr val="00B0F0"/>
                </a:solidFill>
                <a:latin typeface="Garamond" panose="02020404030301010803" pitchFamily="18" charset="0"/>
              </a:rPr>
              <a:t>  ICE</a:t>
            </a:r>
          </a:p>
          <a:p>
            <a:pPr algn="l"/>
            <a:r>
              <a:rPr lang="en-GB" sz="1300" dirty="0">
                <a:solidFill>
                  <a:srgbClr val="00B0F0"/>
                </a:solidFill>
                <a:latin typeface="Garamond" panose="02020404030301010803" pitchFamily="18" charset="0"/>
              </a:rPr>
              <a:t>	Information about learner language that is </a:t>
            </a:r>
            <a:r>
              <a:rPr lang="en-GB" sz="1300" u="sng" dirty="0">
                <a:solidFill>
                  <a:srgbClr val="00B0F0"/>
                </a:solidFill>
                <a:latin typeface="Garamond" panose="02020404030301010803" pitchFamily="18" charset="0"/>
              </a:rPr>
              <a:t>not</a:t>
            </a:r>
            <a:r>
              <a:rPr lang="en-GB" sz="1300" dirty="0">
                <a:solidFill>
                  <a:srgbClr val="00B0F0"/>
                </a:solidFill>
                <a:latin typeface="Garamond" panose="02020404030301010803" pitchFamily="18" charset="0"/>
              </a:rPr>
              <a:t> reflected in a learner corpus </a:t>
            </a:r>
          </a:p>
          <a:p>
            <a:pPr algn="l"/>
            <a:r>
              <a:rPr lang="en-GB" sz="1300" dirty="0">
                <a:solidFill>
                  <a:srgbClr val="00B0F0"/>
                </a:solidFill>
                <a:latin typeface="Garamond" panose="02020404030301010803" pitchFamily="18" charset="0"/>
              </a:rPr>
              <a:t>What counts as ‘authentic’ for learners?</a:t>
            </a:r>
          </a:p>
          <a:p>
            <a:pPr algn="l"/>
            <a:r>
              <a:rPr lang="en-GB" sz="1300" dirty="0">
                <a:solidFill>
                  <a:srgbClr val="00B0F0"/>
                </a:solidFill>
                <a:latin typeface="Garamond" panose="02020404030301010803" pitchFamily="18" charset="0"/>
              </a:rPr>
              <a:t>	Apart from L1, what variables would you want to have documented about the students and the tasks/setting for any collection of learner material in a corpus? (</a:t>
            </a:r>
            <a:r>
              <a:rPr lang="en-GB" sz="1300" dirty="0" err="1">
                <a:solidFill>
                  <a:srgbClr val="00B0F0"/>
                </a:solidFill>
                <a:latin typeface="Garamond" panose="02020404030301010803" pitchFamily="18" charset="0"/>
              </a:rPr>
              <a:t>Cf</a:t>
            </a:r>
            <a:r>
              <a:rPr lang="en-GB" sz="1300" dirty="0">
                <a:solidFill>
                  <a:srgbClr val="00B0F0"/>
                </a:solidFill>
                <a:latin typeface="Garamond" panose="02020404030301010803" pitchFamily="18" charset="0"/>
              </a:rPr>
              <a:t> Granger 2002 discussion) These all may make a difference</a:t>
            </a:r>
          </a:p>
          <a:p>
            <a:pPr algn="l"/>
            <a:r>
              <a:rPr lang="en-GB" sz="1300" dirty="0">
                <a:solidFill>
                  <a:srgbClr val="00B0F0"/>
                </a:solidFill>
                <a:latin typeface="Garamond" panose="02020404030301010803" pitchFamily="18" charset="0"/>
              </a:rPr>
              <a:t>	Problem therefore of comparability of such corpora collected by different people in different countries</a:t>
            </a:r>
          </a:p>
          <a:p>
            <a:pPr algn="l"/>
            <a:r>
              <a:rPr lang="en-GB" sz="1300" dirty="0">
                <a:solidFill>
                  <a:srgbClr val="00B0F0"/>
                </a:solidFill>
                <a:latin typeface="Garamond" panose="02020404030301010803" pitchFamily="18" charset="0"/>
              </a:rPr>
              <a:t>	Possibility of longitudinal corpora</a:t>
            </a:r>
          </a:p>
          <a:p>
            <a:pPr algn="l"/>
            <a:r>
              <a:rPr lang="en-GB" sz="1300" dirty="0">
                <a:solidFill>
                  <a:srgbClr val="00B0F0"/>
                </a:solidFill>
                <a:latin typeface="Garamond" panose="02020404030301010803" pitchFamily="18" charset="0"/>
              </a:rPr>
              <a:t>		Contrastive </a:t>
            </a:r>
            <a:r>
              <a:rPr lang="en-GB" sz="1300" dirty="0" err="1">
                <a:solidFill>
                  <a:srgbClr val="00B0F0"/>
                </a:solidFill>
                <a:latin typeface="Garamond" panose="02020404030301010803" pitchFamily="18" charset="0"/>
              </a:rPr>
              <a:t>interlanguage</a:t>
            </a:r>
            <a:r>
              <a:rPr lang="en-GB" sz="1300" dirty="0">
                <a:solidFill>
                  <a:srgbClr val="00B0F0"/>
                </a:solidFill>
                <a:latin typeface="Garamond" panose="02020404030301010803" pitchFamily="18" charset="0"/>
              </a:rPr>
              <a:t> analysis </a:t>
            </a:r>
          </a:p>
          <a:p>
            <a:pPr algn="l"/>
            <a:r>
              <a:rPr lang="en-GB" sz="1300" dirty="0">
                <a:solidFill>
                  <a:srgbClr val="00B0F0"/>
                </a:solidFill>
                <a:latin typeface="Garamond" panose="02020404030301010803" pitchFamily="18" charset="0"/>
              </a:rPr>
              <a:t>			NNS – NS 	To find errors and over/under use. But issues of:</a:t>
            </a:r>
          </a:p>
          <a:p>
            <a:pPr algn="l"/>
            <a:r>
              <a:rPr lang="en-GB" sz="1300" dirty="0">
                <a:solidFill>
                  <a:srgbClr val="00B0F0"/>
                </a:solidFill>
                <a:latin typeface="Garamond" panose="02020404030301010803" pitchFamily="18" charset="0"/>
              </a:rPr>
              <a:t>Comparability of variety</a:t>
            </a:r>
          </a:p>
          <a:p>
            <a:pPr algn="l"/>
            <a:r>
              <a:rPr lang="en-GB" sz="1300" dirty="0">
                <a:solidFill>
                  <a:srgbClr val="00B0F0"/>
                </a:solidFill>
                <a:latin typeface="Garamond" panose="02020404030301010803" pitchFamily="18" charset="0"/>
              </a:rPr>
              <a:t>Linguistic imperialism (terms like </a:t>
            </a:r>
            <a:r>
              <a:rPr lang="en-GB" sz="1300" i="1" dirty="0">
                <a:solidFill>
                  <a:srgbClr val="00B0F0"/>
                </a:solidFill>
                <a:latin typeface="Garamond" panose="02020404030301010803" pitchFamily="18" charset="0"/>
              </a:rPr>
              <a:t>error</a:t>
            </a:r>
            <a:r>
              <a:rPr lang="en-GB" sz="1300" dirty="0">
                <a:solidFill>
                  <a:srgbClr val="00B0F0"/>
                </a:solidFill>
                <a:latin typeface="Garamond" panose="02020404030301010803" pitchFamily="18" charset="0"/>
              </a:rPr>
              <a:t>, </a:t>
            </a:r>
            <a:r>
              <a:rPr lang="en-GB" sz="1300" i="1" dirty="0">
                <a:solidFill>
                  <a:srgbClr val="00B0F0"/>
                </a:solidFill>
                <a:latin typeface="Garamond" panose="02020404030301010803" pitchFamily="18" charset="0"/>
              </a:rPr>
              <a:t>overuse</a:t>
            </a:r>
            <a:r>
              <a:rPr lang="en-GB" sz="1300" dirty="0">
                <a:solidFill>
                  <a:srgbClr val="00B0F0"/>
                </a:solidFill>
                <a:latin typeface="Garamond" panose="02020404030301010803" pitchFamily="18" charset="0"/>
              </a:rPr>
              <a:t>), but problem of  learners’ real wishes and lack of information on ‘international proficient speaker English’</a:t>
            </a:r>
          </a:p>
          <a:p>
            <a:pPr algn="l"/>
            <a:r>
              <a:rPr lang="en-GB" sz="1300" dirty="0">
                <a:solidFill>
                  <a:srgbClr val="00B0F0"/>
                </a:solidFill>
                <a:latin typeface="Garamond" panose="02020404030301010803" pitchFamily="18" charset="0"/>
              </a:rPr>
              <a:t>NNS – NNS	To distinguish transfer and non-transfer (e.g. developmental) errors.</a:t>
            </a:r>
          </a:p>
          <a:p>
            <a:pPr algn="l"/>
            <a:r>
              <a:rPr lang="en-GB" sz="1300" dirty="0">
                <a:solidFill>
                  <a:srgbClr val="00B0F0"/>
                </a:solidFill>
                <a:latin typeface="Garamond" panose="02020404030301010803" pitchFamily="18" charset="0"/>
              </a:rPr>
              <a:t>					Comparability again</a:t>
            </a:r>
          </a:p>
          <a:p>
            <a:pPr algn="l"/>
            <a:r>
              <a:rPr lang="en-GB" sz="1300" dirty="0">
                <a:solidFill>
                  <a:srgbClr val="00B0F0"/>
                </a:solidFill>
                <a:latin typeface="Garamond" panose="02020404030301010803" pitchFamily="18" charset="0"/>
              </a:rPr>
              <a:t>					Parallel L1 corpus of the learners would be useful</a:t>
            </a:r>
          </a:p>
          <a:p>
            <a:pPr algn="l"/>
            <a:r>
              <a:rPr lang="en-GB" sz="1300" dirty="0">
                <a:solidFill>
                  <a:srgbClr val="00B0F0"/>
                </a:solidFill>
                <a:latin typeface="Garamond" panose="02020404030301010803" pitchFamily="18" charset="0"/>
              </a:rPr>
              <a:t>			Computerised error analysis</a:t>
            </a:r>
          </a:p>
          <a:p>
            <a:pPr algn="l"/>
            <a:r>
              <a:rPr lang="en-GB" sz="1300" dirty="0">
                <a:solidFill>
                  <a:srgbClr val="00B0F0"/>
                </a:solidFill>
                <a:latin typeface="Garamond" panose="02020404030301010803" pitchFamily="18" charset="0"/>
              </a:rPr>
              <a:t>					Method 1: Think of an error and search for it</a:t>
            </a:r>
          </a:p>
          <a:p>
            <a:pPr algn="l"/>
            <a:r>
              <a:rPr lang="en-GB" sz="1300" dirty="0">
                <a:solidFill>
                  <a:srgbClr val="00B0F0"/>
                </a:solidFill>
                <a:latin typeface="Garamond" panose="02020404030301010803" pitchFamily="18" charset="0"/>
              </a:rPr>
              <a:t>					Method 2: Tag all errors in corpus and then search</a:t>
            </a:r>
            <a:endParaRPr lang="en-GB" sz="1300" dirty="0">
              <a:solidFill>
                <a:srgbClr val="00B0F0"/>
              </a:solidFill>
              <a:effectLst/>
              <a:latin typeface="Garamond" panose="02020404030301010803" pitchFamily="18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954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71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71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3040</TotalTime>
  <Words>504</Words>
  <Application>Microsoft Office PowerPoint</Application>
  <PresentationFormat>A4 Paper (210x297 mm)</PresentationFormat>
  <Paragraphs>77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3" baseType="lpstr">
      <vt:lpstr>ae_AlMateen</vt:lpstr>
      <vt:lpstr>Arial</vt:lpstr>
      <vt:lpstr>Calibri</vt:lpstr>
      <vt:lpstr>Garamond</vt:lpstr>
      <vt:lpstr>Times New Roman</vt:lpstr>
      <vt:lpstr>Office Theme</vt:lpstr>
      <vt:lpstr>عرض تقديمي في PowerPoint</vt:lpstr>
      <vt:lpstr>Lecture 9</vt:lpstr>
      <vt:lpstr>Corpus Linguistics</vt:lpstr>
      <vt:lpstr>Corpus Linguistics</vt:lpstr>
      <vt:lpstr>Corpus Linguistics</vt:lpstr>
      <vt:lpstr>Corpus Linguistics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alfraidan@gmail.com</cp:lastModifiedBy>
  <cp:revision>121</cp:revision>
  <dcterms:created xsi:type="dcterms:W3CDTF">2009-10-14T19:14:34Z</dcterms:created>
  <dcterms:modified xsi:type="dcterms:W3CDTF">2013-03-29T15:03:33Z</dcterms:modified>
</cp:coreProperties>
</file>