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70" r:id="rId5"/>
    <p:sldId id="271" r:id="rId6"/>
    <p:sldId id="272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10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Corpus Linguistics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1200" dirty="0" smtClean="0">
                <a:solidFill>
                  <a:srgbClr val="FFC000"/>
                </a:solidFill>
                <a:latin typeface="Garamond" pitchFamily="18" charset="0"/>
              </a:rPr>
              <a:t> </a:t>
            </a:r>
            <a:r>
              <a:rPr lang="en-GB" sz="1200" b="1" dirty="0" smtClean="0">
                <a:solidFill>
                  <a:srgbClr val="FFC000"/>
                </a:solidFill>
                <a:latin typeface="Garamond" pitchFamily="18" charset="0"/>
              </a:rPr>
              <a:t>SOME INSIGHTS OBTAINABLE FROM CORPORA</a:t>
            </a:r>
            <a:r>
              <a:rPr lang="en-GB" sz="1200" dirty="0" smtClean="0">
                <a:solidFill>
                  <a:srgbClr val="FFC00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... but not maybe all obtainable by </a:t>
            </a:r>
            <a:r>
              <a:rPr lang="en-GB" sz="1200" u="sng" dirty="0" smtClean="0">
                <a:solidFill>
                  <a:srgbClr val="00B0F0"/>
                </a:solidFill>
                <a:latin typeface="Garamond" pitchFamily="18" charset="0"/>
              </a:rPr>
              <a:t>us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from corpora we have free access to...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Most of these have fairly obvious use for both descriptive linguists and teachers... and maybe learners too (and others in the range of users</a:t>
            </a:r>
          </a:p>
          <a:p>
            <a:pPr algn="l"/>
            <a:r>
              <a:rPr lang="en-GB" sz="1200" b="1" dirty="0" smtClean="0">
                <a:solidFill>
                  <a:srgbClr val="FFC000"/>
                </a:solidFill>
                <a:latin typeface="Garamond" pitchFamily="18" charset="0"/>
              </a:rPr>
              <a:t>General English </a:t>
            </a:r>
            <a:endParaRPr lang="en-GB" sz="1200" dirty="0" smtClean="0">
              <a:solidFill>
                <a:srgbClr val="FFC000"/>
              </a:solidFill>
              <a:latin typeface="Garamond" pitchFamily="18" charset="0"/>
            </a:endParaRP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Frequencies of individual words across varieties: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 certain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and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sure</a:t>
            </a:r>
            <a:endParaRPr lang="en-GB" sz="1200" dirty="0" smtClean="0">
              <a:solidFill>
                <a:srgbClr val="00B0F0"/>
              </a:solidFill>
              <a:latin typeface="Garamond" pitchFamily="18" charset="0"/>
            </a:endParaRP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Characteristics of varieties and individual authors: frequencies overall; </a:t>
            </a:r>
            <a:r>
              <a:rPr lang="en-GB" sz="1200" dirty="0" err="1" smtClean="0">
                <a:solidFill>
                  <a:srgbClr val="00B0F0"/>
                </a:solidFill>
                <a:latin typeface="Garamond" pitchFamily="18" charset="0"/>
              </a:rPr>
              <a:t>TTRs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Details of meaning of vocabulary items and collocation: qualitative details of synonyms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sad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-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unhappy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; mutual information for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money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and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flatly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Homonym and sense frequencies: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lookout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Lexical grammar: verbs used with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that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clauses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Grammar: uses of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with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Use of words with a heavy pragmatic dimension: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flipping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,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right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Lexical phrases: </a:t>
            </a:r>
            <a:r>
              <a:rPr lang="en-GB" sz="1200" i="1" dirty="0" smtClean="0">
                <a:solidFill>
                  <a:srgbClr val="00B0F0"/>
                </a:solidFill>
                <a:latin typeface="Garamond" pitchFamily="18" charset="0"/>
              </a:rPr>
              <a:t>You know what I mean...</a:t>
            </a:r>
            <a:endParaRPr lang="en-GB" sz="1200" dirty="0" smtClean="0">
              <a:solidFill>
                <a:srgbClr val="00B0F0"/>
              </a:solidFill>
              <a:latin typeface="Garamond" pitchFamily="18" charset="0"/>
            </a:endParaRPr>
          </a:p>
          <a:p>
            <a:pPr algn="l"/>
            <a:r>
              <a:rPr lang="en-GB" sz="1200" b="1" dirty="0" smtClean="0">
                <a:solidFill>
                  <a:srgbClr val="FFC000"/>
                </a:solidFill>
                <a:latin typeface="Garamond" pitchFamily="18" charset="0"/>
              </a:rPr>
              <a:t>Translation</a:t>
            </a:r>
            <a:endParaRPr lang="en-GB" sz="1200" dirty="0" smtClean="0">
              <a:solidFill>
                <a:srgbClr val="FFC000"/>
              </a:solidFill>
              <a:latin typeface="Garamond" pitchFamily="18" charset="0"/>
            </a:endParaRP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Frequency of translation equivalences</a:t>
            </a:r>
          </a:p>
          <a:p>
            <a:pPr algn="l"/>
            <a:r>
              <a:rPr lang="en-GB" sz="1200" b="1" dirty="0" smtClean="0">
                <a:solidFill>
                  <a:srgbClr val="FFC000"/>
                </a:solidFill>
                <a:latin typeface="Garamond" pitchFamily="18" charset="0"/>
              </a:rPr>
              <a:t>Learner Language</a:t>
            </a:r>
            <a:r>
              <a:rPr lang="en-GB" sz="1200" dirty="0" smtClean="0">
                <a:solidFill>
                  <a:srgbClr val="FFC00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Error and performance analysis information from teacher-made mini-corpora of their learners' language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Ditto from large corpora of learner language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Frequency of types of lexical error </a:t>
            </a:r>
          </a:p>
          <a:p>
            <a:pPr algn="l"/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Research on error </a:t>
            </a:r>
            <a:r>
              <a:rPr lang="en-GB" sz="1200" dirty="0" err="1" smtClean="0">
                <a:solidFill>
                  <a:srgbClr val="00B0F0"/>
                </a:solidFill>
                <a:latin typeface="Garamond" pitchFamily="18" charset="0"/>
              </a:rPr>
              <a:t>correctability</a:t>
            </a:r>
            <a:r>
              <a:rPr lang="en-GB" sz="1200" dirty="0" smtClean="0">
                <a:solidFill>
                  <a:srgbClr val="00B0F0"/>
                </a:solidFill>
                <a:latin typeface="Garamond" pitchFamily="18" charset="0"/>
              </a:rPr>
              <a:t> by dictionaries </a:t>
            </a:r>
            <a:endParaRPr lang="en-GB" sz="1200" dirty="0">
              <a:solidFill>
                <a:srgbClr val="00B0F0"/>
              </a:solidFill>
              <a:effectLst/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1400" dirty="0" smtClean="0">
                <a:solidFill>
                  <a:srgbClr val="FFC000"/>
                </a:solidFill>
                <a:latin typeface="Garamond" pitchFamily="18" charset="0"/>
              </a:rPr>
              <a:t> </a:t>
            </a:r>
            <a:r>
              <a:rPr lang="en-GB" sz="1400" b="1" dirty="0" smtClean="0">
                <a:solidFill>
                  <a:srgbClr val="FFC000"/>
                </a:solidFill>
                <a:latin typeface="Garamond" pitchFamily="18" charset="0"/>
              </a:rPr>
              <a:t>GENERAL TYPES OF CORPUS TASK/ INVESTIGATION</a:t>
            </a:r>
            <a:r>
              <a:rPr lang="en-GB" sz="1400" dirty="0" smtClean="0">
                <a:solidFill>
                  <a:srgbClr val="FFC000"/>
                </a:solidFill>
                <a:latin typeface="Garamond" pitchFamily="18" charset="0"/>
              </a:rPr>
              <a:t>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It is possible classify most corpus projects, or generate new ones, as combinations of choices from these main dimensions (for any given language, assumed to be English here): </a:t>
            </a:r>
          </a:p>
          <a:p>
            <a:pPr algn="l"/>
            <a:r>
              <a:rPr lang="en-GB" sz="1400" dirty="0" smtClean="0">
                <a:solidFill>
                  <a:srgbClr val="FFC000"/>
                </a:solidFill>
                <a:latin typeface="Garamond" pitchFamily="18" charset="0"/>
              </a:rPr>
              <a:t>1) What kind of language is of interest?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from normal native speaker adults today. Then it could be spoken or written, standard or non-standard, UK or US or..., from everyday language or the specialist register of newspapers or poetry or academic prose or...etc.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from the past. Literary or not...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from foreign language learners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from normal native speaker children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from speakers with language disabilities (e.g. aphasics) </a:t>
            </a:r>
          </a:p>
          <a:p>
            <a:pPr algn="l"/>
            <a:r>
              <a:rPr lang="en-GB" sz="1400" dirty="0" smtClean="0">
                <a:solidFill>
                  <a:srgbClr val="FFC000"/>
                </a:solidFill>
                <a:latin typeface="Garamond" pitchFamily="18" charset="0"/>
              </a:rPr>
              <a:t>2) What level(s) of language are you interested in?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vocabulary/lexis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grammar/syntax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sounds, intonation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spelling, punctuation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text/discourse/rhetorical structure </a:t>
            </a:r>
          </a:p>
          <a:p>
            <a:pPr algn="l"/>
            <a:r>
              <a:rPr lang="en-GB" sz="1400" dirty="0" smtClean="0">
                <a:solidFill>
                  <a:srgbClr val="00B0F0"/>
                </a:solidFill>
                <a:latin typeface="Garamond" pitchFamily="18" charset="0"/>
              </a:rPr>
              <a:t>pragmatics </a:t>
            </a:r>
          </a:p>
          <a:p>
            <a:pPr algn="l"/>
            <a:endParaRPr lang="en-GB" sz="1400" dirty="0">
              <a:solidFill>
                <a:srgbClr val="00B0F0"/>
              </a:solidFill>
              <a:effectLst/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506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Spoken? how natural are speeches, TV etc.? 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Fully natural: observer’s paradox and how to be ethical? Permission. </a:t>
            </a:r>
            <a:r>
              <a:rPr lang="en-GB" sz="1600" b="1" dirty="0" err="1">
                <a:solidFill>
                  <a:srgbClr val="00B0F0"/>
                </a:solidFill>
                <a:latin typeface="Garamond" panose="02020404030301010803" pitchFamily="18" charset="0"/>
              </a:rPr>
              <a:t>Labov’s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 tricks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Records of speakers (and addressees and…)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Transcription issues: what to transcribe and who does it (expert or not)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Random sampling again; problem of accents and dialects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Analysis - how to extract useful information automatically? 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frequency and its derivatives: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range: over text types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richness of vocab: TTR</a:t>
            </a:r>
          </a:p>
          <a:p>
            <a:pPr algn="l"/>
            <a:r>
              <a:rPr lang="en-GB" sz="1600" b="1" dirty="0" err="1">
                <a:solidFill>
                  <a:srgbClr val="00B0F0"/>
                </a:solidFill>
                <a:latin typeface="Garamond" panose="02020404030301010803" pitchFamily="18" charset="0"/>
              </a:rPr>
              <a:t>collocational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 strength: mi and t-score/z score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how to relate </a:t>
            </a:r>
            <a:r>
              <a:rPr lang="en-GB" sz="1600" b="1" i="1" dirty="0">
                <a:solidFill>
                  <a:srgbClr val="00B0F0"/>
                </a:solidFill>
                <a:latin typeface="Garamond" panose="02020404030301010803" pitchFamily="18" charset="0"/>
              </a:rPr>
              <a:t>go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, </a:t>
            </a:r>
            <a:r>
              <a:rPr lang="en-GB" sz="1600" b="1" i="1" dirty="0">
                <a:solidFill>
                  <a:srgbClr val="00B0F0"/>
                </a:solidFill>
                <a:latin typeface="Garamond" panose="02020404030301010803" pitchFamily="18" charset="0"/>
              </a:rPr>
              <a:t>goes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 and </a:t>
            </a:r>
            <a:r>
              <a:rPr lang="en-GB" sz="1600" b="1" i="1" dirty="0">
                <a:solidFill>
                  <a:srgbClr val="00B0F0"/>
                </a:solidFill>
                <a:latin typeface="Garamond" panose="02020404030301010803" pitchFamily="18" charset="0"/>
              </a:rPr>
              <a:t>went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? lemmatisation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concordance: the problem of large numbers. Qualitative into quantitative 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how to distinguish </a:t>
            </a:r>
            <a:r>
              <a:rPr lang="en-GB" sz="1600" b="1" i="1" dirty="0">
                <a:solidFill>
                  <a:srgbClr val="00B0F0"/>
                </a:solidFill>
                <a:latin typeface="Garamond" panose="02020404030301010803" pitchFamily="18" charset="0"/>
              </a:rPr>
              <a:t>right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 from </a:t>
            </a:r>
            <a:r>
              <a:rPr lang="en-GB" sz="1600" b="1" i="1" dirty="0">
                <a:solidFill>
                  <a:srgbClr val="00B0F0"/>
                </a:solidFill>
                <a:latin typeface="Garamond" panose="02020404030301010803" pitchFamily="18" charset="0"/>
              </a:rPr>
              <a:t>right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: </a:t>
            </a:r>
            <a:r>
              <a:rPr lang="en-GB" sz="1600" b="1" dirty="0" err="1">
                <a:solidFill>
                  <a:srgbClr val="00B0F0"/>
                </a:solidFill>
                <a:latin typeface="Garamond" panose="02020404030301010803" pitchFamily="18" charset="0"/>
              </a:rPr>
              <a:t>pos</a:t>
            </a:r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 and other annotation/tagging 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how to sort and select from a KWIC listing? </a:t>
            </a:r>
          </a:p>
          <a:p>
            <a:pPr algn="l"/>
            <a:r>
              <a:rPr lang="en-GB" sz="1600" b="1" dirty="0">
                <a:solidFill>
                  <a:srgbClr val="00B0F0"/>
                </a:solidFill>
                <a:latin typeface="Garamond" panose="02020404030301010803" pitchFamily="18" charset="0"/>
              </a:rPr>
              <a:t>Accessibility to general users – cost, computers etc.</a:t>
            </a:r>
          </a:p>
          <a:p>
            <a:pPr algn="l"/>
            <a:endParaRPr lang="en-US" sz="1600" b="1" dirty="0">
              <a:solidFill>
                <a:srgbClr val="00B0F0"/>
              </a:solidFill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908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1400" dirty="0">
                <a:solidFill>
                  <a:srgbClr val="FFC000"/>
                </a:solidFill>
                <a:latin typeface="Garamond" panose="02020404030301010803" pitchFamily="18" charset="0"/>
              </a:rPr>
              <a:t>3) What is the purpose of the investigation? More language research, or more pedagogical?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describe an aspect of language or compare different styles, authors etc. I.e. more exploratory research.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check on a proposed 'rule' or past finding or a theory-based prediction in some area of language study. I.e. more hypothesis testing research.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test out a parser that some computational linguists have designed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help create language syllabuses or teaching materials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help evaluate syllabuses or teaching materials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use or evaluate corpus work as a class task (i.e. a form of CALL)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help write a dictionary or grammar book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to help evaluate a dictionary or grammar book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etc. </a:t>
            </a:r>
          </a:p>
          <a:p>
            <a:pPr algn="l"/>
            <a:r>
              <a:rPr lang="en-GB" sz="1400" dirty="0">
                <a:solidFill>
                  <a:srgbClr val="FFC000"/>
                </a:solidFill>
                <a:latin typeface="Garamond" panose="02020404030301010803" pitchFamily="18" charset="0"/>
              </a:rPr>
              <a:t>4) What kind of corpus information is needed?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more concordance-type information - examples of occurrences of things in context to analyse. I.e. qualitative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more frequency information about words or whatever. I.e. quantitative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Most of the combinations implied above are possible to some extent with existing corpora. However, they are not all available to us here. </a:t>
            </a:r>
            <a:endParaRPr lang="en-GB" sz="1400" dirty="0">
              <a:solidFill>
                <a:srgbClr val="00B0F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700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369</Words>
  <Application>Microsoft Office PowerPoint</Application>
  <PresentationFormat>A4 Paper (210x297 mm)‎</PresentationFormat>
  <Paragraphs>82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Lecture 10</vt:lpstr>
      <vt:lpstr>Corpus Linguistics</vt:lpstr>
      <vt:lpstr>Corpus Linguistics</vt:lpstr>
      <vt:lpstr>Corpus Linguistics</vt:lpstr>
      <vt:lpstr>Corpus Linguistics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124</cp:revision>
  <dcterms:created xsi:type="dcterms:W3CDTF">2009-10-14T19:14:34Z</dcterms:created>
  <dcterms:modified xsi:type="dcterms:W3CDTF">2013-03-30T06:02:20Z</dcterms:modified>
</cp:coreProperties>
</file>