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67" r:id="rId4"/>
    <p:sldId id="268" r:id="rId5"/>
    <p:sldId id="271" r:id="rId6"/>
    <p:sldId id="272" r:id="rId7"/>
    <p:sldId id="273"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488" y="10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privatewww.essex.ac.uk/~scholp/corpintro.htm#his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a:t>
            </a:r>
            <a:r>
              <a:rPr lang="en-US" sz="6000" b="1" spc="-150" dirty="0" smtClean="0">
                <a:solidFill>
                  <a:schemeClr val="accent6">
                    <a:lumMod val="75000"/>
                  </a:schemeClr>
                </a:solidFill>
                <a:latin typeface="Garamond" pitchFamily="18" charset="0"/>
                <a:cs typeface="ae_AlMateen" pitchFamily="2" charset="-78"/>
              </a:rPr>
              <a:t>11</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smtClean="0">
                <a:solidFill>
                  <a:srgbClr val="00B0F0"/>
                </a:solidFill>
                <a:latin typeface="Garamond" pitchFamily="18" charset="0"/>
                <a:cs typeface="Arial" pitchFamily="34" charset="0"/>
              </a:rPr>
              <a:t>BNC and suggested tasks</a:t>
            </a:r>
            <a:endParaRPr lang="en-US" b="1" dirty="0" smtClean="0">
              <a:solidFill>
                <a:srgbClr val="00B0F0"/>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Corpus Linguistics</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GB" sz="1400" b="1" dirty="0" smtClean="0">
                <a:solidFill>
                  <a:srgbClr val="FFC000"/>
                </a:solidFill>
                <a:latin typeface="Garamond" panose="02020404030301010803" pitchFamily="18" charset="0"/>
              </a:rPr>
              <a:t>What is BNC?</a:t>
            </a:r>
          </a:p>
          <a:p>
            <a:pPr algn="l"/>
            <a:endParaRPr lang="en-GB" sz="1400" b="1" dirty="0">
              <a:solidFill>
                <a:srgbClr val="00B0F0"/>
              </a:solidFill>
              <a:effectLst/>
              <a:latin typeface="Garamond" panose="02020404030301010803" pitchFamily="18" charset="0"/>
            </a:endParaRPr>
          </a:p>
          <a:p>
            <a:pPr algn="l"/>
            <a:r>
              <a:rPr lang="en-GB" sz="1400" dirty="0">
                <a:solidFill>
                  <a:srgbClr val="00B0F0"/>
                </a:solidFill>
                <a:latin typeface="Garamond" panose="02020404030301010803" pitchFamily="18" charset="0"/>
              </a:rPr>
              <a:t>http://www.natcorp.ox.ac.uk/</a:t>
            </a:r>
            <a:endParaRPr lang="en-GB" sz="1400" dirty="0">
              <a:solidFill>
                <a:srgbClr val="00B0F0"/>
              </a:solidFill>
              <a:effectLst/>
              <a:latin typeface="Garamond" panose="02020404030301010803"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2" end="2"/>
                                            </p:txEl>
                                          </p:spTgt>
                                        </p:tgtEl>
                                        <p:attrNameLst>
                                          <p:attrName>style.visibility</p:attrName>
                                        </p:attrNameLst>
                                      </p:cBhvr>
                                      <p:to>
                                        <p:strVal val="visible"/>
                                      </p:to>
                                    </p:set>
                                    <p:animEffect transition="in" filter="fade">
                                      <p:cBhvr>
                                        <p:cTn id="10"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Suggested Tasks</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95300" y="1600200"/>
            <a:ext cx="9334500" cy="4525963"/>
          </a:xfrm>
        </p:spPr>
        <p:txBody>
          <a:bodyPr/>
          <a:lstStyle/>
          <a:p>
            <a:pPr algn="l"/>
            <a:r>
              <a:rPr lang="en-GB" sz="1400" b="1" dirty="0">
                <a:solidFill>
                  <a:srgbClr val="FFC000"/>
                </a:solidFill>
                <a:latin typeface="Garamond" panose="02020404030301010803" pitchFamily="18" charset="0"/>
              </a:rPr>
              <a:t>SOME SUGGESTED CORPUS TASKS</a:t>
            </a:r>
            <a:r>
              <a:rPr lang="en-GB" sz="1400" dirty="0">
                <a:solidFill>
                  <a:srgbClr val="FFC000"/>
                </a:solidFill>
                <a:latin typeface="Garamond" panose="02020404030301010803" pitchFamily="18" charset="0"/>
              </a:rPr>
              <a:t> </a:t>
            </a:r>
          </a:p>
          <a:p>
            <a:pPr algn="l"/>
            <a:r>
              <a:rPr lang="en-GB" sz="1400" dirty="0">
                <a:solidFill>
                  <a:srgbClr val="00B0F0"/>
                </a:solidFill>
                <a:latin typeface="Garamond" panose="02020404030301010803" pitchFamily="18" charset="0"/>
              </a:rPr>
              <a:t>The important thing to realise of course is that corpora and search engines primarily constitute tools or research methods, rather than areas of enquiry in themselves. Few people study hammers; rather they use them to perform tasks which </a:t>
            </a:r>
            <a:r>
              <a:rPr lang="en-GB" sz="1400" u="sng" dirty="0">
                <a:solidFill>
                  <a:srgbClr val="00B0F0"/>
                </a:solidFill>
                <a:latin typeface="Garamond" panose="02020404030301010803" pitchFamily="18" charset="0"/>
              </a:rPr>
              <a:t>they</a:t>
            </a:r>
            <a:r>
              <a:rPr lang="en-GB" sz="1400" dirty="0">
                <a:solidFill>
                  <a:srgbClr val="00B0F0"/>
                </a:solidFill>
                <a:latin typeface="Garamond" panose="02020404030301010803" pitchFamily="18" charset="0"/>
              </a:rPr>
              <a:t> think of, like building a cupboard, and which have dimensions remote from hammers which the user has to bring a lot of separate expertise to. Similarly, corpus use, like introspection or administering tests or questionnaires to subjects, is not in itself usually a project in itself. Rather it is a </a:t>
            </a:r>
            <a:r>
              <a:rPr lang="en-GB" sz="1400" u="sng" dirty="0">
                <a:solidFill>
                  <a:srgbClr val="00B0F0"/>
                </a:solidFill>
                <a:latin typeface="Garamond" panose="02020404030301010803" pitchFamily="18" charset="0"/>
              </a:rPr>
              <a:t>means</a:t>
            </a:r>
            <a:r>
              <a:rPr lang="en-GB" sz="1400" dirty="0">
                <a:solidFill>
                  <a:srgbClr val="00B0F0"/>
                </a:solidFill>
                <a:latin typeface="Garamond" panose="02020404030301010803" pitchFamily="18" charset="0"/>
              </a:rPr>
              <a:t> to carry out some project in language description, language teaching or whatever. The bulk of the project has to come from the user's prior knowledge of linguistics, teaching etc. </a:t>
            </a:r>
          </a:p>
          <a:p>
            <a:pPr algn="l"/>
            <a:r>
              <a:rPr lang="en-GB" sz="1400" dirty="0">
                <a:solidFill>
                  <a:srgbClr val="00B0F0"/>
                </a:solidFill>
                <a:latin typeface="Garamond" panose="02020404030301010803" pitchFamily="18" charset="0"/>
              </a:rPr>
              <a:t>Therefore in choosing a task you have to think what linguistics you know most about already, and choose a task accordingly. Those suggested below are mostly descriptive linguistic (vocabulary and grammar mainly), or involve some pedagogical evaluation or authoring with a corpus element. They should be do-able with the corpus and </a:t>
            </a:r>
            <a:r>
              <a:rPr lang="en-GB" sz="1400" dirty="0" err="1">
                <a:solidFill>
                  <a:srgbClr val="00B0F0"/>
                </a:solidFill>
                <a:latin typeface="Garamond" panose="02020404030301010803" pitchFamily="18" charset="0"/>
              </a:rPr>
              <a:t>concordancing</a:t>
            </a:r>
            <a:r>
              <a:rPr lang="en-GB" sz="1400" dirty="0">
                <a:solidFill>
                  <a:srgbClr val="00B0F0"/>
                </a:solidFill>
                <a:latin typeface="Garamond" panose="02020404030301010803" pitchFamily="18" charset="0"/>
              </a:rPr>
              <a:t> resources you can access this year, though I cannot guarantee anything as what is available changes by the minute. You can of course also think of your own projects in accordance with your own interest, and to connect with other courses you may be doing (since almost any course you take in the Department of Language and Linguistics potentially has a corpus dimension). </a:t>
            </a:r>
            <a:endParaRPr lang="en-GB" sz="1400" dirty="0" smtClean="0">
              <a:solidFill>
                <a:srgbClr val="00B0F0"/>
              </a:solidFill>
              <a:latin typeface="Garamond" panose="02020404030301010803" pitchFamily="18" charset="0"/>
            </a:endParaRPr>
          </a:p>
          <a:p>
            <a:pPr algn="l"/>
            <a:r>
              <a:rPr lang="en-GB" sz="1400" dirty="0" smtClean="0">
                <a:solidFill>
                  <a:srgbClr val="00B0F0"/>
                </a:solidFill>
                <a:latin typeface="Garamond" panose="02020404030301010803" pitchFamily="18" charset="0"/>
              </a:rPr>
              <a:t>The </a:t>
            </a:r>
            <a:r>
              <a:rPr lang="en-GB" sz="1400" dirty="0">
                <a:solidFill>
                  <a:srgbClr val="00B0F0"/>
                </a:solidFill>
                <a:latin typeface="Garamond" panose="02020404030301010803" pitchFamily="18" charset="0"/>
              </a:rPr>
              <a:t>following are not fully worked out, and in no particular order. </a:t>
            </a:r>
            <a:r>
              <a:rPr lang="en-GB" sz="1400" u="sng" dirty="0">
                <a:solidFill>
                  <a:srgbClr val="00B0F0"/>
                </a:solidFill>
                <a:latin typeface="Garamond" panose="02020404030301010803" pitchFamily="18" charset="0"/>
              </a:rPr>
              <a:t>You</a:t>
            </a:r>
            <a:r>
              <a:rPr lang="en-GB" sz="1400" dirty="0">
                <a:solidFill>
                  <a:srgbClr val="00B0F0"/>
                </a:solidFill>
                <a:latin typeface="Garamond" panose="02020404030301010803" pitchFamily="18" charset="0"/>
              </a:rPr>
              <a:t> have to decide if the </a:t>
            </a:r>
            <a:r>
              <a:rPr lang="en-GB" sz="1400" dirty="0">
                <a:solidFill>
                  <a:srgbClr val="00B0F0"/>
                </a:solidFill>
                <a:latin typeface="Garamond" panose="02020404030301010803" pitchFamily="18" charset="0"/>
                <a:hlinkClick r:id="rId2"/>
              </a:rPr>
              <a:t>relevant corpus</a:t>
            </a:r>
            <a:r>
              <a:rPr lang="en-GB" sz="1400" dirty="0">
                <a:solidFill>
                  <a:srgbClr val="00B0F0"/>
                </a:solidFill>
                <a:latin typeface="Garamond" panose="02020404030301010803" pitchFamily="18" charset="0"/>
              </a:rPr>
              <a:t> is available, and of course get the search engine to dig out useful information. Often the instructions you can enter in the search engine will not produce all and only the information you want. The trick is to get as close as possible, and then sort through the output by hand for what you need..... and interpret it. Make good use of your intuitions as a teacher and/or descriptive linguist!</a:t>
            </a:r>
          </a:p>
          <a:p>
            <a:pPr algn="l"/>
            <a:endParaRPr lang="en-GB" sz="1400" dirty="0">
              <a:solidFill>
                <a:srgbClr val="00B0F0"/>
              </a:solidFill>
              <a:effectLst/>
              <a:latin typeface="Garamond" panose="02020404030301010803"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3597554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Suggested Tasks</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95300" y="1600200"/>
            <a:ext cx="9334500" cy="4525963"/>
          </a:xfrm>
        </p:spPr>
        <p:txBody>
          <a:bodyPr/>
          <a:lstStyle/>
          <a:p>
            <a:pPr algn="l"/>
            <a:r>
              <a:rPr lang="en-GB" sz="1400" dirty="0">
                <a:solidFill>
                  <a:srgbClr val="FFC000"/>
                </a:solidFill>
              </a:rPr>
              <a:t> </a:t>
            </a:r>
            <a:r>
              <a:rPr lang="en-GB" sz="1400" b="1" dirty="0" smtClean="0">
                <a:solidFill>
                  <a:srgbClr val="FFC000"/>
                </a:solidFill>
              </a:rPr>
              <a:t>How </a:t>
            </a:r>
            <a:r>
              <a:rPr lang="en-GB" sz="1400" b="1" dirty="0">
                <a:solidFill>
                  <a:srgbClr val="FFC000"/>
                </a:solidFill>
              </a:rPr>
              <a:t>do 'synonyms' differ</a:t>
            </a:r>
            <a:r>
              <a:rPr lang="en-GB" sz="1400" b="1" dirty="0" smtClean="0">
                <a:solidFill>
                  <a:srgbClr val="FFC000"/>
                </a:solidFill>
              </a:rPr>
              <a:t>?</a:t>
            </a:r>
            <a:r>
              <a:rPr lang="en-GB" sz="1400" dirty="0" smtClean="0">
                <a:solidFill>
                  <a:srgbClr val="FFC000"/>
                </a:solidFill>
              </a:rPr>
              <a:t> </a:t>
            </a:r>
            <a:endParaRPr lang="en-GB" sz="1400" dirty="0">
              <a:solidFill>
                <a:srgbClr val="FFC000"/>
              </a:solidFill>
            </a:endParaRPr>
          </a:p>
          <a:p>
            <a:pPr algn="l"/>
            <a:r>
              <a:rPr lang="en-GB" sz="1400" dirty="0">
                <a:solidFill>
                  <a:srgbClr val="00B0F0"/>
                </a:solidFill>
              </a:rPr>
              <a:t>In class we look briefly at the 'synonyms' </a:t>
            </a:r>
            <a:r>
              <a:rPr lang="en-GB" sz="1400" i="1" dirty="0">
                <a:solidFill>
                  <a:srgbClr val="00B0F0"/>
                </a:solidFill>
              </a:rPr>
              <a:t>sad</a:t>
            </a:r>
            <a:r>
              <a:rPr lang="en-GB" sz="1400" dirty="0">
                <a:solidFill>
                  <a:srgbClr val="00B0F0"/>
                </a:solidFill>
              </a:rPr>
              <a:t> and </a:t>
            </a:r>
            <a:r>
              <a:rPr lang="en-GB" sz="1400" i="1" dirty="0">
                <a:solidFill>
                  <a:srgbClr val="00B0F0"/>
                </a:solidFill>
              </a:rPr>
              <a:t>unhappy</a:t>
            </a:r>
            <a:r>
              <a:rPr lang="en-GB" sz="1400" dirty="0">
                <a:solidFill>
                  <a:srgbClr val="00B0F0"/>
                </a:solidFill>
              </a:rPr>
              <a:t>. You could look at another pair of 'synonyms' like any of those below. </a:t>
            </a:r>
          </a:p>
          <a:p>
            <a:pPr algn="l"/>
            <a:r>
              <a:rPr lang="en-GB" sz="1400" dirty="0">
                <a:solidFill>
                  <a:srgbClr val="00B0F0"/>
                </a:solidFill>
              </a:rPr>
              <a:t>Read about synonymy in </a:t>
            </a:r>
            <a:r>
              <a:rPr lang="en-GB" sz="1400" dirty="0" err="1">
                <a:solidFill>
                  <a:srgbClr val="00B0F0"/>
                </a:solidFill>
              </a:rPr>
              <a:t>Ullmann</a:t>
            </a:r>
            <a:r>
              <a:rPr lang="en-GB" sz="1400" dirty="0">
                <a:solidFill>
                  <a:srgbClr val="00B0F0"/>
                </a:solidFill>
              </a:rPr>
              <a:t>, Leech, </a:t>
            </a:r>
            <a:r>
              <a:rPr lang="en-GB" sz="1400" dirty="0" err="1">
                <a:solidFill>
                  <a:srgbClr val="00B0F0"/>
                </a:solidFill>
              </a:rPr>
              <a:t>Zgusta</a:t>
            </a:r>
            <a:r>
              <a:rPr lang="en-GB" sz="1400" dirty="0">
                <a:solidFill>
                  <a:srgbClr val="00B0F0"/>
                </a:solidFill>
              </a:rPr>
              <a:t> etc. so as to have in mind the different KINDS of ways in which they may subtly differ. </a:t>
            </a:r>
          </a:p>
          <a:p>
            <a:pPr algn="l"/>
            <a:r>
              <a:rPr lang="en-GB" sz="1400" dirty="0">
                <a:solidFill>
                  <a:srgbClr val="00B0F0"/>
                </a:solidFill>
              </a:rPr>
              <a:t>Get concordance output from a suitable set of texts. Give an account of the similarities and differences between the chosen synonyms. How much of your analysis is from the corpus, how much from introspection prompted by the corpus information? </a:t>
            </a:r>
          </a:p>
          <a:p>
            <a:pPr algn="l"/>
            <a:r>
              <a:rPr lang="en-GB" sz="1400" dirty="0">
                <a:solidFill>
                  <a:srgbClr val="00B0F0"/>
                </a:solidFill>
              </a:rPr>
              <a:t>You could also refer to entries in dictionaries of synonyms which don't just list them but include 'synonym essays' attempting to explain the differences (e.g. </a:t>
            </a:r>
            <a:r>
              <a:rPr lang="en-GB" sz="1400" u="sng" dirty="0">
                <a:solidFill>
                  <a:srgbClr val="00B0F0"/>
                </a:solidFill>
              </a:rPr>
              <a:t>Webster's Dictionary of Synonyms</a:t>
            </a:r>
            <a:r>
              <a:rPr lang="en-GB" sz="1400" dirty="0">
                <a:solidFill>
                  <a:srgbClr val="00B0F0"/>
                </a:solidFill>
              </a:rPr>
              <a:t>, or</a:t>
            </a:r>
            <a:r>
              <a:rPr lang="en-GB" sz="1400" u="sng" dirty="0">
                <a:solidFill>
                  <a:srgbClr val="00B0F0"/>
                </a:solidFill>
              </a:rPr>
              <a:t> </a:t>
            </a:r>
            <a:r>
              <a:rPr lang="en-GB" sz="1400" u="sng" dirty="0" err="1">
                <a:solidFill>
                  <a:srgbClr val="00B0F0"/>
                </a:solidFill>
              </a:rPr>
              <a:t>Cassell’s</a:t>
            </a:r>
            <a:r>
              <a:rPr lang="en-GB" sz="1400" u="sng" dirty="0">
                <a:solidFill>
                  <a:srgbClr val="00B0F0"/>
                </a:solidFill>
              </a:rPr>
              <a:t> Modern Guide to Synonyms</a:t>
            </a:r>
            <a:r>
              <a:rPr lang="en-GB" sz="1400" dirty="0">
                <a:solidFill>
                  <a:srgbClr val="00B0F0"/>
                </a:solidFill>
              </a:rPr>
              <a:t> which is available in Colchester Public Library, Trinity Square, town centre) both as a source of ideas as to what the differences are and something to criticise. </a:t>
            </a:r>
          </a:p>
          <a:p>
            <a:pPr algn="l"/>
            <a:r>
              <a:rPr lang="en-GB" sz="1400" dirty="0">
                <a:solidFill>
                  <a:srgbClr val="00B0F0"/>
                </a:solidFill>
              </a:rPr>
              <a:t>See also error and usage books like Alexander: </a:t>
            </a:r>
            <a:r>
              <a:rPr lang="en-GB" sz="1400" u="sng" dirty="0">
                <a:solidFill>
                  <a:srgbClr val="00B0F0"/>
                </a:solidFill>
              </a:rPr>
              <a:t>Right Word Wrong Word</a:t>
            </a:r>
            <a:r>
              <a:rPr lang="en-GB" sz="1400" dirty="0">
                <a:solidFill>
                  <a:srgbClr val="00B0F0"/>
                </a:solidFill>
              </a:rPr>
              <a:t> and Heaton and </a:t>
            </a:r>
            <a:r>
              <a:rPr lang="en-GB" sz="1400" dirty="0" err="1">
                <a:solidFill>
                  <a:srgbClr val="00B0F0"/>
                </a:solidFill>
              </a:rPr>
              <a:t>Turton</a:t>
            </a:r>
            <a:r>
              <a:rPr lang="en-GB" sz="1400" dirty="0">
                <a:solidFill>
                  <a:srgbClr val="00B0F0"/>
                </a:solidFill>
              </a:rPr>
              <a:t>: </a:t>
            </a:r>
            <a:r>
              <a:rPr lang="en-GB" sz="1400" u="sng" dirty="0">
                <a:solidFill>
                  <a:srgbClr val="00B0F0"/>
                </a:solidFill>
              </a:rPr>
              <a:t>Dictionary of Common Errors</a:t>
            </a:r>
            <a:r>
              <a:rPr lang="en-GB" sz="1400" dirty="0">
                <a:solidFill>
                  <a:srgbClr val="00B0F0"/>
                </a:solidFill>
              </a:rPr>
              <a:t>. These are for foreign learners. You could use them as an aid to your own analysis or do a critique - do they mislead? </a:t>
            </a:r>
          </a:p>
          <a:p>
            <a:pPr algn="l"/>
            <a:r>
              <a:rPr lang="en-GB" sz="1400" dirty="0">
                <a:solidFill>
                  <a:srgbClr val="00B0F0"/>
                </a:solidFill>
              </a:rPr>
              <a:t>If you are interested in language teaching you might like to think how you might select and adapt the corpus lines you find to make an effective synonym differentiation task for some specific learners you have in mind. </a:t>
            </a:r>
          </a:p>
          <a:p>
            <a:pPr algn="l"/>
            <a:r>
              <a:rPr lang="en-GB" sz="1400" dirty="0">
                <a:solidFill>
                  <a:srgbClr val="00B0F0"/>
                </a:solidFill>
              </a:rPr>
              <a:t>You could also consider synonyms within some specific variety of English (e.g. academic writing) rather than overall, by choosing a corpus within the BNC, for example.</a:t>
            </a:r>
          </a:p>
          <a:p>
            <a:pPr algn="l"/>
            <a:endParaRPr lang="en-GB" sz="1400" dirty="0">
              <a:solidFill>
                <a:srgbClr val="00B0F0"/>
              </a:solidFill>
              <a:effectLst/>
              <a:latin typeface="Garamond" panose="02020404030301010803"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10850786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Suggested Tasks</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95300" y="1600200"/>
            <a:ext cx="9334500" cy="4525963"/>
          </a:xfrm>
        </p:spPr>
        <p:txBody>
          <a:bodyPr/>
          <a:lstStyle/>
          <a:p>
            <a:pPr algn="l"/>
            <a:r>
              <a:rPr lang="en-GB" sz="1400" b="1" dirty="0">
                <a:solidFill>
                  <a:srgbClr val="FFC000"/>
                </a:solidFill>
              </a:rPr>
              <a:t>Distinguishing '</a:t>
            </a:r>
            <a:r>
              <a:rPr lang="en-GB" sz="1400" b="1" dirty="0" err="1">
                <a:solidFill>
                  <a:srgbClr val="FFC000"/>
                </a:solidFill>
              </a:rPr>
              <a:t>confusibles</a:t>
            </a:r>
            <a:r>
              <a:rPr lang="en-GB" sz="1400" b="1" dirty="0">
                <a:solidFill>
                  <a:srgbClr val="FFC000"/>
                </a:solidFill>
              </a:rPr>
              <a:t>'.</a:t>
            </a:r>
            <a:r>
              <a:rPr lang="en-GB" sz="1400" dirty="0">
                <a:solidFill>
                  <a:srgbClr val="FFC000"/>
                </a:solidFill>
              </a:rPr>
              <a:t> </a:t>
            </a:r>
          </a:p>
          <a:p>
            <a:pPr algn="l"/>
            <a:r>
              <a:rPr lang="en-GB" sz="1400" dirty="0">
                <a:solidFill>
                  <a:srgbClr val="00B0F0"/>
                </a:solidFill>
              </a:rPr>
              <a:t>There are some well-known '</a:t>
            </a:r>
            <a:r>
              <a:rPr lang="en-GB" sz="1400" dirty="0" err="1">
                <a:solidFill>
                  <a:srgbClr val="00B0F0"/>
                </a:solidFill>
              </a:rPr>
              <a:t>confusibles</a:t>
            </a:r>
            <a:r>
              <a:rPr lang="en-GB" sz="1400" dirty="0">
                <a:solidFill>
                  <a:srgbClr val="00B0F0"/>
                </a:solidFill>
              </a:rPr>
              <a:t>' which are similar in sound as well as meaning (</a:t>
            </a:r>
            <a:r>
              <a:rPr lang="en-GB" sz="1400" dirty="0" err="1">
                <a:solidFill>
                  <a:srgbClr val="00B0F0"/>
                </a:solidFill>
              </a:rPr>
              <a:t>cf</a:t>
            </a:r>
            <a:r>
              <a:rPr lang="en-GB" sz="1400" dirty="0">
                <a:solidFill>
                  <a:srgbClr val="00B0F0"/>
                </a:solidFill>
              </a:rPr>
              <a:t> dictionaries by Room). Some of these may also have proscriptions associated with them. See also the points made about the last task. </a:t>
            </a:r>
          </a:p>
          <a:p>
            <a:pPr algn="l"/>
            <a:r>
              <a:rPr lang="en-GB" sz="1400" dirty="0">
                <a:solidFill>
                  <a:srgbClr val="00B0F0"/>
                </a:solidFill>
              </a:rPr>
              <a:t>Corpus research should help one to sort out what really are the differences, and whether statements in dictionaries (e.g. usage notes in </a:t>
            </a:r>
            <a:r>
              <a:rPr lang="en-GB" sz="1400" u="sng" dirty="0">
                <a:solidFill>
                  <a:srgbClr val="00B0F0"/>
                </a:solidFill>
              </a:rPr>
              <a:t>Longman Dictionary of Contemporary English</a:t>
            </a:r>
            <a:r>
              <a:rPr lang="en-GB" sz="1400" dirty="0">
                <a:solidFill>
                  <a:srgbClr val="00B0F0"/>
                </a:solidFill>
              </a:rPr>
              <a:t> or the </a:t>
            </a:r>
            <a:r>
              <a:rPr lang="en-GB" sz="1400" u="sng" dirty="0">
                <a:solidFill>
                  <a:srgbClr val="00B0F0"/>
                </a:solidFill>
              </a:rPr>
              <a:t>Oxford Advanced Learners Dictionary</a:t>
            </a:r>
            <a:r>
              <a:rPr lang="en-GB" sz="1400" dirty="0">
                <a:solidFill>
                  <a:srgbClr val="00B0F0"/>
                </a:solidFill>
              </a:rPr>
              <a:t>) about how they are used are correct. </a:t>
            </a:r>
          </a:p>
          <a:p>
            <a:pPr algn="l"/>
            <a:r>
              <a:rPr lang="en-GB" sz="1400" dirty="0">
                <a:solidFill>
                  <a:srgbClr val="00B0F0"/>
                </a:solidFill>
              </a:rPr>
              <a:t>production, produce, product </a:t>
            </a:r>
          </a:p>
          <a:p>
            <a:pPr algn="l"/>
            <a:r>
              <a:rPr lang="en-GB" sz="1400" dirty="0">
                <a:solidFill>
                  <a:srgbClr val="00B0F0"/>
                </a:solidFill>
              </a:rPr>
              <a:t>continual, continuous </a:t>
            </a:r>
          </a:p>
          <a:p>
            <a:pPr algn="l"/>
            <a:r>
              <a:rPr lang="en-GB" sz="1400" dirty="0">
                <a:solidFill>
                  <a:srgbClr val="00B0F0"/>
                </a:solidFill>
              </a:rPr>
              <a:t>comprise, compose, consist of, constitute, </a:t>
            </a:r>
            <a:r>
              <a:rPr lang="en-GB" sz="1400" dirty="0" smtClean="0">
                <a:solidFill>
                  <a:srgbClr val="00B0F0"/>
                </a:solidFill>
              </a:rPr>
              <a:t>include</a:t>
            </a:r>
          </a:p>
          <a:p>
            <a:pPr algn="l"/>
            <a:endParaRPr lang="en-GB" sz="1400" dirty="0">
              <a:solidFill>
                <a:srgbClr val="00B0F0"/>
              </a:solidFill>
              <a:effectLst/>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2551462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Suggested Tasks</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95300" y="1600200"/>
            <a:ext cx="9334500" cy="4525963"/>
          </a:xfrm>
        </p:spPr>
        <p:txBody>
          <a:bodyPr/>
          <a:lstStyle/>
          <a:p>
            <a:pPr algn="l"/>
            <a:r>
              <a:rPr lang="en-GB" sz="1400" b="1" dirty="0">
                <a:solidFill>
                  <a:srgbClr val="FFC000"/>
                </a:solidFill>
              </a:rPr>
              <a:t>Future time expression over the years</a:t>
            </a:r>
            <a:r>
              <a:rPr lang="en-GB" sz="1400" b="1" dirty="0" smtClean="0">
                <a:solidFill>
                  <a:srgbClr val="FFC000"/>
                </a:solidFill>
              </a:rPr>
              <a:t>.</a:t>
            </a:r>
            <a:endParaRPr lang="en-GB" sz="1400" dirty="0">
              <a:solidFill>
                <a:srgbClr val="FFC000"/>
              </a:solidFill>
            </a:endParaRPr>
          </a:p>
          <a:p>
            <a:pPr algn="l"/>
            <a:r>
              <a:rPr lang="en-GB" sz="1400" dirty="0">
                <a:solidFill>
                  <a:srgbClr val="00B0F0"/>
                </a:solidFill>
              </a:rPr>
              <a:t>A reported feature of the recent history of English has been the rise of the use of </a:t>
            </a:r>
            <a:r>
              <a:rPr lang="en-GB" sz="1400" i="1" dirty="0">
                <a:solidFill>
                  <a:srgbClr val="00B0F0"/>
                </a:solidFill>
              </a:rPr>
              <a:t>BE going</a:t>
            </a:r>
            <a:r>
              <a:rPr lang="en-GB" sz="1400" dirty="0">
                <a:solidFill>
                  <a:srgbClr val="00B0F0"/>
                </a:solidFill>
              </a:rPr>
              <a:t> </a:t>
            </a:r>
            <a:r>
              <a:rPr lang="en-GB" sz="1400" i="1" dirty="0">
                <a:solidFill>
                  <a:srgbClr val="00B0F0"/>
                </a:solidFill>
              </a:rPr>
              <a:t>to.</a:t>
            </a:r>
            <a:r>
              <a:rPr lang="en-GB" sz="1400" dirty="0">
                <a:solidFill>
                  <a:srgbClr val="00B0F0"/>
                </a:solidFill>
              </a:rPr>
              <a:t>. to express future time. You could look at some texts of current English, older writers (e.g. Dickens) and even Shakespeare to see how often this expression occurs, and how often it seems to be used in a future time sense (not just literally to mean 'move towards'). What characters use it? (Innovations often start socially 'from below'). And perhaps you could look at one or more other means of conveying future time in the same texts. Note you would need to try and match up styles of text as far as possible across the years. </a:t>
            </a:r>
          </a:p>
          <a:p>
            <a:pPr algn="l"/>
            <a:r>
              <a:rPr lang="en-GB" sz="1400" dirty="0">
                <a:solidFill>
                  <a:srgbClr val="00B0F0"/>
                </a:solidFill>
              </a:rPr>
              <a:t>Refer also to Quirk et al. or Leech on time and tenses in English. </a:t>
            </a:r>
          </a:p>
          <a:p>
            <a:pPr algn="l"/>
            <a:r>
              <a:rPr lang="en-GB" sz="1400" b="1" dirty="0">
                <a:solidFill>
                  <a:srgbClr val="FFC000"/>
                </a:solidFill>
              </a:rPr>
              <a:t>Frequency and a 'lexical syllabus' for </a:t>
            </a:r>
            <a:r>
              <a:rPr lang="en-GB" sz="1400" b="1" dirty="0" smtClean="0">
                <a:solidFill>
                  <a:srgbClr val="FFC000"/>
                </a:solidFill>
              </a:rPr>
              <a:t>learners</a:t>
            </a:r>
            <a:r>
              <a:rPr lang="en-GB" sz="1400" dirty="0" smtClean="0">
                <a:solidFill>
                  <a:srgbClr val="FFC000"/>
                </a:solidFill>
              </a:rPr>
              <a:t> </a:t>
            </a:r>
            <a:endParaRPr lang="en-GB" sz="1400" dirty="0">
              <a:solidFill>
                <a:srgbClr val="FFC000"/>
              </a:solidFill>
            </a:endParaRPr>
          </a:p>
          <a:p>
            <a:pPr algn="l"/>
            <a:r>
              <a:rPr lang="en-GB" sz="1400" dirty="0">
                <a:solidFill>
                  <a:srgbClr val="00B0F0"/>
                </a:solidFill>
              </a:rPr>
              <a:t>Syllabus makers have often attempted to control the introduction of vocab items in a language course, and the most popular criterion has been frequency. I.e. the course introduces new vocab roughly in order of decreasing frequency in the target language, based on some count. The most popular count relied on in EFL from the 40s onwards was Michael West's </a:t>
            </a:r>
            <a:r>
              <a:rPr lang="en-GB" sz="1400" u="sng" dirty="0">
                <a:solidFill>
                  <a:srgbClr val="00B0F0"/>
                </a:solidFill>
              </a:rPr>
              <a:t>General Service List of English Words</a:t>
            </a:r>
            <a:r>
              <a:rPr lang="en-GB" sz="1400" dirty="0">
                <a:solidFill>
                  <a:srgbClr val="00B0F0"/>
                </a:solidFill>
              </a:rPr>
              <a:t>. Recently this idea has received a new lease of life under the banner of the 'lexical syllabus', and today we have counts based on far larger corpora than West's 5 million or so. See books by Willis and Lewis, and the </a:t>
            </a:r>
            <a:r>
              <a:rPr lang="en-GB" sz="1400" u="sng" dirty="0">
                <a:solidFill>
                  <a:srgbClr val="00B0F0"/>
                </a:solidFill>
              </a:rPr>
              <a:t>COBUILD English Course</a:t>
            </a:r>
            <a:r>
              <a:rPr lang="en-GB" sz="1400" dirty="0">
                <a:solidFill>
                  <a:srgbClr val="00B0F0"/>
                </a:solidFill>
              </a:rPr>
              <a:t>. </a:t>
            </a:r>
          </a:p>
          <a:p>
            <a:pPr algn="l"/>
            <a:r>
              <a:rPr lang="en-GB" sz="1400" dirty="0">
                <a:solidFill>
                  <a:srgbClr val="00B0F0"/>
                </a:solidFill>
              </a:rPr>
              <a:t>You could take a course book which lists the new words in it, or a syllabus which provides lists of words to be known by different levels, and see how far they seem to be selecting and grading in accord with frequency. You would have to sample the items and check their frequency and produce a profile. Or scan them and use the </a:t>
            </a:r>
            <a:r>
              <a:rPr lang="en-GB" sz="1400" dirty="0" err="1">
                <a:solidFill>
                  <a:srgbClr val="00B0F0"/>
                </a:solidFill>
              </a:rPr>
              <a:t>Compleat</a:t>
            </a:r>
            <a:r>
              <a:rPr lang="en-GB" sz="1400" dirty="0">
                <a:solidFill>
                  <a:srgbClr val="00B0F0"/>
                </a:solidFill>
              </a:rPr>
              <a:t> Lexical Tutor online.  If not selected by frequency, by what criteria then? </a:t>
            </a:r>
            <a:endParaRPr lang="en-GB" sz="1400" dirty="0">
              <a:solidFill>
                <a:srgbClr val="00B0F0"/>
              </a:solidFill>
              <a:effectLst/>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21635985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3048</TotalTime>
  <Words>881</Words>
  <Application>Microsoft Office PowerPoint</Application>
  <PresentationFormat>A4 Paper (210x297 mm)</PresentationFormat>
  <Paragraphs>48</Paragraphs>
  <Slides>8</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8</vt:i4>
      </vt:variant>
    </vt:vector>
  </HeadingPairs>
  <TitlesOfParts>
    <vt:vector size="14" baseType="lpstr">
      <vt:lpstr>ae_AlMateen</vt:lpstr>
      <vt:lpstr>Arial</vt:lpstr>
      <vt:lpstr>Calibri</vt:lpstr>
      <vt:lpstr>Garamond</vt:lpstr>
      <vt:lpstr>Times New Roman</vt:lpstr>
      <vt:lpstr>Office Theme</vt:lpstr>
      <vt:lpstr>عرض تقديمي في PowerPoint</vt:lpstr>
      <vt:lpstr>Lecture 11</vt:lpstr>
      <vt:lpstr>Corpus Linguistics</vt:lpstr>
      <vt:lpstr>Suggested Tasks</vt:lpstr>
      <vt:lpstr>Suggested Tasks</vt:lpstr>
      <vt:lpstr>Suggested Tasks</vt:lpstr>
      <vt:lpstr>Suggested Tasks</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alfraidan@gmail.com</cp:lastModifiedBy>
  <cp:revision>123</cp:revision>
  <dcterms:created xsi:type="dcterms:W3CDTF">2009-10-14T19:14:34Z</dcterms:created>
  <dcterms:modified xsi:type="dcterms:W3CDTF">2013-03-29T15:11:41Z</dcterms:modified>
</cp:coreProperties>
</file>