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7" d="100"/>
          <a:sy n="77" d="100"/>
        </p:scale>
        <p:origin x="1435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</a:t>
            </a:r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12</a:t>
            </a:r>
            <a:endParaRPr lang="en-US" sz="6000" b="1" spc="-150" dirty="0" smtClean="0">
              <a:solidFill>
                <a:schemeClr val="accent6">
                  <a:lumMod val="75000"/>
                </a:schemeClr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NLP</a:t>
            </a:r>
          </a:p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Natural Language Processing</a:t>
            </a:r>
            <a:endParaRPr lang="en-US" b="1" dirty="0" smtClean="0">
              <a:solidFill>
                <a:srgbClr val="00B0F0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dirty="0" smtClean="0"/>
              <a:t>What is NLP?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mtClean="0"/>
              <a:t>Natural Language Processing (NLP)</a:t>
            </a:r>
            <a:endParaRPr lang="en-US" smtClean="0"/>
          </a:p>
          <a:p>
            <a:pPr lvl="1" algn="l"/>
            <a:r>
              <a:rPr lang="en-US" smtClean="0"/>
              <a:t>Computers use (analyze, understand, generate) natural language</a:t>
            </a:r>
          </a:p>
          <a:p>
            <a:pPr lvl="1" algn="l"/>
            <a:r>
              <a:rPr lang="en-US" smtClean="0"/>
              <a:t>A somewhat applied field</a:t>
            </a:r>
          </a:p>
          <a:p>
            <a:pPr algn="l"/>
            <a:r>
              <a:rPr lang="en-US" smtClean="0"/>
              <a:t>Computational Linguistics (CL)</a:t>
            </a:r>
            <a:endParaRPr lang="en-US" b="1" smtClean="0"/>
          </a:p>
          <a:p>
            <a:pPr lvl="1" algn="l"/>
            <a:r>
              <a:rPr lang="en-US" smtClean="0"/>
              <a:t>Computational aspects of the human language faculty</a:t>
            </a:r>
          </a:p>
          <a:p>
            <a:pPr lvl="1" algn="l"/>
            <a:r>
              <a:rPr lang="en-US" smtClean="0"/>
              <a:t>More theoretical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715962"/>
          </a:xfrm>
        </p:spPr>
        <p:txBody>
          <a:bodyPr/>
          <a:lstStyle/>
          <a:p>
            <a:pPr algn="l"/>
            <a:r>
              <a:rPr lang="en-US"/>
              <a:t>Why Study NLP?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mtClean="0"/>
              <a:t>Human language interesting &amp; challenging</a:t>
            </a:r>
          </a:p>
          <a:p>
            <a:pPr lvl="1" algn="l"/>
            <a:r>
              <a:rPr lang="en-US" smtClean="0"/>
              <a:t>NLP offers insights into language</a:t>
            </a:r>
          </a:p>
          <a:p>
            <a:pPr algn="l"/>
            <a:r>
              <a:rPr lang="en-US" smtClean="0"/>
              <a:t>Language is the medium of the web</a:t>
            </a:r>
          </a:p>
          <a:p>
            <a:pPr algn="l"/>
            <a:r>
              <a:rPr lang="en-US" smtClean="0"/>
              <a:t>Interdisciplinary: Ling, CS, psych, math</a:t>
            </a:r>
          </a:p>
          <a:p>
            <a:pPr algn="l"/>
            <a:r>
              <a:rPr lang="en-US" smtClean="0"/>
              <a:t>Help in communication</a:t>
            </a:r>
          </a:p>
          <a:p>
            <a:pPr lvl="1" algn="l"/>
            <a:r>
              <a:rPr lang="en-US" smtClean="0"/>
              <a:t>With computers (ASR, TTS)</a:t>
            </a:r>
          </a:p>
          <a:p>
            <a:pPr lvl="1" algn="l"/>
            <a:r>
              <a:rPr lang="en-US" smtClean="0"/>
              <a:t>With other humans (MT)</a:t>
            </a:r>
          </a:p>
          <a:p>
            <a:pPr algn="l"/>
            <a:r>
              <a:rPr lang="en-US" smtClean="0"/>
              <a:t>Ambitious yet practical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52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Goals of NLP</a:t>
            </a:r>
            <a:endParaRPr lang="en-US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8134350" cy="462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smtClean="0"/>
              <a:t>Scientific Goal</a:t>
            </a:r>
          </a:p>
          <a:p>
            <a:pPr lvl="1" algn="l"/>
            <a:r>
              <a:rPr lang="en-US" sz="3200" i="1" smtClean="0"/>
              <a:t>Identify the computational machinery needed for an agent to exhibit various forms of linguistic behavior</a:t>
            </a:r>
          </a:p>
          <a:p>
            <a:pPr algn="l"/>
            <a:r>
              <a:rPr lang="en-US" sz="3600" smtClean="0"/>
              <a:t>Engineering Goal</a:t>
            </a:r>
          </a:p>
          <a:p>
            <a:pPr lvl="1" algn="l"/>
            <a:r>
              <a:rPr lang="en-US" sz="3200" i="1" smtClean="0"/>
              <a:t>Design, implement, and test systems that process natural languages for practical applications</a:t>
            </a:r>
            <a:endParaRPr lang="en-US" sz="3200" i="1"/>
          </a:p>
        </p:txBody>
      </p:sp>
    </p:spTree>
    <p:extLst>
      <p:ext uri="{BB962C8B-B14F-4D97-AF65-F5344CB8AC3E}">
        <p14:creationId xmlns:p14="http://schemas.microsoft.com/office/powerpoint/2010/main" val="44855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Applications</a:t>
            </a:r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speech processing</a:t>
            </a:r>
            <a:r>
              <a:rPr lang="en-US" sz="2800" smtClean="0"/>
              <a:t>: </a:t>
            </a:r>
            <a:r>
              <a:rPr lang="en-US" sz="2800" i="1" smtClean="0"/>
              <a:t>get flight information or book a hotel over the phone</a:t>
            </a:r>
            <a:endParaRPr lang="en-US" sz="2800" smtClean="0"/>
          </a:p>
          <a:p>
            <a:pPr algn="l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information extraction</a:t>
            </a:r>
            <a:r>
              <a:rPr lang="en-US" sz="2800" smtClean="0"/>
              <a:t>: </a:t>
            </a:r>
            <a:r>
              <a:rPr lang="en-US" sz="2800" i="1" smtClean="0"/>
              <a:t>discover names of people and events they participate in, from a document </a:t>
            </a:r>
          </a:p>
          <a:p>
            <a:pPr algn="l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machine translation</a:t>
            </a:r>
            <a:r>
              <a:rPr lang="en-US" sz="2800" smtClean="0"/>
              <a:t>: </a:t>
            </a:r>
            <a:r>
              <a:rPr lang="en-US" sz="2800" i="1" smtClean="0"/>
              <a:t>translate a document from one human language into another</a:t>
            </a:r>
            <a:endParaRPr lang="en-US" sz="2800" smtClean="0"/>
          </a:p>
          <a:p>
            <a:pPr algn="l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question answering</a:t>
            </a:r>
            <a:r>
              <a:rPr lang="en-US" sz="2800" smtClean="0"/>
              <a:t>: </a:t>
            </a:r>
            <a:r>
              <a:rPr lang="en-US" sz="2800" i="1" smtClean="0"/>
              <a:t>find answers to natural language questions in a text collection or database</a:t>
            </a:r>
            <a:endParaRPr lang="en-US" sz="2800" smtClean="0"/>
          </a:p>
          <a:p>
            <a:pPr algn="l">
              <a:lnSpc>
                <a:spcPct val="90000"/>
              </a:lnSpc>
            </a:pPr>
            <a:r>
              <a:rPr lang="en-US" sz="2800" smtClean="0">
                <a:solidFill>
                  <a:srgbClr val="0000FF"/>
                </a:solidFill>
              </a:rPr>
              <a:t>summarization</a:t>
            </a:r>
            <a:r>
              <a:rPr lang="en-US" sz="2800" smtClean="0"/>
              <a:t>: </a:t>
            </a:r>
            <a:r>
              <a:rPr lang="en-US" sz="2800" i="1" smtClean="0"/>
              <a:t>generate a short biography of Noam Chomsky from one or more news articles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1961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9" name="عنصر نائب لرقم الشريحة 5"/>
          <p:cNvSpPr txBox="1">
            <a:spLocks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/>
            <a:fld id="{00E89E7D-A319-40DF-BD57-049EF4F183AC}" type="slidenum">
              <a:rPr lang="en-US" smtClean="0"/>
              <a:pPr algn="l"/>
              <a:t>6</a:t>
            </a:fld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General Themes</a:t>
            </a:r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mtClean="0"/>
              <a:t>Ambiguity of Language</a:t>
            </a:r>
          </a:p>
          <a:p>
            <a:pPr algn="l"/>
            <a:r>
              <a:rPr lang="en-US" smtClean="0"/>
              <a:t>Language as a formal system</a:t>
            </a:r>
          </a:p>
          <a:p>
            <a:pPr algn="l"/>
            <a:r>
              <a:rPr lang="en-US" smtClean="0"/>
              <a:t>Rule-based vs. Statistical Methods</a:t>
            </a:r>
          </a:p>
          <a:p>
            <a:pPr algn="l"/>
            <a:r>
              <a:rPr lang="en-US" smtClean="0"/>
              <a:t>The need for efficiency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Ambiguity of language</a:t>
            </a:r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smtClean="0"/>
              <a:t>Phonetic</a:t>
            </a:r>
          </a:p>
          <a:p>
            <a:pPr lvl="1" algn="l"/>
            <a:r>
              <a:rPr lang="en-US" sz="2400" smtClean="0"/>
              <a:t>[raIt] = </a:t>
            </a:r>
            <a:r>
              <a:rPr lang="en-US" sz="2400" i="1" smtClean="0"/>
              <a:t>write</a:t>
            </a:r>
            <a:r>
              <a:rPr lang="en-US" sz="2400" smtClean="0"/>
              <a:t>, </a:t>
            </a:r>
            <a:r>
              <a:rPr lang="en-US" sz="2400" i="1" smtClean="0"/>
              <a:t>right</a:t>
            </a:r>
            <a:r>
              <a:rPr lang="en-US" sz="2400" smtClean="0"/>
              <a:t>, </a:t>
            </a:r>
            <a:r>
              <a:rPr lang="en-US" sz="2400" i="1" smtClean="0"/>
              <a:t>rite</a:t>
            </a:r>
            <a:endParaRPr lang="en-US" sz="2400" smtClean="0"/>
          </a:p>
          <a:p>
            <a:pPr algn="l"/>
            <a:r>
              <a:rPr lang="en-US" sz="2800" smtClean="0"/>
              <a:t>Lexical</a:t>
            </a:r>
          </a:p>
          <a:p>
            <a:pPr lvl="1" algn="l"/>
            <a:r>
              <a:rPr lang="en-US" sz="2400" i="1" smtClean="0"/>
              <a:t>can</a:t>
            </a:r>
            <a:r>
              <a:rPr lang="en-US" sz="2400" smtClean="0"/>
              <a:t> = noun, verb, modal</a:t>
            </a:r>
            <a:endParaRPr lang="en-US" sz="2400" i="1" smtClean="0"/>
          </a:p>
          <a:p>
            <a:pPr algn="l"/>
            <a:r>
              <a:rPr lang="en-US" sz="2800" smtClean="0"/>
              <a:t>Structural</a:t>
            </a:r>
          </a:p>
          <a:p>
            <a:pPr lvl="1" algn="l"/>
            <a:r>
              <a:rPr lang="en-US" sz="2400" i="1" smtClean="0"/>
              <a:t>I saw the man with the telescope</a:t>
            </a:r>
          </a:p>
          <a:p>
            <a:pPr algn="l"/>
            <a:r>
              <a:rPr lang="en-US" sz="2800" smtClean="0"/>
              <a:t>Semantic</a:t>
            </a:r>
          </a:p>
          <a:p>
            <a:pPr lvl="1" algn="l"/>
            <a:r>
              <a:rPr lang="en-US" sz="2400" i="1" smtClean="0"/>
              <a:t>dish</a:t>
            </a:r>
            <a:r>
              <a:rPr lang="en-US" sz="2400" smtClean="0"/>
              <a:t> = physical plate, menu item</a:t>
            </a:r>
          </a:p>
          <a:p>
            <a:pPr algn="l">
              <a:buFont typeface="Arial" pitchFamily="34" charset="0"/>
              <a:buChar char="→"/>
            </a:pPr>
            <a:r>
              <a:rPr lang="en-US" sz="2800" smtClean="0"/>
              <a:t> All of these make NLP difficult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72516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Language as a formal system</a:t>
            </a:r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mtClean="0"/>
              <a:t>We can treat parts of language formally</a:t>
            </a:r>
          </a:p>
          <a:p>
            <a:pPr lvl="1" algn="l"/>
            <a:r>
              <a:rPr lang="en-US" smtClean="0"/>
              <a:t>Language = a set of acceptable strings</a:t>
            </a:r>
          </a:p>
          <a:p>
            <a:pPr lvl="1" algn="l"/>
            <a:r>
              <a:rPr lang="en-US" smtClean="0"/>
              <a:t>Define a model to recognize/generate language</a:t>
            </a:r>
          </a:p>
          <a:p>
            <a:pPr algn="l"/>
            <a:r>
              <a:rPr lang="en-US" smtClean="0"/>
              <a:t>Works for different levels of language (phonology, morphology, etc.)</a:t>
            </a:r>
          </a:p>
          <a:p>
            <a:pPr algn="l"/>
            <a:r>
              <a:rPr lang="en-US" smtClean="0"/>
              <a:t>Can use finite-state automata, context-free grammars, etc. to represent language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6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Rule-based &amp; Statistical Methods</a:t>
            </a:r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mtClean="0"/>
              <a:t>Theoretical linguistics captures abstract properties of language</a:t>
            </a:r>
          </a:p>
          <a:p>
            <a:pPr algn="l"/>
            <a:r>
              <a:rPr lang="en-US" smtClean="0"/>
              <a:t>NLP can more or less follow theoretical insights</a:t>
            </a:r>
          </a:p>
          <a:p>
            <a:pPr lvl="1" algn="l"/>
            <a:r>
              <a:rPr lang="en-US" smtClean="0"/>
              <a:t>Rule-based: model system with linguistic rules</a:t>
            </a:r>
          </a:p>
          <a:p>
            <a:pPr lvl="1" algn="l"/>
            <a:r>
              <a:rPr lang="en-US" smtClean="0"/>
              <a:t>Statistical: model system with probabilities of what normally happens</a:t>
            </a:r>
          </a:p>
          <a:p>
            <a:pPr algn="l"/>
            <a:r>
              <a:rPr lang="en-US" smtClean="0"/>
              <a:t>Hybrid models combine the two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8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The need for efficiency</a:t>
            </a:r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mtClean="0"/>
              <a:t>Simply writing down linguistic insights isn’t sufficient to have a working system</a:t>
            </a:r>
          </a:p>
          <a:p>
            <a:pPr algn="l">
              <a:lnSpc>
                <a:spcPct val="90000"/>
              </a:lnSpc>
            </a:pPr>
            <a:r>
              <a:rPr lang="en-US" smtClean="0"/>
              <a:t>Programs need to run in real-time, i.e., be efficient</a:t>
            </a:r>
          </a:p>
          <a:p>
            <a:pPr lvl="1" algn="l">
              <a:lnSpc>
                <a:spcPct val="90000"/>
              </a:lnSpc>
            </a:pPr>
            <a:r>
              <a:rPr lang="en-US" smtClean="0"/>
              <a:t>There are thousands of grammar rules which might be applied to a sentence</a:t>
            </a:r>
          </a:p>
          <a:p>
            <a:pPr algn="l">
              <a:lnSpc>
                <a:spcPct val="90000"/>
              </a:lnSpc>
            </a:pPr>
            <a:r>
              <a:rPr lang="en-US" smtClean="0"/>
              <a:t>Use insights from computer science</a:t>
            </a:r>
          </a:p>
          <a:p>
            <a:pPr lvl="1" algn="l">
              <a:lnSpc>
                <a:spcPct val="90000"/>
              </a:lnSpc>
            </a:pPr>
            <a:r>
              <a:rPr lang="en-US" smtClean="0"/>
              <a:t>To find the best parse, use chart parsing, a form of dynamic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4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447</Words>
  <Application>Microsoft Office PowerPoint</Application>
  <PresentationFormat>A4 Paper (210x297 mm)</PresentationFormat>
  <Paragraphs>81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8" baseType="lpstr">
      <vt:lpstr>ae_AlMateen</vt:lpstr>
      <vt:lpstr>Arial</vt:lpstr>
      <vt:lpstr>Calibri</vt:lpstr>
      <vt:lpstr>Garamond</vt:lpstr>
      <vt:lpstr>Times New Roman</vt:lpstr>
      <vt:lpstr>Office Theme</vt:lpstr>
      <vt:lpstr>عرض تقديمي في PowerPoint</vt:lpstr>
      <vt:lpstr>Lecture 12</vt:lpstr>
      <vt:lpstr>عرض تقديمي في PowerPoint</vt:lpstr>
      <vt:lpstr>Why Study NLP?</vt:lpstr>
      <vt:lpstr> </vt:lpstr>
      <vt:lpstr> </vt:lpstr>
      <vt:lpstr> </vt:lpstr>
      <vt:lpstr> </vt:lpstr>
      <vt:lpstr> </vt:lpstr>
      <vt:lpstr> </vt:lpstr>
      <vt:lpstr> 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Dr. Abdullah Al Fraidan</cp:lastModifiedBy>
  <cp:revision>129</cp:revision>
  <dcterms:created xsi:type="dcterms:W3CDTF">2009-10-14T19:14:34Z</dcterms:created>
  <dcterms:modified xsi:type="dcterms:W3CDTF">2013-04-12T18:33:19Z</dcterms:modified>
</cp:coreProperties>
</file>