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77" d="100"/>
          <a:sy n="77" d="100"/>
        </p:scale>
        <p:origin x="1435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</a:t>
            </a:r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13</a:t>
            </a:r>
            <a:endParaRPr lang="en-US" sz="6000" b="1" spc="-150" dirty="0" smtClean="0">
              <a:solidFill>
                <a:schemeClr val="accent6">
                  <a:lumMod val="75000"/>
                </a:schemeClr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NLP</a:t>
            </a:r>
          </a:p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Natural Language Processing</a:t>
            </a:r>
            <a:endParaRPr lang="en-US" b="1" dirty="0" smtClean="0">
              <a:solidFill>
                <a:srgbClr val="00B0F0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715962"/>
          </a:xfrm>
        </p:spPr>
        <p:txBody>
          <a:bodyPr/>
          <a:lstStyle/>
          <a:p>
            <a:pPr algn="l"/>
            <a:r>
              <a:rPr lang="en-US"/>
              <a:t>The Problem of Syntactic Analysis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mtClean="0"/>
              <a:t>Assume input sentence S in natural language L</a:t>
            </a:r>
          </a:p>
          <a:p>
            <a:pPr algn="l"/>
            <a:r>
              <a:rPr lang="en-US" smtClean="0"/>
              <a:t>Assume you have rules (</a:t>
            </a:r>
            <a:r>
              <a:rPr lang="en-US" i="1" smtClean="0">
                <a:solidFill>
                  <a:srgbClr val="0000FF"/>
                </a:solidFill>
              </a:rPr>
              <a:t>grammar</a:t>
            </a:r>
            <a:r>
              <a:rPr lang="en-US" smtClean="0"/>
              <a:t> G) that describe syntactic regularities (patterns or structures) found in sentences of L </a:t>
            </a:r>
          </a:p>
          <a:p>
            <a:pPr algn="l"/>
            <a:r>
              <a:rPr lang="en-US" smtClean="0"/>
              <a:t>Given S &amp; G, find syntactic structure of S</a:t>
            </a:r>
          </a:p>
          <a:p>
            <a:pPr algn="l"/>
            <a:r>
              <a:rPr lang="en-US" smtClean="0"/>
              <a:t>Such a structure is called a </a:t>
            </a:r>
            <a:r>
              <a:rPr lang="en-US" smtClean="0">
                <a:solidFill>
                  <a:srgbClr val="0000FF"/>
                </a:solidFill>
              </a:rPr>
              <a:t>parse tree</a:t>
            </a:r>
          </a:p>
          <a:p>
            <a:pPr algn="l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Example 1</a:t>
            </a:r>
            <a:endParaRPr lang="en-US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57200" y="2209800"/>
            <a:ext cx="502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en-US" sz="2800" smtClean="0"/>
              <a:t>S </a:t>
            </a:r>
            <a:r>
              <a:rPr lang="pl-PL" sz="2800" smtClean="0">
                <a:sym typeface="Wingdings" panose="05000000000000000000" pitchFamily="2" charset="2"/>
              </a:rPr>
              <a:t></a:t>
            </a:r>
            <a:r>
              <a:rPr lang="en-US" sz="2800" smtClean="0"/>
              <a:t> NP VP </a:t>
            </a:r>
          </a:p>
          <a:p>
            <a:pPr algn="l">
              <a:buFontTx/>
              <a:buNone/>
            </a:pPr>
            <a:r>
              <a:rPr lang="en-US" sz="2800" smtClean="0"/>
              <a:t>VP </a:t>
            </a:r>
            <a:r>
              <a:rPr lang="en-US" sz="2800" smtClean="0">
                <a:sym typeface="Wingdings" panose="05000000000000000000" pitchFamily="2" charset="2"/>
              </a:rPr>
              <a:t> V NP</a:t>
            </a:r>
          </a:p>
          <a:p>
            <a:pPr algn="l">
              <a:buFontTx/>
              <a:buNone/>
            </a:pPr>
            <a:r>
              <a:rPr lang="en-US" sz="2800" smtClean="0">
                <a:sym typeface="Wingdings" panose="05000000000000000000" pitchFamily="2" charset="2"/>
              </a:rPr>
              <a:t>VP  V</a:t>
            </a:r>
            <a:r>
              <a:rPr lang="en-US" sz="2800" smtClean="0">
                <a:solidFill>
                  <a:srgbClr val="0000FF"/>
                </a:solidFill>
              </a:rPr>
              <a:t>  </a:t>
            </a:r>
            <a:r>
              <a:rPr lang="en-US" sz="2800" smtClean="0"/>
              <a:t>                                 			</a:t>
            </a:r>
            <a:endParaRPr lang="en-US" sz="2800"/>
          </a:p>
        </p:txBody>
      </p:sp>
      <p:sp>
        <p:nvSpPr>
          <p:cNvPr id="35" name="AutoShape 22"/>
          <p:cNvSpPr>
            <a:spLocks noChangeAspect="1" noChangeArrowheads="1" noTextEdit="1"/>
          </p:cNvSpPr>
          <p:nvPr/>
        </p:nvSpPr>
        <p:spPr bwMode="auto">
          <a:xfrm>
            <a:off x="5486400" y="1600200"/>
            <a:ext cx="3276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endParaRPr lang="ar-SA"/>
          </a:p>
        </p:txBody>
      </p:sp>
      <p:grpSp>
        <p:nvGrpSpPr>
          <p:cNvPr id="36" name="Group 57"/>
          <p:cNvGrpSpPr>
            <a:grpSpLocks/>
          </p:cNvGrpSpPr>
          <p:nvPr/>
        </p:nvGrpSpPr>
        <p:grpSpPr bwMode="auto">
          <a:xfrm>
            <a:off x="6019802" y="1685925"/>
            <a:ext cx="1868488" cy="3108325"/>
            <a:chOff x="3792" y="1062"/>
            <a:chExt cx="1177" cy="1958"/>
          </a:xfrm>
        </p:grpSpPr>
        <p:sp>
          <p:nvSpPr>
            <p:cNvPr id="37" name="Rectangle 23"/>
            <p:cNvSpPr>
              <a:spLocks noChangeArrowheads="1"/>
            </p:cNvSpPr>
            <p:nvPr/>
          </p:nvSpPr>
          <p:spPr bwMode="auto">
            <a:xfrm>
              <a:off x="4300" y="1062"/>
              <a:ext cx="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i="0">
                  <a:solidFill>
                    <a:srgbClr val="000000"/>
                  </a:solidFill>
                </a:rPr>
                <a:t>S</a:t>
              </a:r>
              <a:endParaRPr lang="en-US" sz="2800" i="0"/>
            </a:p>
          </p:txBody>
        </p:sp>
        <p:sp>
          <p:nvSpPr>
            <p:cNvPr id="38" name="Rectangle 25"/>
            <p:cNvSpPr>
              <a:spLocks noChangeArrowheads="1"/>
            </p:cNvSpPr>
            <p:nvPr/>
          </p:nvSpPr>
          <p:spPr bwMode="auto">
            <a:xfrm>
              <a:off x="4783" y="1599"/>
              <a:ext cx="18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i="0">
                  <a:solidFill>
                    <a:srgbClr val="000000"/>
                  </a:solidFill>
                  <a:latin typeface="Times New Roman" panose="02020603050405020304" pitchFamily="18" charset="0"/>
                </a:rPr>
                <a:t>VP</a:t>
              </a:r>
              <a:endParaRPr lang="en-US" sz="2800" i="0"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26"/>
            <p:cNvSpPr>
              <a:spLocks noChangeArrowheads="1"/>
            </p:cNvSpPr>
            <p:nvPr/>
          </p:nvSpPr>
          <p:spPr bwMode="auto">
            <a:xfrm>
              <a:off x="3859" y="2302"/>
              <a:ext cx="14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he</a:t>
              </a:r>
              <a:endParaRPr lang="en-US" sz="2800">
                <a:latin typeface="Times New Roman" panose="02020603050405020304" pitchFamily="18" charset="0"/>
              </a:endParaRPr>
            </a:p>
          </p:txBody>
        </p:sp>
        <p:sp>
          <p:nvSpPr>
            <p:cNvPr id="40" name="Line 27"/>
            <p:cNvSpPr>
              <a:spLocks noChangeShapeType="1"/>
            </p:cNvSpPr>
            <p:nvPr/>
          </p:nvSpPr>
          <p:spPr bwMode="auto">
            <a:xfrm flipH="1">
              <a:off x="4010" y="1239"/>
              <a:ext cx="275" cy="30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1" name="Line 28"/>
            <p:cNvSpPr>
              <a:spLocks noChangeShapeType="1"/>
            </p:cNvSpPr>
            <p:nvPr/>
          </p:nvSpPr>
          <p:spPr bwMode="auto">
            <a:xfrm>
              <a:off x="4423" y="1231"/>
              <a:ext cx="345" cy="38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2" name="Line 29"/>
            <p:cNvSpPr>
              <a:spLocks noChangeShapeType="1"/>
            </p:cNvSpPr>
            <p:nvPr/>
          </p:nvSpPr>
          <p:spPr bwMode="auto">
            <a:xfrm>
              <a:off x="4825" y="2570"/>
              <a:ext cx="2" cy="15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3" name="Line 30"/>
            <p:cNvSpPr>
              <a:spLocks noChangeShapeType="1"/>
            </p:cNvSpPr>
            <p:nvPr/>
          </p:nvSpPr>
          <p:spPr bwMode="auto">
            <a:xfrm>
              <a:off x="3870" y="1852"/>
              <a:ext cx="2" cy="38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4" name="Rectangle 31"/>
            <p:cNvSpPr>
              <a:spLocks noChangeArrowheads="1"/>
            </p:cNvSpPr>
            <p:nvPr/>
          </p:nvSpPr>
          <p:spPr bwMode="auto">
            <a:xfrm>
              <a:off x="3792" y="1632"/>
              <a:ext cx="18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i="0">
                  <a:solidFill>
                    <a:srgbClr val="000000"/>
                  </a:solidFill>
                  <a:latin typeface="Times New Roman" panose="02020603050405020304" pitchFamily="18" charset="0"/>
                </a:rPr>
                <a:t>NP</a:t>
              </a:r>
              <a:endParaRPr lang="en-US" sz="2800" i="0"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32"/>
            <p:cNvSpPr>
              <a:spLocks noChangeArrowheads="1"/>
            </p:cNvSpPr>
            <p:nvPr/>
          </p:nvSpPr>
          <p:spPr bwMode="auto">
            <a:xfrm>
              <a:off x="4745" y="2302"/>
              <a:ext cx="10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i="0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sz="2800" i="0"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33"/>
            <p:cNvSpPr>
              <a:spLocks noChangeArrowheads="1"/>
            </p:cNvSpPr>
            <p:nvPr/>
          </p:nvSpPr>
          <p:spPr bwMode="auto">
            <a:xfrm>
              <a:off x="4584" y="2749"/>
              <a:ext cx="2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slept</a:t>
              </a:r>
              <a:endParaRPr lang="en-US" sz="2800" i="0">
                <a:latin typeface="Times New Roman" panose="02020603050405020304" pitchFamily="18" charset="0"/>
              </a:endParaRPr>
            </a:p>
          </p:txBody>
        </p:sp>
        <p:sp>
          <p:nvSpPr>
            <p:cNvPr id="47" name="Line 34"/>
            <p:cNvSpPr>
              <a:spLocks noChangeShapeType="1"/>
            </p:cNvSpPr>
            <p:nvPr/>
          </p:nvSpPr>
          <p:spPr bwMode="auto">
            <a:xfrm flipH="1">
              <a:off x="4010" y="1239"/>
              <a:ext cx="275" cy="30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8" name="Line 35"/>
            <p:cNvSpPr>
              <a:spLocks noChangeShapeType="1"/>
            </p:cNvSpPr>
            <p:nvPr/>
          </p:nvSpPr>
          <p:spPr bwMode="auto">
            <a:xfrm flipH="1">
              <a:off x="4825" y="1852"/>
              <a:ext cx="14" cy="4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  <p:sp>
          <p:nvSpPr>
            <p:cNvPr id="49" name="Line 36"/>
            <p:cNvSpPr>
              <a:spLocks noChangeShapeType="1"/>
            </p:cNvSpPr>
            <p:nvPr/>
          </p:nvSpPr>
          <p:spPr bwMode="auto">
            <a:xfrm>
              <a:off x="3870" y="1852"/>
              <a:ext cx="2" cy="38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ar-SA"/>
            </a:p>
          </p:txBody>
        </p:sp>
      </p:grpSp>
      <p:sp>
        <p:nvSpPr>
          <p:cNvPr id="50" name="Rectangle 54"/>
          <p:cNvSpPr>
            <a:spLocks noChangeArrowheads="1"/>
          </p:cNvSpPr>
          <p:nvPr/>
        </p:nvSpPr>
        <p:spPr bwMode="auto">
          <a:xfrm>
            <a:off x="3124200" y="2209800"/>
            <a:ext cx="2209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  <a:buFontTx/>
              <a:buNone/>
            </a:pPr>
            <a:r>
              <a:rPr lang="en-US" sz="2400"/>
              <a:t>NP </a:t>
            </a:r>
            <a:r>
              <a:rPr lang="en-US" sz="2400">
                <a:sym typeface="Wingdings" panose="05000000000000000000" pitchFamily="2" charset="2"/>
              </a:rPr>
              <a:t> I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400">
                <a:sym typeface="Wingdings" panose="05000000000000000000" pitchFamily="2" charset="2"/>
              </a:rPr>
              <a:t>NP  he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400"/>
              <a:t>V </a:t>
            </a:r>
            <a:r>
              <a:rPr lang="en-US" sz="2400">
                <a:sym typeface="Wingdings" panose="05000000000000000000" pitchFamily="2" charset="2"/>
              </a:rPr>
              <a:t> slept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400"/>
              <a:t>V </a:t>
            </a:r>
            <a:r>
              <a:rPr lang="en-US" sz="2400">
                <a:sym typeface="Wingdings" panose="05000000000000000000" pitchFamily="2" charset="2"/>
              </a:rPr>
              <a:t> ate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400"/>
              <a:t>V </a:t>
            </a:r>
            <a:r>
              <a:rPr lang="en-US" sz="2400">
                <a:sym typeface="Wingdings" panose="05000000000000000000" pitchFamily="2" charset="2"/>
              </a:rPr>
              <a:t> drinks</a:t>
            </a:r>
            <a:r>
              <a:rPr lang="en-US" sz="2400" i="0"/>
              <a:t>			</a:t>
            </a:r>
          </a:p>
        </p:txBody>
      </p:sp>
      <p:sp>
        <p:nvSpPr>
          <p:cNvPr id="51" name="Text Box 55"/>
          <p:cNvSpPr txBox="1">
            <a:spLocks noChangeArrowheads="1"/>
          </p:cNvSpPr>
          <p:nvPr/>
        </p:nvSpPr>
        <p:spPr bwMode="auto">
          <a:xfrm>
            <a:off x="1676400" y="5181600"/>
            <a:ext cx="154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i="0">
                <a:solidFill>
                  <a:srgbClr val="0000FF"/>
                </a:solidFill>
              </a:rPr>
              <a:t>Grammar</a:t>
            </a:r>
          </a:p>
        </p:txBody>
      </p:sp>
      <p:sp>
        <p:nvSpPr>
          <p:cNvPr id="52" name="Text Box 56"/>
          <p:cNvSpPr txBox="1">
            <a:spLocks noChangeArrowheads="1"/>
          </p:cNvSpPr>
          <p:nvPr/>
        </p:nvSpPr>
        <p:spPr bwMode="auto">
          <a:xfrm>
            <a:off x="6477000" y="5257800"/>
            <a:ext cx="174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i="0">
                <a:solidFill>
                  <a:srgbClr val="0000FF"/>
                </a:solidFill>
              </a:rPr>
              <a:t>Parse Tree</a:t>
            </a:r>
          </a:p>
        </p:txBody>
      </p:sp>
    </p:spTree>
    <p:extLst>
      <p:ext uri="{BB962C8B-B14F-4D97-AF65-F5344CB8AC3E}">
        <p14:creationId xmlns:p14="http://schemas.microsoft.com/office/powerpoint/2010/main" val="283052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More Complex Sentences</a:t>
            </a:r>
            <a:endParaRPr 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i="1" smtClean="0"/>
              <a:t>I can fish.</a:t>
            </a:r>
          </a:p>
          <a:p>
            <a:pPr algn="l"/>
            <a:r>
              <a:rPr lang="en-US" i="1" smtClean="0"/>
              <a:t>I saw the elephant in my pajamas.</a:t>
            </a:r>
          </a:p>
          <a:p>
            <a:pPr algn="l"/>
            <a:endParaRPr lang="en-US" i="1" smtClean="0"/>
          </a:p>
          <a:p>
            <a:pPr algn="l"/>
            <a:r>
              <a:rPr lang="en-US" smtClean="0"/>
              <a:t>These sentences exhibit </a:t>
            </a:r>
            <a:r>
              <a:rPr lang="en-US" smtClean="0">
                <a:solidFill>
                  <a:srgbClr val="0000FF"/>
                </a:solidFill>
              </a:rPr>
              <a:t>ambiguity</a:t>
            </a:r>
          </a:p>
          <a:p>
            <a:pPr algn="l"/>
            <a:r>
              <a:rPr lang="en-US" smtClean="0"/>
              <a:t>Computers will have to find the acceptable or most likely meaning(s).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5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mtClean="0"/>
              <a:t>Meaning from a Parse Tree </a:t>
            </a:r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33400" y="1219200"/>
            <a:ext cx="4495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i="1" smtClean="0"/>
              <a:t>I can fish.</a:t>
            </a:r>
          </a:p>
          <a:p>
            <a:pPr algn="l"/>
            <a:r>
              <a:rPr lang="en-US" sz="2800" smtClean="0"/>
              <a:t>We want to understand </a:t>
            </a:r>
          </a:p>
          <a:p>
            <a:pPr lvl="1" algn="l"/>
            <a:r>
              <a:rPr lang="en-US" sz="2400" smtClean="0"/>
              <a:t>Who does what?</a:t>
            </a:r>
          </a:p>
          <a:p>
            <a:pPr lvl="2" algn="l"/>
            <a:r>
              <a:rPr lang="en-US" sz="2000" smtClean="0"/>
              <a:t>the </a:t>
            </a:r>
            <a:r>
              <a:rPr lang="en-US" sz="2000" i="1" smtClean="0"/>
              <a:t>canner</a:t>
            </a:r>
            <a:r>
              <a:rPr lang="en-US" sz="2000" smtClean="0"/>
              <a:t> is me, the </a:t>
            </a:r>
            <a:r>
              <a:rPr lang="en-US" sz="2000" i="1" smtClean="0"/>
              <a:t>action</a:t>
            </a:r>
            <a:r>
              <a:rPr lang="en-US" sz="2000" smtClean="0"/>
              <a:t> is canning, and the </a:t>
            </a:r>
            <a:r>
              <a:rPr lang="en-US" sz="2000" i="1" smtClean="0"/>
              <a:t>thing canned</a:t>
            </a:r>
            <a:r>
              <a:rPr lang="en-US" sz="2000" smtClean="0"/>
              <a:t> is fish.</a:t>
            </a:r>
          </a:p>
          <a:p>
            <a:pPr lvl="2" algn="l"/>
            <a:r>
              <a:rPr lang="en-US" sz="2000" smtClean="0"/>
              <a:t>e.g. Canning(ME, FishStuff)</a:t>
            </a:r>
          </a:p>
          <a:p>
            <a:pPr lvl="2" algn="l"/>
            <a:r>
              <a:rPr lang="en-US" sz="2000" smtClean="0"/>
              <a:t>This is a logic representation of meaning</a:t>
            </a:r>
            <a:endParaRPr lang="en-US" sz="200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5400"/>
            <a:ext cx="31511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914400" y="4800600"/>
            <a:ext cx="75596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i="0"/>
              <a:t>We can do this by</a:t>
            </a:r>
          </a:p>
          <a:p>
            <a:pPr algn="l">
              <a:buFontTx/>
              <a:buChar char="•"/>
            </a:pPr>
            <a:r>
              <a:rPr lang="en-US" sz="2000" i="0">
                <a:solidFill>
                  <a:srgbClr val="0000FF"/>
                </a:solidFill>
              </a:rPr>
              <a:t> associating meanings with lexical items in the tree</a:t>
            </a:r>
          </a:p>
          <a:p>
            <a:pPr algn="l">
              <a:buFontTx/>
              <a:buChar char="•"/>
            </a:pPr>
            <a:r>
              <a:rPr lang="en-US" sz="2000" i="0">
                <a:solidFill>
                  <a:srgbClr val="0000FF"/>
                </a:solidFill>
              </a:rPr>
              <a:t> then using rules to figure out what the S as a whole means</a:t>
            </a:r>
          </a:p>
        </p:txBody>
      </p:sp>
    </p:spTree>
    <p:extLst>
      <p:ext uri="{BB962C8B-B14F-4D97-AF65-F5344CB8AC3E}">
        <p14:creationId xmlns:p14="http://schemas.microsoft.com/office/powerpoint/2010/main" val="41961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z="3600" smtClean="0"/>
              <a:t>Meaning from a Parse Tree (Details)</a:t>
            </a:r>
            <a:endParaRPr lang="en-US" sz="360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3048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smtClean="0"/>
              <a:t>Let’s augment the grammar with </a:t>
            </a:r>
            <a:r>
              <a:rPr lang="en-US" sz="2400" smtClean="0">
                <a:solidFill>
                  <a:srgbClr val="0000FF"/>
                </a:solidFill>
              </a:rPr>
              <a:t>feature constraints</a:t>
            </a:r>
            <a:endParaRPr lang="en-US" sz="2400" smtClean="0"/>
          </a:p>
          <a:p>
            <a:pPr algn="l"/>
            <a:endParaRPr lang="en-US" sz="2400" smtClean="0"/>
          </a:p>
          <a:p>
            <a:pPr algn="l"/>
            <a:r>
              <a:rPr lang="en-US" sz="2400" smtClean="0"/>
              <a:t>S </a:t>
            </a:r>
            <a:r>
              <a:rPr lang="en-US" sz="2400" smtClean="0">
                <a:sym typeface="Wingdings" panose="05000000000000000000" pitchFamily="2" charset="2"/>
              </a:rPr>
              <a:t> NP VP</a:t>
            </a:r>
          </a:p>
          <a:p>
            <a:pPr lvl="1" algn="l"/>
            <a:r>
              <a:rPr lang="en-US" sz="2000" smtClean="0">
                <a:solidFill>
                  <a:srgbClr val="0000FF"/>
                </a:solidFill>
                <a:sym typeface="Wingdings" panose="05000000000000000000" pitchFamily="2" charset="2"/>
              </a:rPr>
              <a:t>&lt;S subj&gt; =&lt;NP&gt;</a:t>
            </a:r>
          </a:p>
          <a:p>
            <a:pPr lvl="1" algn="l"/>
            <a:r>
              <a:rPr lang="en-US" sz="2000" smtClean="0">
                <a:solidFill>
                  <a:srgbClr val="0000FF"/>
                </a:solidFill>
                <a:sym typeface="Wingdings" panose="05000000000000000000" pitchFamily="2" charset="2"/>
              </a:rPr>
              <a:t>&lt;S&gt;=&lt;VP&gt;</a:t>
            </a:r>
          </a:p>
          <a:p>
            <a:pPr algn="l"/>
            <a:endParaRPr lang="en-US" sz="2400" smtClean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algn="l"/>
            <a:r>
              <a:rPr lang="en-US" sz="2400" smtClean="0">
                <a:sym typeface="Wingdings" panose="05000000000000000000" pitchFamily="2" charset="2"/>
              </a:rPr>
              <a:t>VP V NP</a:t>
            </a:r>
          </a:p>
          <a:p>
            <a:pPr lvl="1" algn="l"/>
            <a:r>
              <a:rPr lang="en-US" sz="2000" smtClean="0">
                <a:solidFill>
                  <a:srgbClr val="0000FF"/>
                </a:solidFill>
                <a:sym typeface="Wingdings" panose="05000000000000000000" pitchFamily="2" charset="2"/>
              </a:rPr>
              <a:t>&lt;VP&gt; = &lt;V&gt;</a:t>
            </a:r>
          </a:p>
          <a:p>
            <a:pPr lvl="1" algn="l"/>
            <a:r>
              <a:rPr lang="en-US" sz="2000" smtClean="0">
                <a:solidFill>
                  <a:srgbClr val="0000FF"/>
                </a:solidFill>
                <a:sym typeface="Wingdings" panose="05000000000000000000" pitchFamily="2" charset="2"/>
              </a:rPr>
              <a:t>&lt;VP obj&gt; =&lt;NP&gt;</a:t>
            </a:r>
          </a:p>
          <a:p>
            <a:pPr algn="l"/>
            <a:endParaRPr lang="en-US" sz="2400">
              <a:solidFill>
                <a:srgbClr val="0000FF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31511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572000" y="4648200"/>
            <a:ext cx="2398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i="0">
                <a:solidFill>
                  <a:srgbClr val="0000FF"/>
                </a:solidFill>
              </a:rPr>
              <a:t>*2:[pred: </a:t>
            </a:r>
            <a:r>
              <a:rPr lang="en-US" sz="2000" b="1">
                <a:solidFill>
                  <a:srgbClr val="0000FF"/>
                </a:solidFill>
              </a:rPr>
              <a:t>Canning</a:t>
            </a:r>
            <a:r>
              <a:rPr lang="en-US" sz="2000" b="1" i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791200" y="1524000"/>
            <a:ext cx="11985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i="0">
                <a:solidFill>
                  <a:srgbClr val="0000FF"/>
                </a:solidFill>
              </a:rPr>
              <a:t>[subj: *1</a:t>
            </a:r>
          </a:p>
          <a:p>
            <a:pPr algn="l"/>
            <a:r>
              <a:rPr lang="en-US" sz="2000" b="1" i="0">
                <a:solidFill>
                  <a:srgbClr val="0000FF"/>
                </a:solidFill>
              </a:rPr>
              <a:t> pred: *2</a:t>
            </a:r>
          </a:p>
          <a:p>
            <a:pPr algn="l"/>
            <a:r>
              <a:rPr lang="en-US" sz="2000" b="1" i="0">
                <a:solidFill>
                  <a:srgbClr val="0000FF"/>
                </a:solidFill>
              </a:rPr>
              <a:t> obj: *3]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124200" y="28194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i="0">
                <a:solidFill>
                  <a:srgbClr val="0000FF"/>
                </a:solidFill>
              </a:rPr>
              <a:t>*1[sem: </a:t>
            </a:r>
            <a:r>
              <a:rPr lang="en-US" sz="2000" b="1">
                <a:solidFill>
                  <a:srgbClr val="0000FF"/>
                </a:solidFill>
              </a:rPr>
              <a:t>ME</a:t>
            </a:r>
            <a:r>
              <a:rPr lang="en-US" sz="2000" b="1" i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7315200" y="3657600"/>
            <a:ext cx="2438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i="0">
                <a:solidFill>
                  <a:srgbClr val="0000FF"/>
                </a:solidFill>
              </a:rPr>
              <a:t>*3[sem: </a:t>
            </a:r>
            <a:r>
              <a:rPr lang="en-US" sz="2000" b="1">
                <a:solidFill>
                  <a:srgbClr val="0000FF"/>
                </a:solidFill>
              </a:rPr>
              <a:t>Fish</a:t>
            </a:r>
          </a:p>
          <a:p>
            <a:pPr algn="l"/>
            <a:r>
              <a:rPr lang="en-US" sz="2000" b="1">
                <a:solidFill>
                  <a:srgbClr val="0000FF"/>
                </a:solidFill>
              </a:rPr>
              <a:t>              Stuff</a:t>
            </a:r>
            <a:r>
              <a:rPr lang="en-US" sz="2000" b="1" i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1212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i="0">
                <a:solidFill>
                  <a:srgbClr val="0000FF"/>
                </a:solidFill>
              </a:rPr>
              <a:t>[pred: *2</a:t>
            </a:r>
          </a:p>
          <a:p>
            <a:pPr algn="l"/>
            <a:r>
              <a:rPr lang="en-US" sz="2000" b="1" i="0">
                <a:solidFill>
                  <a:srgbClr val="0000FF"/>
                </a:solidFill>
              </a:rPr>
              <a:t> obj: *3]</a:t>
            </a:r>
          </a:p>
        </p:txBody>
      </p:sp>
    </p:spTree>
    <p:extLst>
      <p:ext uri="{BB962C8B-B14F-4D97-AF65-F5344CB8AC3E}">
        <p14:creationId xmlns:p14="http://schemas.microsoft.com/office/powerpoint/2010/main" val="39320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3058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z="3600" smtClean="0"/>
              <a:t>Grammar Induction</a:t>
            </a:r>
            <a:endParaRPr lang="en-US" sz="3600"/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2800" smtClean="0"/>
              <a:t>Start with a </a:t>
            </a:r>
            <a:r>
              <a:rPr lang="en-US" sz="2800" smtClean="0">
                <a:solidFill>
                  <a:srgbClr val="0000FF"/>
                </a:solidFill>
              </a:rPr>
              <a:t>tree bank</a:t>
            </a:r>
            <a:r>
              <a:rPr lang="en-US" sz="2800" smtClean="0"/>
              <a:t> = collection of parsed sentences</a:t>
            </a:r>
          </a:p>
          <a:p>
            <a:pPr algn="l">
              <a:lnSpc>
                <a:spcPct val="80000"/>
              </a:lnSpc>
            </a:pPr>
            <a:r>
              <a:rPr lang="en-US" sz="2800" smtClean="0"/>
              <a:t>Extract grammar rules corresponding to parse trees, estimating the probability of the grammar rule based on its frequency</a:t>
            </a:r>
          </a:p>
          <a:p>
            <a:pPr lvl="2" algn="l">
              <a:lnSpc>
                <a:spcPct val="80000"/>
              </a:lnSpc>
              <a:buFontTx/>
              <a:buNone/>
            </a:pPr>
            <a:r>
              <a:rPr lang="en-US" sz="2000" smtClean="0"/>
              <a:t>P(A</a:t>
            </a:r>
            <a:r>
              <a:rPr lang="en-US" sz="2000" smtClean="0">
                <a:sym typeface="Wingdings" panose="05000000000000000000" pitchFamily="2" charset="2"/>
              </a:rPr>
              <a:t></a:t>
            </a:r>
            <a:r>
              <a:rPr lang="el-GR" sz="2000" smtClean="0">
                <a:sym typeface="Wingdings" panose="05000000000000000000" pitchFamily="2" charset="2"/>
              </a:rPr>
              <a:t>β</a:t>
            </a:r>
            <a:r>
              <a:rPr lang="en-US" sz="2000" smtClean="0">
                <a:sym typeface="Wingdings" panose="05000000000000000000" pitchFamily="2" charset="2"/>
              </a:rPr>
              <a:t> | A) = Count(A</a:t>
            </a:r>
            <a:r>
              <a:rPr lang="el-GR" sz="2000" smtClean="0">
                <a:sym typeface="Wingdings" panose="05000000000000000000" pitchFamily="2" charset="2"/>
              </a:rPr>
              <a:t>β</a:t>
            </a:r>
            <a:r>
              <a:rPr lang="en-US" sz="2000" smtClean="0">
                <a:sym typeface="Wingdings" panose="05000000000000000000" pitchFamily="2" charset="2"/>
              </a:rPr>
              <a:t>) / Count(A)</a:t>
            </a:r>
          </a:p>
          <a:p>
            <a:pPr algn="l">
              <a:lnSpc>
                <a:spcPct val="80000"/>
              </a:lnSpc>
            </a:pPr>
            <a:r>
              <a:rPr lang="en-US" sz="2800" smtClean="0">
                <a:sym typeface="Wingdings" panose="05000000000000000000" pitchFamily="2" charset="2"/>
              </a:rPr>
              <a:t>You then have a </a:t>
            </a:r>
            <a:r>
              <a:rPr lang="en-US" sz="2800" smtClean="0">
                <a:solidFill>
                  <a:srgbClr val="0000FF"/>
                </a:solidFill>
                <a:sym typeface="Wingdings" panose="05000000000000000000" pitchFamily="2" charset="2"/>
              </a:rPr>
              <a:t>probabilistic grammar</a:t>
            </a:r>
            <a:r>
              <a:rPr lang="en-US" sz="2800" smtClean="0">
                <a:sym typeface="Wingdings" panose="05000000000000000000" pitchFamily="2" charset="2"/>
              </a:rPr>
              <a:t>, derived from a </a:t>
            </a:r>
            <a:r>
              <a:rPr lang="en-US" sz="2800" smtClean="0">
                <a:solidFill>
                  <a:srgbClr val="0000FF"/>
                </a:solidFill>
                <a:sym typeface="Wingdings" panose="05000000000000000000" pitchFamily="2" charset="2"/>
              </a:rPr>
              <a:t>corpus</a:t>
            </a:r>
            <a:r>
              <a:rPr lang="en-US" sz="2800" smtClean="0">
                <a:sym typeface="Wingdings" panose="05000000000000000000" pitchFamily="2" charset="2"/>
              </a:rPr>
              <a:t> of parse trees</a:t>
            </a:r>
          </a:p>
          <a:p>
            <a:pPr algn="l">
              <a:lnSpc>
                <a:spcPct val="80000"/>
              </a:lnSpc>
            </a:pPr>
            <a:endParaRPr lang="en-US" sz="2800" i="1" smtClean="0">
              <a:sym typeface="Wingdings" panose="05000000000000000000" pitchFamily="2" charset="2"/>
            </a:endParaRPr>
          </a:p>
          <a:p>
            <a:pPr algn="l">
              <a:lnSpc>
                <a:spcPct val="80000"/>
              </a:lnSpc>
            </a:pPr>
            <a:r>
              <a:rPr lang="en-US" sz="2800" i="1" smtClean="0">
                <a:sym typeface="Wingdings" panose="05000000000000000000" pitchFamily="2" charset="2"/>
              </a:rPr>
              <a:t>How does this grammar compare to grammars created by human intuition?</a:t>
            </a:r>
          </a:p>
          <a:p>
            <a:pPr algn="l">
              <a:lnSpc>
                <a:spcPct val="80000"/>
              </a:lnSpc>
            </a:pPr>
            <a:r>
              <a:rPr lang="en-US" sz="2800" i="1" smtClean="0">
                <a:sym typeface="Wingdings" panose="05000000000000000000" pitchFamily="2" charset="2"/>
              </a:rPr>
              <a:t>How do you get the corpus?</a:t>
            </a:r>
          </a:p>
          <a:p>
            <a:pPr algn="l">
              <a:lnSpc>
                <a:spcPct val="80000"/>
              </a:lnSpc>
            </a:pP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72516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3084</TotalTime>
  <Words>401</Words>
  <Application>Microsoft Office PowerPoint</Application>
  <PresentationFormat>A4 Paper (210x297 mm)</PresentationFormat>
  <Paragraphs>82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ae_AlMateen</vt:lpstr>
      <vt:lpstr>Arial</vt:lpstr>
      <vt:lpstr>Calibri</vt:lpstr>
      <vt:lpstr>Garamond</vt:lpstr>
      <vt:lpstr>Times New Roman</vt:lpstr>
      <vt:lpstr>Wingdings</vt:lpstr>
      <vt:lpstr>Office Theme</vt:lpstr>
      <vt:lpstr>عرض تقديمي في PowerPoint</vt:lpstr>
      <vt:lpstr>Lecture 13</vt:lpstr>
      <vt:lpstr>The Problem of Syntactic Analysis</vt:lpstr>
      <vt:lpstr> </vt:lpstr>
      <vt:lpstr> </vt:lpstr>
      <vt:lpstr> </vt:lpstr>
      <vt:lpstr> </vt:lpstr>
      <vt:lpstr> 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Dr. Abdullah Al Fraidan</cp:lastModifiedBy>
  <cp:revision>133</cp:revision>
  <dcterms:created xsi:type="dcterms:W3CDTF">2009-10-14T19:14:34Z</dcterms:created>
  <dcterms:modified xsi:type="dcterms:W3CDTF">2013-04-12T18:43:54Z</dcterms:modified>
</cp:coreProperties>
</file>