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300" r:id="rId4"/>
    <p:sldId id="324" r:id="rId5"/>
    <p:sldId id="325" r:id="rId6"/>
    <p:sldId id="326" r:id="rId7"/>
    <p:sldId id="265" r:id="rId8"/>
    <p:sldId id="321" r:id="rId9"/>
    <p:sldId id="328" r:id="rId10"/>
    <p:sldId id="329" r:id="rId11"/>
    <p:sldId id="330" r:id="rId12"/>
    <p:sldId id="333" r:id="rId13"/>
    <p:sldId id="332" r:id="rId14"/>
    <p:sldId id="331" r:id="rId15"/>
    <p:sldId id="29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D7802"/>
    <a:srgbClr val="0033CC"/>
    <a:srgbClr val="9933FF"/>
    <a:srgbClr val="66FF33"/>
    <a:srgbClr val="00FFFF"/>
    <a:srgbClr val="CCFFCC"/>
    <a:srgbClr val="660066"/>
    <a:srgbClr val="003300"/>
    <a:srgbClr val="7739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52" y="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5817EEB-E70A-4313-9659-1F9BC2F596B6}" type="datetimeFigureOut">
              <a:rPr lang="ar-SA" smtClean="0"/>
              <a:pPr/>
              <a:t>23/05/1434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22D7368-C03C-41A9-AABB-9E5649CDD96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7592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A114-7098-4792-865C-D0C47C4E40C7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E872-288E-485A-822F-8B7EDC5E02A4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FB7-6F6D-4895-9DC6-EDF772F73622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48282-F590-4212-B05B-A1ED6954B52B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3E63-38D5-46A0-B0D9-37C828E00E3A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C1354-D032-4240-8DB2-843034401B1E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DB60-9FA3-4BE6-8903-011FCCED4614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BB43-889B-42E1-99CB-3DC90059693E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03A4-71DA-4575-AD02-74CAB82F94B3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EBBB-766F-45B6-A9FF-AE123E8615AA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7494-73CF-4BC9-A97A-E4861B74F8CB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06F81-33B5-40EB-8EA7-0198BAFCB787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://www.sweetclipart.com/multisite/sweetclipart/files/birthday_party_balloons_transparent.png" TargetMode="Externa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3886199" y="4581128"/>
            <a:ext cx="52578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King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F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aisal University</a:t>
            </a:r>
            <a:endParaRPr lang="ar-SA" sz="24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Deanship o E-leaning and Distant Leaning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562600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667000"/>
            <a:ext cx="566224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  <a:defRPr/>
            </a:pPr>
            <a:r>
              <a:rPr lang="en-US" sz="2800" b="1" dirty="0" smtClean="0">
                <a:solidFill>
                  <a:srgbClr val="0033CC"/>
                </a:solidFill>
                <a:latin typeface="AYM Wadiy S_U normal."/>
                <a:cs typeface="Times New Roman" pitchFamily="18" charset="0"/>
              </a:rPr>
              <a:t>English Language Course</a:t>
            </a:r>
          </a:p>
          <a:p>
            <a:pPr algn="ctr">
              <a:lnSpc>
                <a:spcPct val="200000"/>
              </a:lnSpc>
              <a:defRPr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Gulim" pitchFamily="34" charset="-127"/>
                <a:cs typeface="Times New Roman" pitchFamily="18" charset="0"/>
              </a:rPr>
              <a:t>Fouzi Slisli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34" charset="0"/>
                <a:cs typeface="Times New Roman" pitchFamily="18" charset="0"/>
              </a:rPr>
              <a:t>and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Gulim" pitchFamily="34" charset="-127"/>
                <a:cs typeface="Times New Roman" pitchFamily="18" charset="0"/>
              </a:rPr>
              <a:t>M. Al-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Gulim" pitchFamily="34" charset="-127"/>
                <a:cs typeface="Times New Roman" pitchFamily="18" charset="0"/>
              </a:rPr>
              <a:t>Hilal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im" pitchFamily="34" charset="-127"/>
              <a:ea typeface="Gulim" pitchFamily="34" charset="-127"/>
              <a:cs typeface="Times New Roman" pitchFamily="18" charset="0"/>
            </a:endParaRPr>
          </a:p>
          <a:p>
            <a:pPr algn="ctr">
              <a:defRPr/>
            </a:pPr>
            <a:endParaRPr lang="en-US" sz="1600" b="1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88689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010400" cy="1470025"/>
          </a:xfrm>
          <a:solidFill>
            <a:srgbClr val="CC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rtl="0" eaLnBrk="1" hangingPunct="1">
              <a:defRPr/>
            </a:pPr>
            <a:r>
              <a:rPr lang="en-US" sz="4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/>
            </a:r>
            <a:br>
              <a:rPr lang="en-US" sz="4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</a:br>
            <a:r>
              <a:rPr lang="en-US" sz="4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Lesson 6</a:t>
            </a:r>
            <a:br>
              <a:rPr lang="en-US" sz="4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</a:br>
            <a:endParaRPr lang="en-US" sz="4800" b="1" spc="-150" dirty="0" smtClean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2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876300" y="3276600"/>
            <a:ext cx="64770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Expressing the Future</a:t>
            </a:r>
            <a:endParaRPr lang="ar-SA" sz="36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383347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3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and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shall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Be going to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The Simple Present Tense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The Present 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ontiguous Tense</a:t>
            </a:r>
            <a:endParaRPr lang="ar-SA" sz="20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670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4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and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shall</a:t>
            </a:r>
          </a:p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and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are used to express the future; they express </a:t>
            </a:r>
            <a:r>
              <a:rPr lang="en-US" sz="1600" b="1" i="1" u="sng" dirty="0" smtClean="0">
                <a:latin typeface="Arial" pitchFamily="34" charset="0"/>
                <a:cs typeface="Arial" pitchFamily="34" charset="0"/>
              </a:rPr>
              <a:t>a prediction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about the future. They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are always followed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by the 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base form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of the verb.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Ex.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This book </a:t>
            </a:r>
            <a:r>
              <a:rPr lang="en-US" sz="16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teach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you how to cook.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16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know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our exam results soon.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14825"/>
            <a:ext cx="638175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914400" y="4916269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9933FF"/>
                </a:solidFill>
              </a:rPr>
              <a:t>Past		                 present			        future  </a:t>
            </a:r>
          </a:p>
          <a:p>
            <a:r>
              <a:rPr lang="en-US" b="1" dirty="0">
                <a:solidFill>
                  <a:srgbClr val="9933FF"/>
                </a:solidFill>
              </a:rPr>
              <a:t>	</a:t>
            </a:r>
            <a:r>
              <a:rPr lang="en-US" b="1" dirty="0" smtClean="0">
                <a:solidFill>
                  <a:srgbClr val="9933FF"/>
                </a:solidFill>
              </a:rPr>
              <a:t>	                 (</a:t>
            </a:r>
            <a:r>
              <a:rPr lang="en-US" b="1" dirty="0" smtClean="0">
                <a:solidFill>
                  <a:srgbClr val="FF0000"/>
                </a:solidFill>
              </a:rPr>
              <a:t>NOW</a:t>
            </a:r>
            <a:r>
              <a:rPr lang="en-US" b="1" dirty="0" smtClean="0">
                <a:solidFill>
                  <a:srgbClr val="9933FF"/>
                </a:solidFill>
              </a:rPr>
              <a:t>)   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367830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5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838200"/>
            <a:ext cx="8153400" cy="2632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VS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shall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870208"/>
              </p:ext>
            </p:extLst>
          </p:nvPr>
        </p:nvGraphicFramePr>
        <p:xfrm>
          <a:off x="533400" y="1752600"/>
          <a:ext cx="6096000" cy="1833880"/>
        </p:xfrm>
        <a:graphic>
          <a:graphicData uri="http://schemas.openxmlformats.org/drawingml/2006/table">
            <a:tbl>
              <a:tblPr rtl="1" firstRow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0033CC"/>
                          </a:solidFill>
                        </a:rPr>
                        <a:t>Shall</a:t>
                      </a:r>
                      <a:endParaRPr lang="ar-SA" b="1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 </a:t>
                      </a:r>
                      <a:r>
                        <a:rPr lang="en-US" b="1" dirty="0" smtClean="0">
                          <a:solidFill>
                            <a:srgbClr val="0033CC"/>
                          </a:solidFill>
                        </a:rPr>
                        <a:t>and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we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ar-SA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en-US" b="1" dirty="0" smtClean="0">
                          <a:solidFill>
                            <a:srgbClr val="0033CC"/>
                          </a:solidFill>
                        </a:rPr>
                        <a:t>Will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algn="ctr" rtl="1"/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He</a:t>
                      </a:r>
                    </a:p>
                    <a:p>
                      <a:pPr algn="ctr" rtl="0"/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She</a:t>
                      </a:r>
                    </a:p>
                    <a:p>
                      <a:pPr algn="ctr" rtl="0"/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It</a:t>
                      </a:r>
                    </a:p>
                    <a:p>
                      <a:pPr algn="ctr" rtl="0"/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They</a:t>
                      </a:r>
                    </a:p>
                    <a:p>
                      <a:pPr algn="ctr" rtl="0"/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62000" y="3886200"/>
            <a:ext cx="247375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Contracted forms:</a:t>
            </a: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We shall=   We</a:t>
            </a:r>
            <a:r>
              <a:rPr lang="en-US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’ll</a:t>
            </a: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He will=    He’</a:t>
            </a:r>
            <a:r>
              <a:rPr lang="en-US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ll</a:t>
            </a:r>
            <a:endParaRPr lang="en-US" b="1" i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434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6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196876"/>
            <a:ext cx="8153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shall</a:t>
            </a:r>
          </a:p>
          <a:p>
            <a:pPr>
              <a:lnSpc>
                <a:spcPct val="150000"/>
              </a:lnSpc>
            </a:pPr>
            <a:endParaRPr lang="en-US" sz="1600" b="1" i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We use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1600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shall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 instant decisions. The speaker did not plan for the action.</a:t>
            </a:r>
          </a:p>
          <a:p>
            <a:pPr>
              <a:lnSpc>
                <a:spcPct val="150000"/>
              </a:lnSpc>
            </a:pPr>
            <a:endParaRPr lang="en-US" sz="1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6D7802"/>
                </a:solidFill>
                <a:latin typeface="Arial" pitchFamily="34" charset="0"/>
                <a:cs typeface="Arial" pitchFamily="34" charset="0"/>
              </a:rPr>
              <a:t>It is raining.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 I </a:t>
            </a: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take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my umbrella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6D7802"/>
                </a:solidFill>
                <a:latin typeface="Arial" pitchFamily="34" charset="0"/>
                <a:cs typeface="Arial" pitchFamily="34" charset="0"/>
              </a:rPr>
              <a:t>(An accident happened).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We </a:t>
            </a: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call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the ambulance.</a:t>
            </a:r>
          </a:p>
          <a:p>
            <a:pPr>
              <a:lnSpc>
                <a:spcPct val="300000"/>
              </a:lnSpc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1600" b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723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 rtl="0" eaLnBrk="1" hangingPunct="1">
              <a:defRPr/>
            </a:pP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Forming N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egative Sentences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in the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Present Perfect</a:t>
            </a:r>
            <a:endParaRPr lang="en-US" sz="2000" b="1" dirty="0">
              <a:solidFill>
                <a:srgbClr val="0066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7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40"/>
          <p:cNvSpPr>
            <a:spLocks noChangeArrowheads="1"/>
          </p:cNvSpPr>
          <p:nvPr/>
        </p:nvSpPr>
        <p:spPr bwMode="auto">
          <a:xfrm>
            <a:off x="304800" y="881063"/>
            <a:ext cx="8458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We </a:t>
            </a:r>
            <a:r>
              <a:rPr lang="en-US" sz="2000" b="1" dirty="0" smtClean="0"/>
              <a:t>add </a:t>
            </a:r>
            <a:r>
              <a:rPr lang="en-US" sz="2000" b="1" dirty="0" smtClean="0"/>
              <a:t>the negation particle </a:t>
            </a:r>
            <a:r>
              <a:rPr lang="en-US" sz="2000" b="1" i="1" dirty="0" smtClean="0">
                <a:solidFill>
                  <a:srgbClr val="FF0000"/>
                </a:solidFill>
              </a:rPr>
              <a:t>NOT</a:t>
            </a:r>
            <a:r>
              <a:rPr lang="en-US" sz="2000" b="1" i="1" dirty="0" smtClean="0"/>
              <a:t> 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smtClean="0"/>
              <a:t>after </a:t>
            </a: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2000" b="1" dirty="0" smtClean="0"/>
              <a:t> (will </a:t>
            </a:r>
            <a:r>
              <a:rPr 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sz="2000" b="1" dirty="0" smtClean="0"/>
              <a:t>) or </a:t>
            </a: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en-US" sz="2000" b="1" dirty="0" smtClean="0"/>
              <a:t> (shall </a:t>
            </a:r>
            <a:r>
              <a:rPr 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sz="2000" b="1" dirty="0" smtClean="0"/>
              <a:t>).</a:t>
            </a:r>
          </a:p>
          <a:p>
            <a:r>
              <a:rPr lang="en-US" sz="2000" b="1" dirty="0" smtClean="0">
                <a:solidFill>
                  <a:srgbClr val="0033CC"/>
                </a:solidFill>
              </a:rPr>
              <a:t>Ex</a:t>
            </a:r>
            <a:r>
              <a:rPr lang="en-US" sz="2000" b="1" dirty="0" smtClean="0"/>
              <a:t>.</a:t>
            </a:r>
          </a:p>
          <a:p>
            <a:r>
              <a:rPr lang="en-US" sz="2000" b="1" dirty="0">
                <a:solidFill>
                  <a:srgbClr val="00B0F0"/>
                </a:solidFill>
              </a:rPr>
              <a:t>Sally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study English.	 </a:t>
            </a:r>
            <a:r>
              <a:rPr lang="en-US" sz="2000" b="1" dirty="0">
                <a:solidFill>
                  <a:srgbClr val="00B0F0"/>
                </a:solidFill>
              </a:rPr>
              <a:t>Sally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sz="2000" b="1" dirty="0" smtClean="0">
                <a:solidFill>
                  <a:srgbClr val="00B0F0"/>
                </a:solidFill>
              </a:rPr>
              <a:t> study </a:t>
            </a:r>
            <a:r>
              <a:rPr lang="en-US" sz="2000" b="1" dirty="0">
                <a:solidFill>
                  <a:srgbClr val="00B0F0"/>
                </a:solidFill>
              </a:rPr>
              <a:t>English.</a:t>
            </a:r>
          </a:p>
          <a:p>
            <a:endParaRPr lang="en-US" sz="2000" b="1" dirty="0"/>
          </a:p>
        </p:txBody>
      </p:sp>
      <p:graphicFrame>
        <p:nvGraphicFramePr>
          <p:cNvPr id="22" name="Group 8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47881293"/>
              </p:ext>
            </p:extLst>
          </p:nvPr>
        </p:nvGraphicFramePr>
        <p:xfrm>
          <a:off x="762000" y="2209800"/>
          <a:ext cx="5029200" cy="3721164"/>
        </p:xfrm>
        <a:graphic>
          <a:graphicData uri="http://schemas.openxmlformats.org/drawingml/2006/table">
            <a:tbl>
              <a:tblPr/>
              <a:tblGrid>
                <a:gridCol w="1282178"/>
                <a:gridCol w="1676400"/>
                <a:gridCol w="2070622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We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shall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study English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5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You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They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1" kern="1200" dirty="0" smtClean="0">
                          <a:solidFill>
                            <a:srgbClr val="00B05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Will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0670335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 rtl="0" eaLnBrk="1" hangingPunct="1">
              <a:defRPr/>
            </a:pP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Forming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Question Sentences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in the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Present Perfect</a:t>
            </a:r>
            <a:endParaRPr lang="en-US" sz="2000" b="1" dirty="0">
              <a:solidFill>
                <a:srgbClr val="0066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8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40"/>
          <p:cNvSpPr>
            <a:spLocks noChangeArrowheads="1"/>
          </p:cNvSpPr>
          <p:nvPr/>
        </p:nvSpPr>
        <p:spPr bwMode="auto">
          <a:xfrm>
            <a:off x="304800" y="685800"/>
            <a:ext cx="84582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We </a:t>
            </a:r>
            <a:r>
              <a:rPr lang="en-US" b="1" dirty="0" smtClean="0"/>
              <a:t>place </a:t>
            </a:r>
            <a:r>
              <a:rPr lang="en-US" b="1" dirty="0" smtClean="0">
                <a:solidFill>
                  <a:srgbClr val="FF0000"/>
                </a:solidFill>
              </a:rPr>
              <a:t>have</a:t>
            </a:r>
            <a:r>
              <a:rPr lang="en-US" b="1" dirty="0" smtClean="0"/>
              <a:t>/</a:t>
            </a:r>
            <a:r>
              <a:rPr lang="en-US" b="1" dirty="0" smtClean="0">
                <a:solidFill>
                  <a:srgbClr val="FF0000"/>
                </a:solidFill>
              </a:rPr>
              <a:t>has</a:t>
            </a:r>
            <a:r>
              <a:rPr lang="en-US" b="1" dirty="0" smtClean="0"/>
              <a:t> before the </a:t>
            </a:r>
            <a:r>
              <a:rPr lang="en-US" b="1" dirty="0" smtClean="0">
                <a:solidFill>
                  <a:srgbClr val="9933FF"/>
                </a:solidFill>
              </a:rPr>
              <a:t>subject</a:t>
            </a:r>
            <a:r>
              <a:rPr lang="en-US" b="1" dirty="0" smtClean="0"/>
              <a:t>, then we</a:t>
            </a:r>
            <a:r>
              <a:rPr lang="en-US" b="1" dirty="0" smtClean="0"/>
              <a:t> </a:t>
            </a:r>
            <a:r>
              <a:rPr lang="en-US" b="1" dirty="0" smtClean="0"/>
              <a:t>add </a:t>
            </a:r>
            <a:r>
              <a:rPr lang="en-US" b="1" dirty="0" smtClean="0"/>
              <a:t>a </a:t>
            </a:r>
            <a:r>
              <a:rPr lang="en-US" b="1" dirty="0" smtClean="0"/>
              <a:t>question mark (?) at the end of the sentence.</a:t>
            </a:r>
          </a:p>
          <a:p>
            <a:r>
              <a:rPr lang="en-US" sz="2000" b="1" dirty="0" smtClean="0">
                <a:solidFill>
                  <a:srgbClr val="0033CC"/>
                </a:solidFill>
              </a:rPr>
              <a:t>Ex</a:t>
            </a:r>
            <a:r>
              <a:rPr lang="en-US" sz="2000" b="1" dirty="0" smtClean="0"/>
              <a:t>.</a:t>
            </a:r>
          </a:p>
          <a:p>
            <a:r>
              <a:rPr lang="en-US" sz="2000" b="1" dirty="0">
                <a:solidFill>
                  <a:srgbClr val="0033CC"/>
                </a:solidFill>
              </a:rPr>
              <a:t>Sally</a:t>
            </a:r>
            <a:r>
              <a:rPr lang="en-US" sz="2000" b="1" dirty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will </a:t>
            </a:r>
            <a:r>
              <a:rPr lang="en-US" sz="2000" b="1" dirty="0" smtClean="0"/>
              <a:t>study </a:t>
            </a:r>
            <a:r>
              <a:rPr lang="en-US" sz="2000" b="1" dirty="0"/>
              <a:t>English</a:t>
            </a:r>
            <a:r>
              <a:rPr lang="en-US" sz="2000" b="1" dirty="0" smtClean="0"/>
              <a:t>.	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Will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33CC"/>
                </a:solidFill>
              </a:rPr>
              <a:t>Sally</a:t>
            </a:r>
            <a:r>
              <a:rPr lang="en-US" sz="2000" b="1" dirty="0" smtClean="0"/>
              <a:t> study English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" name="Group 8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30835396"/>
              </p:ext>
            </p:extLst>
          </p:nvPr>
        </p:nvGraphicFramePr>
        <p:xfrm>
          <a:off x="685800" y="3142489"/>
          <a:ext cx="5715000" cy="2267711"/>
        </p:xfrm>
        <a:graphic>
          <a:graphicData uri="http://schemas.openxmlformats.org/drawingml/2006/table">
            <a:tbl>
              <a:tblPr/>
              <a:tblGrid>
                <a:gridCol w="1457021"/>
                <a:gridCol w="1905000"/>
                <a:gridCol w="2352979"/>
              </a:tblGrid>
              <a:tr h="761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Shall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We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study English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5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Will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You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They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533400" y="21336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33400" y="2155359"/>
            <a:ext cx="533400" cy="359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623958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9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r>
              <a:rPr lang="en-US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Be going </a:t>
            </a:r>
            <a:r>
              <a:rPr lang="en-US" b="1" i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to</a:t>
            </a:r>
          </a:p>
          <a:p>
            <a:pPr>
              <a:lnSpc>
                <a:spcPct val="200000"/>
              </a:lnSpc>
            </a:pP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Be 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going </a:t>
            </a: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is used to (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) indicate a situation which points to the 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future</a:t>
            </a:r>
          </a:p>
          <a:p>
            <a:pPr>
              <a:lnSpc>
                <a:spcPct val="200000"/>
              </a:lnSpc>
            </a:pP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and to (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16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) express a present intension).</a:t>
            </a:r>
          </a:p>
          <a:p>
            <a:pPr>
              <a:lnSpc>
                <a:spcPct val="250000"/>
              </a:lnSpc>
            </a:pP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- It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going to 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rain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. 		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we can see the clouds).</a:t>
            </a:r>
            <a:endParaRPr lang="en-US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250000"/>
              </a:lnSpc>
            </a:pP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- The 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match 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going to 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end soon. 	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we can see the time).</a:t>
            </a:r>
          </a:p>
          <a:p>
            <a:pPr marL="285750" indent="-285750">
              <a:lnSpc>
                <a:spcPct val="250000"/>
              </a:lnSpc>
            </a:pP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- They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are going to 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sta</a:t>
            </a:r>
            <a:r>
              <a:rPr lang="en-US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  new business</a:t>
            </a:r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 	(we can see the preparation)</a:t>
            </a:r>
            <a:endParaRPr lang="en-US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v"/>
            </a:pPr>
            <a:endParaRPr lang="en-US" sz="1600" b="1" i="1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565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10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itchFamily="2" charset="2"/>
              <a:buChar char="v"/>
            </a:pPr>
            <a:r>
              <a:rPr lang="en-US" b="1" dirty="0" smtClean="0">
                <a:solidFill>
                  <a:srgbClr val="6D7802"/>
                </a:solidFill>
                <a:latin typeface="Arial" pitchFamily="34" charset="0"/>
                <a:cs typeface="Arial" pitchFamily="34" charset="0"/>
              </a:rPr>
              <a:t>The Simple Present </a:t>
            </a:r>
            <a:r>
              <a:rPr lang="en-US" b="1" dirty="0">
                <a:solidFill>
                  <a:srgbClr val="6D7802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b="1" dirty="0" smtClean="0">
                <a:solidFill>
                  <a:srgbClr val="6D7802"/>
                </a:solidFill>
                <a:latin typeface="Arial" pitchFamily="34" charset="0"/>
                <a:cs typeface="Arial" pitchFamily="34" charset="0"/>
              </a:rPr>
              <a:t>ense.</a:t>
            </a:r>
            <a:endParaRPr lang="en-US" b="1" dirty="0">
              <a:solidFill>
                <a:srgbClr val="6D780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4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We can use the simple present to indicate the </a:t>
            </a:r>
            <a:r>
              <a:rPr lang="en-US" sz="14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future </a:t>
            </a:r>
            <a:r>
              <a:rPr lang="en-US" sz="14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when we talk about 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an 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action 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as a 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part 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of timetable.</a:t>
            </a:r>
            <a:endParaRPr lang="en-US" sz="1400" b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Ex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My train</a:t>
            </a:r>
            <a:r>
              <a:rPr lang="en-US" sz="1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leaves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at 8:30.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The manger </a:t>
            </a:r>
            <a:r>
              <a:rPr lang="en-US" sz="1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meets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the staff on Monday at 9:00 O’clock.</a:t>
            </a:r>
          </a:p>
          <a:p>
            <a:pPr>
              <a:lnSpc>
                <a:spcPct val="250000"/>
              </a:lnSpc>
            </a:pPr>
            <a:endParaRPr lang="en-US" sz="1600" b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771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11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The Future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 ways to express the future.</a:t>
            </a: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The Present </a:t>
            </a:r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ontiguous Tense.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003300"/>
                </a:solidFill>
              </a:rPr>
              <a:t>We use the present continuous to indicate the future </a:t>
            </a:r>
            <a:r>
              <a:rPr lang="en-US" sz="2000" b="1" dirty="0" smtClean="0">
                <a:solidFill>
                  <a:srgbClr val="003300"/>
                </a:solidFill>
              </a:rPr>
              <a:t>when the action/event referred to is already planned or arranged.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Ex.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3300"/>
                </a:solidFill>
              </a:rPr>
              <a:t>I </a:t>
            </a:r>
            <a:r>
              <a:rPr lang="en-US" sz="2000" b="1" dirty="0" smtClean="0">
                <a:solidFill>
                  <a:srgbClr val="0066FF"/>
                </a:solidFill>
              </a:rPr>
              <a:t>am meeting </a:t>
            </a:r>
            <a:r>
              <a:rPr lang="en-US" sz="2000" b="1" dirty="0" smtClean="0">
                <a:solidFill>
                  <a:srgbClr val="003300"/>
                </a:solidFill>
              </a:rPr>
              <a:t>Sally at 11:30.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3300"/>
                </a:solidFill>
              </a:rPr>
              <a:t>Sally </a:t>
            </a:r>
            <a:r>
              <a:rPr lang="en-US" sz="2000" b="1" dirty="0" smtClean="0">
                <a:solidFill>
                  <a:srgbClr val="0066FF"/>
                </a:solidFill>
              </a:rPr>
              <a:t>is going </a:t>
            </a:r>
            <a:r>
              <a:rPr lang="en-US" sz="2000" b="1" dirty="0" smtClean="0">
                <a:solidFill>
                  <a:srgbClr val="003300"/>
                </a:solidFill>
              </a:rPr>
              <a:t>to the party tonight.</a:t>
            </a:r>
            <a:endParaRPr lang="en-US" sz="2000" b="1" dirty="0">
              <a:solidFill>
                <a:srgbClr val="003300"/>
              </a:solidFill>
            </a:endParaRPr>
          </a:p>
          <a:p>
            <a:pPr>
              <a:lnSpc>
                <a:spcPct val="150000"/>
              </a:lnSpc>
            </a:pPr>
            <a:endParaRPr lang="ar-SA" sz="2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984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12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Practice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F:\DCIM\101MSDCF\DSC015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4418"/>
            <a:ext cx="3886200" cy="218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0" y="762000"/>
            <a:ext cx="1039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Turn of</a:t>
            </a:r>
            <a:r>
              <a:rPr lang="en-US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f</a:t>
            </a:r>
            <a:endParaRPr lang="ar-SA" dirty="0"/>
          </a:p>
        </p:txBody>
      </p:sp>
      <p:sp>
        <p:nvSpPr>
          <p:cNvPr id="20" name="Rectangle 19"/>
          <p:cNvSpPr/>
          <p:nvPr/>
        </p:nvSpPr>
        <p:spPr>
          <a:xfrm>
            <a:off x="381000" y="1230868"/>
            <a:ext cx="8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boy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will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turn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the lights off. 		</a:t>
            </a:r>
            <a:r>
              <a:rPr lang="en-US" sz="16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(instant decision).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The boy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going to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turn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the lights off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.	</a:t>
            </a:r>
            <a:r>
              <a:rPr lang="en-US" sz="16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(present intention)</a:t>
            </a:r>
            <a:endParaRPr lang="en-US" dirty="0">
              <a:solidFill>
                <a:srgbClr val="9933FF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15334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13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Practice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3300"/>
                </a:solidFill>
              </a:rPr>
              <a:t>Sally </a:t>
            </a:r>
            <a:r>
              <a:rPr lang="en-US" sz="2000" b="1" dirty="0">
                <a:solidFill>
                  <a:srgbClr val="FF0000"/>
                </a:solidFill>
              </a:rPr>
              <a:t>is coming to</a:t>
            </a:r>
            <a:r>
              <a:rPr lang="en-US" sz="2000" b="1" dirty="0">
                <a:solidFill>
                  <a:srgbClr val="003300"/>
                </a:solidFill>
              </a:rPr>
              <a:t> the party. </a:t>
            </a:r>
            <a:r>
              <a:rPr lang="en-US" sz="2000" b="1" dirty="0" smtClean="0">
                <a:solidFill>
                  <a:srgbClr val="003300"/>
                </a:solidFill>
              </a:rPr>
              <a:t>	</a:t>
            </a:r>
            <a:r>
              <a:rPr lang="en-US" sz="2000" dirty="0" smtClean="0">
                <a:solidFill>
                  <a:srgbClr val="9933FF"/>
                </a:solidFill>
              </a:rPr>
              <a:t>(arranged event</a:t>
            </a:r>
            <a:r>
              <a:rPr lang="en-US" sz="2000" dirty="0" smtClean="0">
                <a:solidFill>
                  <a:srgbClr val="9933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endParaRPr lang="ar-SA" sz="2000" b="1" dirty="0">
              <a:solidFill>
                <a:srgbClr val="0033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05200" y="762000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come</a:t>
            </a:r>
            <a:endParaRPr lang="ar-SA" dirty="0"/>
          </a:p>
        </p:txBody>
      </p:sp>
      <p:pic>
        <p:nvPicPr>
          <p:cNvPr id="6148" name="Picture 4" descr="Simple Colorful Birthday Balloon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2438400"/>
            <a:ext cx="4267200" cy="2952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45926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14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Practice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Knock on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1279029"/>
            <a:ext cx="8153400" cy="1335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dirty="0" smtClean="0">
              <a:solidFill>
                <a:srgbClr val="003300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rgbClr val="00330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00"/>
                </a:solidFill>
              </a:rPr>
              <a:t>(He found </a:t>
            </a:r>
            <a:r>
              <a:rPr lang="en-US" dirty="0">
                <a:solidFill>
                  <a:srgbClr val="003300"/>
                </a:solidFill>
              </a:rPr>
              <a:t>where her flat </a:t>
            </a:r>
            <a:r>
              <a:rPr lang="en-US" dirty="0" smtClean="0">
                <a:solidFill>
                  <a:srgbClr val="003300"/>
                </a:solidFill>
              </a:rPr>
              <a:t>is)</a:t>
            </a:r>
            <a:r>
              <a:rPr lang="en-US" sz="2000" b="1" dirty="0" smtClean="0">
                <a:solidFill>
                  <a:srgbClr val="003300"/>
                </a:solidFill>
              </a:rPr>
              <a:t>: </a:t>
            </a:r>
            <a:r>
              <a:rPr lang="en-US" sz="2000" b="1" dirty="0" smtClean="0">
                <a:solidFill>
                  <a:srgbClr val="003300"/>
                </a:solidFill>
              </a:rPr>
              <a:t>       He </a:t>
            </a:r>
            <a:r>
              <a:rPr lang="en-US" sz="2000" b="1" dirty="0" smtClean="0">
                <a:solidFill>
                  <a:srgbClr val="FF0000"/>
                </a:solidFill>
              </a:rPr>
              <a:t>will </a:t>
            </a:r>
            <a:r>
              <a:rPr lang="en-US" sz="2000" b="1" dirty="0" smtClean="0">
                <a:solidFill>
                  <a:srgbClr val="0033CC"/>
                </a:solidFill>
              </a:rPr>
              <a:t>knock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33CC"/>
                </a:solidFill>
              </a:rPr>
              <a:t>on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3300"/>
                </a:solidFill>
              </a:rPr>
              <a:t>the </a:t>
            </a:r>
            <a:r>
              <a:rPr lang="en-US" sz="2000" b="1" dirty="0" smtClean="0">
                <a:solidFill>
                  <a:srgbClr val="003300"/>
                </a:solidFill>
              </a:rPr>
              <a:t>door. </a:t>
            </a:r>
            <a:endParaRPr lang="ar-SA" sz="2000" b="1" dirty="0">
              <a:solidFill>
                <a:srgbClr val="003300"/>
              </a:solidFill>
            </a:endParaRPr>
          </a:p>
        </p:txBody>
      </p:sp>
      <p:pic>
        <p:nvPicPr>
          <p:cNvPr id="4100" name="Picture 4" descr="http://www.swornwarrioragainsttheenemy.com/wp-content/uploads/2011/03/KnockOnDo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2895600"/>
            <a:ext cx="1905000" cy="2838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11129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15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rgbClr val="9933FF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rgbClr val="9933FF"/>
              </a:solidFill>
              <a:latin typeface="Calibri" pitchFamily="34" charset="0"/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3276600" y="175260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endParaRPr lang="ar-SA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48564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مخصص 2">
      <a:dk1>
        <a:sysClr val="windowText" lastClr="000000"/>
      </a:dk1>
      <a:lt1>
        <a:srgbClr val="FFFFFF"/>
      </a:lt1>
      <a:dk2>
        <a:srgbClr val="FFFFFF"/>
      </a:dk2>
      <a:lt2>
        <a:srgbClr val="EEECE1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2857</TotalTime>
  <Words>492</Words>
  <Application>Microsoft Office PowerPoint</Application>
  <PresentationFormat>عرض على الشاشة (3:4)‏</PresentationFormat>
  <Paragraphs>165</Paragraphs>
  <Slides>15</Slides>
  <Notes>15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 Lesson 6 </vt:lpstr>
      <vt:lpstr>الشريحة 3</vt:lpstr>
      <vt:lpstr>الشريحة 4</vt:lpstr>
      <vt:lpstr>الشريحة 5</vt:lpstr>
      <vt:lpstr>الشريحة 6</vt:lpstr>
      <vt:lpstr>Forming Negative Sentences in the Present Perfect</vt:lpstr>
      <vt:lpstr>Forming Question Sentences in the Present Perfect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malhlilal</cp:lastModifiedBy>
  <cp:revision>235</cp:revision>
  <dcterms:created xsi:type="dcterms:W3CDTF">2006-08-16T00:00:00Z</dcterms:created>
  <dcterms:modified xsi:type="dcterms:W3CDTF">2013-04-03T06:16:58Z</dcterms:modified>
</cp:coreProperties>
</file>