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334"/>
    <a:srgbClr val="313B4A"/>
    <a:srgbClr val="43A79C"/>
    <a:srgbClr val="EDBD1F"/>
    <a:srgbClr val="F04316"/>
    <a:srgbClr val="81AA52"/>
    <a:srgbClr val="0E478A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4" autoAdjust="0"/>
  </p:normalViewPr>
  <p:slideViewPr>
    <p:cSldViewPr>
      <p:cViewPr varScale="1">
        <p:scale>
          <a:sx n="94" d="100"/>
          <a:sy n="94" d="100"/>
        </p:scale>
        <p:origin x="84" y="4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05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005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955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744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814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97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10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40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Graduation Project</a:t>
            </a:r>
          </a:p>
          <a:p>
            <a:pPr algn="ctr">
              <a:defRPr/>
            </a:pPr>
            <a:endParaRPr lang="en-US" sz="40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YM Wadiy S_U normal."/>
                <a:cs typeface="Times New Roman" pitchFamily="18" charset="0"/>
              </a:rPr>
              <a:t>Dr. Ahmad Alsagoafi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8E63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8E63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Lecture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One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Course Overview</a:t>
            </a: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en-US" sz="4000" b="1" dirty="0">
              <a:solidFill>
                <a:schemeClr val="tx1"/>
              </a:solidFill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56792"/>
            <a:ext cx="8915400" cy="4525963"/>
          </a:xfrm>
        </p:spPr>
        <p:txBody>
          <a:bodyPr/>
          <a:lstStyle/>
          <a:p>
            <a:pPr algn="l"/>
            <a:r>
              <a:rPr lang="en-US" sz="2400" b="1" dirty="0">
                <a:latin typeface="Times New Roman"/>
                <a:cs typeface="Times New Roman"/>
              </a:rPr>
              <a:t>Course Content:</a:t>
            </a:r>
            <a:endParaRPr lang="en-US" sz="2400" dirty="0">
              <a:latin typeface="Times New Roman"/>
              <a:cs typeface="Times New Roman"/>
            </a:endParaRPr>
          </a:p>
          <a:p>
            <a:pPr lvl="0" algn="l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Recorded lectures:</a:t>
            </a:r>
          </a:p>
          <a:p>
            <a:pPr algn="l"/>
            <a:r>
              <a:rPr lang="en-US" sz="2400" dirty="0">
                <a:latin typeface="Times New Roman"/>
                <a:cs typeface="Times New Roman"/>
              </a:rPr>
              <a:t>They will be given by Dr. Ahmad Alsagoafi.</a:t>
            </a:r>
          </a:p>
          <a:p>
            <a:pPr lvl="0" algn="l"/>
            <a:endParaRPr lang="en-US" sz="2400" dirty="0">
              <a:latin typeface="Times New Roman"/>
              <a:cs typeface="Times New Roman"/>
            </a:endParaRPr>
          </a:p>
          <a:p>
            <a:pPr lvl="0" algn="l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Live sessions:</a:t>
            </a:r>
          </a:p>
          <a:p>
            <a:pPr algn="l"/>
            <a:r>
              <a:rPr lang="en-US" sz="2400" dirty="0" smtClean="0">
                <a:latin typeface="Times New Roman"/>
                <a:cs typeface="Times New Roman"/>
              </a:rPr>
              <a:t>They </a:t>
            </a:r>
            <a:r>
              <a:rPr lang="en-US" sz="2400" dirty="0">
                <a:latin typeface="Times New Roman"/>
                <a:cs typeface="Times New Roman"/>
              </a:rPr>
              <a:t>will be held by Dr. Ahmad Alsagoafi and other instructors when necessary.</a:t>
            </a:r>
          </a:p>
          <a:p>
            <a:pPr lvl="0" algn="l"/>
            <a:endParaRPr lang="en-US" sz="2400" dirty="0">
              <a:latin typeface="Times New Roman"/>
              <a:cs typeface="Times New Roman"/>
            </a:endParaRPr>
          </a:p>
          <a:p>
            <a:pPr lvl="0" algn="l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Students will submit drafts of their work in progress twice and</a:t>
            </a:r>
          </a:p>
          <a:p>
            <a:pPr lvl="0" algn="l"/>
            <a:r>
              <a:rPr lang="en-US" sz="2400" dirty="0">
                <a:latin typeface="Times New Roman"/>
                <a:cs typeface="Times New Roman"/>
              </a:rPr>
              <a:t>benefit from instructors' feedback</a:t>
            </a:r>
          </a:p>
          <a:p>
            <a:pPr algn="l"/>
            <a:r>
              <a:rPr lang="en-US" sz="2400" dirty="0">
                <a:latin typeface="Times New Roman"/>
                <a:cs typeface="Times New Roman"/>
              </a:rPr>
              <a:t> </a:t>
            </a:r>
          </a:p>
          <a:p>
            <a:pPr algn="l"/>
            <a:endParaRPr lang="en-US" sz="2400" dirty="0">
              <a:latin typeface="Times New Roman"/>
              <a:cs typeface="Times New Roman"/>
            </a:endParaRPr>
          </a:p>
          <a:p>
            <a:pPr algn="l"/>
            <a:r>
              <a:rPr lang="en-US" sz="2400" dirty="0">
                <a:latin typeface="Times New Roman"/>
                <a:cs typeface="Times New Roman"/>
              </a:rPr>
              <a:t>. </a:t>
            </a:r>
            <a:endParaRPr lang="ar-SA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Course 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12776"/>
            <a:ext cx="8915400" cy="4525963"/>
          </a:xfrm>
        </p:spPr>
        <p:txBody>
          <a:bodyPr/>
          <a:lstStyle/>
          <a:p>
            <a:pPr algn="l"/>
            <a:r>
              <a:rPr lang="en-US" sz="2400" b="1" dirty="0" smtClean="0">
                <a:latin typeface="Times New Roman"/>
                <a:cs typeface="Times New Roman"/>
              </a:rPr>
              <a:t>Procedures</a:t>
            </a:r>
            <a:endParaRPr lang="en-US" sz="2400" b="1" dirty="0">
              <a:latin typeface="Times New Roman"/>
              <a:cs typeface="Times New Roman"/>
            </a:endParaRPr>
          </a:p>
          <a:p>
            <a:pPr algn="l"/>
            <a:endParaRPr lang="en-US" sz="2400" dirty="0">
              <a:latin typeface="Times New Roman"/>
              <a:cs typeface="Times New Roman"/>
            </a:endParaRPr>
          </a:p>
          <a:p>
            <a:pPr algn="l"/>
            <a:r>
              <a:rPr lang="en-US" sz="2400" b="1" dirty="0">
                <a:latin typeface="Times New Roman"/>
                <a:cs typeface="Times New Roman"/>
              </a:rPr>
              <a:t>Week </a:t>
            </a:r>
            <a:r>
              <a:rPr lang="en-US" sz="2400" b="1" dirty="0" smtClean="0">
                <a:latin typeface="Times New Roman"/>
                <a:cs typeface="Times New Roman"/>
              </a:rPr>
              <a:t>5: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endParaRPr lang="en-US" sz="2400" dirty="0">
              <a:latin typeface="Times New Roman"/>
              <a:cs typeface="Times New Roman"/>
            </a:endParaRPr>
          </a:p>
          <a:p>
            <a:pPr algn="l"/>
            <a:r>
              <a:rPr lang="en-US" sz="2400" dirty="0">
                <a:latin typeface="Times New Roman"/>
                <a:cs typeface="Times New Roman"/>
              </a:rPr>
              <a:t>Choice of a Research topic. (linguistics, translation and literature), (instructor's approval is mandatory):</a:t>
            </a:r>
          </a:p>
          <a:p>
            <a:pPr algn="l"/>
            <a:r>
              <a:rPr lang="en-US" sz="2400" dirty="0">
                <a:latin typeface="Times New Roman"/>
                <a:cs typeface="Times New Roman"/>
              </a:rPr>
              <a:t>At this stage, students should submit a document (one page only) containing </a:t>
            </a:r>
          </a:p>
          <a:p>
            <a:pPr algn="l"/>
            <a:r>
              <a:rPr lang="en-US" sz="2400" dirty="0">
                <a:latin typeface="Times New Roman"/>
                <a:cs typeface="Times New Roman"/>
              </a:rPr>
              <a:t>(1) a coherent thesis statement, </a:t>
            </a:r>
          </a:p>
          <a:p>
            <a:pPr algn="l"/>
            <a:r>
              <a:rPr lang="en-US" sz="2400" dirty="0">
                <a:latin typeface="Times New Roman"/>
                <a:cs typeface="Times New Roman"/>
              </a:rPr>
              <a:t>(2) a paragraph description of the project, and </a:t>
            </a:r>
          </a:p>
          <a:p>
            <a:pPr algn="l"/>
            <a:r>
              <a:rPr lang="en-US" sz="2400" dirty="0">
                <a:latin typeface="Times New Roman"/>
                <a:cs typeface="Times New Roman"/>
              </a:rPr>
              <a:t>(3) a description of the tools necessary for the completion of the project (research material, interviews, surveys, questionnaires, </a:t>
            </a:r>
            <a:r>
              <a:rPr lang="en-US" sz="2400" dirty="0" err="1">
                <a:latin typeface="Times New Roman"/>
                <a:cs typeface="Times New Roman"/>
              </a:rPr>
              <a:t>etc</a:t>
            </a:r>
            <a:r>
              <a:rPr lang="en-US" sz="2400" dirty="0">
                <a:latin typeface="Times New Roman"/>
                <a:cs typeface="Times New Roman"/>
              </a:rPr>
              <a:t>).</a:t>
            </a:r>
          </a:p>
          <a:p>
            <a:pPr algn="l"/>
            <a:endParaRPr lang="en-US" dirty="0">
              <a:latin typeface="Times New Roman"/>
              <a:cs typeface="Times New Roman"/>
            </a:endParaRPr>
          </a:p>
          <a:p>
            <a:pPr algn="l"/>
            <a:r>
              <a:rPr lang="en-US" dirty="0">
                <a:latin typeface="Times New Roman"/>
                <a:cs typeface="Times New Roman"/>
              </a:rPr>
              <a:t>.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Course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47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12776"/>
            <a:ext cx="8915400" cy="4525963"/>
          </a:xfrm>
        </p:spPr>
        <p:txBody>
          <a:bodyPr/>
          <a:lstStyle/>
          <a:p>
            <a:pPr algn="l"/>
            <a:endParaRPr lang="en-US" sz="2400" dirty="0">
              <a:latin typeface="Times New Roman"/>
              <a:cs typeface="Times New Roman"/>
            </a:endParaRPr>
          </a:p>
          <a:p>
            <a:pPr algn="l"/>
            <a:r>
              <a:rPr lang="en-US" sz="2400" b="1" dirty="0">
                <a:latin typeface="Times New Roman"/>
                <a:cs typeface="Times New Roman"/>
              </a:rPr>
              <a:t>Procedures</a:t>
            </a:r>
          </a:p>
          <a:p>
            <a:pPr algn="l"/>
            <a:endParaRPr lang="en-US" sz="2400" b="1" dirty="0">
              <a:latin typeface="Times New Roman"/>
              <a:cs typeface="Times New Roman"/>
            </a:endParaRPr>
          </a:p>
          <a:p>
            <a:pPr algn="l"/>
            <a:r>
              <a:rPr lang="en-US" sz="2400" b="1" dirty="0">
                <a:latin typeface="Times New Roman"/>
                <a:cs typeface="Times New Roman"/>
              </a:rPr>
              <a:t>Week </a:t>
            </a:r>
            <a:r>
              <a:rPr lang="en-US" sz="2400" b="1" dirty="0" smtClean="0">
                <a:latin typeface="Times New Roman"/>
                <a:cs typeface="Times New Roman"/>
              </a:rPr>
              <a:t>8: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endParaRPr lang="en-US" sz="2400" dirty="0">
              <a:latin typeface="Times New Roman"/>
              <a:cs typeface="Times New Roman"/>
            </a:endParaRPr>
          </a:p>
          <a:p>
            <a:pPr algn="l"/>
            <a:r>
              <a:rPr lang="en-US" sz="2400" dirty="0">
                <a:latin typeface="Times New Roman"/>
                <a:cs typeface="Times New Roman"/>
              </a:rPr>
              <a:t>At this stage students should present a first draft of their </a:t>
            </a:r>
            <a:r>
              <a:rPr lang="en-US" sz="2400" b="1" u="sng" dirty="0">
                <a:latin typeface="Times New Roman"/>
                <a:cs typeface="Times New Roman"/>
              </a:rPr>
              <a:t>complete</a:t>
            </a:r>
            <a:r>
              <a:rPr lang="en-US" sz="2400" dirty="0">
                <a:latin typeface="Times New Roman"/>
                <a:cs typeface="Times New Roman"/>
              </a:rPr>
              <a:t> research proposal presenting the final research proposal and supporting documents.</a:t>
            </a:r>
          </a:p>
          <a:p>
            <a:pPr algn="l"/>
            <a:endParaRPr lang="en-US" sz="2400" dirty="0">
              <a:latin typeface="Times New Roman"/>
              <a:cs typeface="Times New Roman"/>
            </a:endParaRPr>
          </a:p>
          <a:p>
            <a:pPr algn="l"/>
            <a:r>
              <a:rPr lang="en-US" sz="2400" b="1" dirty="0">
                <a:latin typeface="Times New Roman"/>
                <a:cs typeface="Times New Roman"/>
              </a:rPr>
              <a:t>Week </a:t>
            </a:r>
            <a:r>
              <a:rPr lang="en-US" sz="2400" b="1" dirty="0" smtClean="0">
                <a:latin typeface="Times New Roman"/>
                <a:cs typeface="Times New Roman"/>
              </a:rPr>
              <a:t>13: </a:t>
            </a:r>
            <a:endParaRPr lang="en-US" sz="2400" b="1" dirty="0">
              <a:latin typeface="Times New Roman"/>
              <a:cs typeface="Times New Roman"/>
            </a:endParaRPr>
          </a:p>
          <a:p>
            <a:pPr algn="l"/>
            <a:r>
              <a:rPr lang="en-US" sz="2400" dirty="0">
                <a:latin typeface="Times New Roman"/>
                <a:cs typeface="Times New Roman"/>
              </a:rPr>
              <a:t>Final drafts of the complete project should be submitted</a:t>
            </a:r>
          </a:p>
          <a:p>
            <a:pPr algn="l"/>
            <a:endParaRPr lang="en-US" dirty="0">
              <a:latin typeface="Times New Roman"/>
              <a:cs typeface="Times New Roman"/>
            </a:endParaRPr>
          </a:p>
          <a:p>
            <a:pPr algn="l"/>
            <a:r>
              <a:rPr lang="en-US" dirty="0">
                <a:latin typeface="Times New Roman"/>
                <a:cs typeface="Times New Roman"/>
              </a:rPr>
              <a:t>.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Course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45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12776"/>
            <a:ext cx="8915400" cy="4525963"/>
          </a:xfrm>
        </p:spPr>
        <p:txBody>
          <a:bodyPr/>
          <a:lstStyle/>
          <a:p>
            <a:pPr algn="l"/>
            <a:r>
              <a:rPr lang="en-US" sz="2400" b="1" dirty="0" smtClean="0">
                <a:latin typeface="Times New Roman"/>
                <a:cs typeface="Times New Roman"/>
              </a:rPr>
              <a:t>Assessment</a:t>
            </a:r>
            <a:r>
              <a:rPr lang="en-US" sz="2400" b="1" dirty="0">
                <a:latin typeface="Times New Roman"/>
                <a:cs typeface="Times New Roman"/>
              </a:rPr>
              <a:t>: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</a:p>
          <a:p>
            <a:pPr algn="l"/>
            <a:r>
              <a:rPr lang="en-US" sz="2400" dirty="0">
                <a:latin typeface="Times New Roman"/>
                <a:cs typeface="Times New Roman"/>
              </a:rPr>
              <a:t>Projects will be assessed in terms of their:</a:t>
            </a:r>
          </a:p>
          <a:p>
            <a:pPr algn="l"/>
            <a:endParaRPr lang="en-US" sz="2400" dirty="0">
              <a:latin typeface="Times New Roman"/>
              <a:cs typeface="Times New Roman"/>
            </a:endParaRPr>
          </a:p>
          <a:p>
            <a:pPr lvl="0" algn="l">
              <a:buFont typeface="Wingdings" charset="2"/>
              <a:buChar char="v"/>
            </a:pPr>
            <a:r>
              <a:rPr lang="en-US" sz="2400" dirty="0" smtClean="0">
                <a:latin typeface="Times New Roman"/>
                <a:cs typeface="Times New Roman"/>
              </a:rPr>
              <a:t>Originality</a:t>
            </a:r>
            <a:endParaRPr lang="en-US" sz="2400" dirty="0">
              <a:latin typeface="Times New Roman"/>
              <a:cs typeface="Times New Roman"/>
            </a:endParaRPr>
          </a:p>
          <a:p>
            <a:pPr lvl="0" algn="l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Presentation (includes the proper and professional use of English, of research material and citations and overall presentation of the project)</a:t>
            </a:r>
          </a:p>
          <a:p>
            <a:pPr lvl="0" algn="l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Completeness of the project, which means that it should contain appropriate literature reviews, surveys and/or questionnaires when necessary. </a:t>
            </a:r>
          </a:p>
          <a:p>
            <a:pPr algn="l"/>
            <a:endParaRPr lang="en-US" sz="2400" dirty="0">
              <a:latin typeface="Times New Roman"/>
              <a:cs typeface="Times New Roman"/>
            </a:endParaRPr>
          </a:p>
          <a:p>
            <a:pPr algn="l"/>
            <a:endParaRPr lang="en-US" dirty="0">
              <a:latin typeface="Times New Roman"/>
              <a:cs typeface="Times New Roman"/>
            </a:endParaRPr>
          </a:p>
          <a:p>
            <a:pPr algn="l"/>
            <a:r>
              <a:rPr lang="en-US" dirty="0">
                <a:latin typeface="Times New Roman"/>
                <a:cs typeface="Times New Roman"/>
              </a:rPr>
              <a:t>.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Course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12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12776"/>
            <a:ext cx="8915400" cy="4525963"/>
          </a:xfrm>
        </p:spPr>
        <p:txBody>
          <a:bodyPr/>
          <a:lstStyle/>
          <a:p>
            <a:pPr algn="l"/>
            <a:r>
              <a:rPr lang="en-US" sz="2400" b="1" dirty="0">
                <a:latin typeface="Times New Roman"/>
                <a:cs typeface="Times New Roman"/>
              </a:rPr>
              <a:t>Grading Formula:</a:t>
            </a:r>
          </a:p>
          <a:p>
            <a:pPr algn="l"/>
            <a:endParaRPr lang="en-US" sz="2400" dirty="0">
              <a:latin typeface="Times New Roman"/>
              <a:cs typeface="Times New Roman"/>
            </a:endParaRPr>
          </a:p>
          <a:p>
            <a:pPr lvl="0" algn="l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Live sessions: 10 pts.</a:t>
            </a:r>
          </a:p>
          <a:p>
            <a:pPr lvl="0" algn="l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lvl="0" algn="l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Attendance: 10 pts.</a:t>
            </a:r>
          </a:p>
          <a:p>
            <a:pPr lvl="0" algn="l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lvl="0" algn="l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Coursework and first drafts: 10 pts.</a:t>
            </a:r>
          </a:p>
          <a:p>
            <a:pPr lvl="0" algn="l">
              <a:buFont typeface="Wingdings" charset="2"/>
              <a:buChar char="v"/>
            </a:pPr>
            <a:endParaRPr lang="en-US" sz="2400" dirty="0">
              <a:latin typeface="Times New Roman"/>
              <a:cs typeface="Times New Roman"/>
            </a:endParaRPr>
          </a:p>
          <a:p>
            <a:pPr lvl="0" algn="l">
              <a:buFont typeface="Wingdings" charset="2"/>
              <a:buChar char="v"/>
            </a:pPr>
            <a:r>
              <a:rPr lang="en-US" sz="2400" dirty="0">
                <a:latin typeface="Times New Roman"/>
                <a:cs typeface="Times New Roman"/>
              </a:rPr>
              <a:t>Final draft: 70 pts.</a:t>
            </a:r>
          </a:p>
          <a:p>
            <a:pPr algn="l"/>
            <a:endParaRPr lang="en-US" sz="2000" dirty="0">
              <a:latin typeface="Times New Roman"/>
              <a:cs typeface="Times New Roman"/>
            </a:endParaRPr>
          </a:p>
          <a:p>
            <a:pPr algn="l"/>
            <a:r>
              <a:rPr lang="en-US" sz="2400" dirty="0">
                <a:latin typeface="Times New Roman"/>
                <a:cs typeface="Times New Roman"/>
              </a:rPr>
              <a:t> </a:t>
            </a:r>
          </a:p>
          <a:p>
            <a:pPr algn="l"/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Course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1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12776"/>
            <a:ext cx="8915400" cy="4525963"/>
          </a:xfrm>
        </p:spPr>
        <p:txBody>
          <a:bodyPr/>
          <a:lstStyle/>
          <a:p>
            <a:pPr algn="l"/>
            <a:r>
              <a:rPr lang="en-US" sz="2400" dirty="0" smtClean="0"/>
              <a:t>The </a:t>
            </a:r>
            <a:r>
              <a:rPr lang="en-US" sz="2400" dirty="0"/>
              <a:t>final draft will then be evaluated out of 70 points according to the following </a:t>
            </a:r>
            <a:r>
              <a:rPr lang="en-US" sz="2400" dirty="0" smtClean="0"/>
              <a:t>criteria:</a:t>
            </a:r>
          </a:p>
          <a:p>
            <a:pPr algn="l"/>
            <a:r>
              <a:rPr lang="en-US" sz="2400" dirty="0" smtClean="0"/>
              <a:t> </a:t>
            </a:r>
          </a:p>
          <a:p>
            <a:pPr algn="l"/>
            <a:r>
              <a:rPr lang="en-US" sz="2400" dirty="0" smtClean="0"/>
              <a:t>A) 10 </a:t>
            </a:r>
            <a:r>
              <a:rPr lang="en-US" sz="2400" dirty="0"/>
              <a:t>points are assigned for a complete abstract and a good introduction with a clear thesis statement</a:t>
            </a:r>
            <a:r>
              <a:rPr lang="en-US" sz="2400" dirty="0" smtClean="0"/>
              <a:t>.</a:t>
            </a:r>
          </a:p>
          <a:p>
            <a:pPr algn="l"/>
            <a:r>
              <a:rPr lang="en-US" sz="2400" dirty="0" smtClean="0"/>
              <a:t> </a:t>
            </a:r>
            <a:r>
              <a:rPr lang="en-US" sz="2400" dirty="0"/>
              <a:t>B) 10 points are assigned for a brief review of previously published literature on the topic being researched (at least two previous studies). </a:t>
            </a:r>
            <a:endParaRPr lang="en-US" sz="2400" dirty="0" smtClean="0"/>
          </a:p>
          <a:p>
            <a:pPr algn="l"/>
            <a:r>
              <a:rPr lang="en-US" sz="2400" dirty="0" smtClean="0"/>
              <a:t>C</a:t>
            </a:r>
            <a:r>
              <a:rPr lang="en-US" sz="2400" dirty="0"/>
              <a:t>) 10 points are assigned for a clearly stated research question, and overview of the research's significance. </a:t>
            </a:r>
            <a:endParaRPr lang="en-US" sz="2400" dirty="0" smtClean="0"/>
          </a:p>
          <a:p>
            <a:pPr algn="l"/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Course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21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12776"/>
            <a:ext cx="8915400" cy="4525963"/>
          </a:xfrm>
        </p:spPr>
        <p:txBody>
          <a:bodyPr/>
          <a:lstStyle/>
          <a:p>
            <a:pPr algn="l"/>
            <a:r>
              <a:rPr lang="en-US" sz="2400" dirty="0"/>
              <a:t>D) 10 points are assigned for a detailed research methodology that includes the tools to be used in the study, and how the collected data will be gathered and analyzed. If your proposal contains an ethical </a:t>
            </a:r>
            <a:r>
              <a:rPr lang="en-US" sz="2400" dirty="0" smtClean="0"/>
              <a:t>considerations </a:t>
            </a:r>
            <a:r>
              <a:rPr lang="en-US" sz="2400" dirty="0"/>
              <a:t>section, it will be included in the evaluation here as well</a:t>
            </a:r>
            <a:r>
              <a:rPr lang="en-US" sz="2400" dirty="0" smtClean="0"/>
              <a:t>.</a:t>
            </a:r>
          </a:p>
          <a:p>
            <a:pPr algn="l"/>
            <a:r>
              <a:rPr lang="en-US" sz="2400" dirty="0" smtClean="0"/>
              <a:t> </a:t>
            </a:r>
            <a:r>
              <a:rPr lang="en-US" sz="2400" dirty="0"/>
              <a:t>E) 10 points are assigned for an overview of the limitations and the expected results of the study</a:t>
            </a:r>
            <a:r>
              <a:rPr lang="en-US" sz="2400" dirty="0" smtClean="0"/>
              <a:t>.</a:t>
            </a:r>
          </a:p>
          <a:p>
            <a:pPr algn="l"/>
            <a:r>
              <a:rPr lang="en-US" sz="2400" dirty="0" smtClean="0"/>
              <a:t> </a:t>
            </a:r>
            <a:r>
              <a:rPr lang="en-US" sz="2400" dirty="0"/>
              <a:t>F) 10 points are assigned for use of correct grammar, spelling and punctuation. </a:t>
            </a:r>
            <a:endParaRPr lang="en-US" sz="2400" dirty="0" smtClean="0"/>
          </a:p>
          <a:p>
            <a:pPr algn="l"/>
            <a:r>
              <a:rPr lang="en-US" sz="2400" dirty="0" smtClean="0"/>
              <a:t>G</a:t>
            </a:r>
            <a:r>
              <a:rPr lang="en-US" sz="2400" dirty="0"/>
              <a:t>) 10 points are assigned for a complete table of contents and a well-organized list of references used in the study. 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Course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01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12776"/>
            <a:ext cx="8915400" cy="4525963"/>
          </a:xfrm>
        </p:spPr>
        <p:txBody>
          <a:bodyPr/>
          <a:lstStyle/>
          <a:p>
            <a:pPr algn="l"/>
            <a:endParaRPr lang="ar-SA" sz="2400" dirty="0" smtClean="0"/>
          </a:p>
          <a:p>
            <a:pPr algn="l"/>
            <a:r>
              <a:rPr lang="en-US" sz="2400" dirty="0" smtClean="0"/>
              <a:t>Each </a:t>
            </a:r>
            <a:r>
              <a:rPr lang="en-US" sz="2400" dirty="0"/>
              <a:t>criterion </a:t>
            </a:r>
            <a:r>
              <a:rPr lang="en-US" sz="2400" dirty="0" smtClean="0"/>
              <a:t>will </a:t>
            </a:r>
            <a:r>
              <a:rPr lang="en-US" sz="2400" dirty="0"/>
              <a:t>be assigned points according to the following scale</a:t>
            </a:r>
            <a:r>
              <a:rPr lang="en-US" sz="2400" dirty="0" smtClean="0"/>
              <a:t>:</a:t>
            </a:r>
          </a:p>
          <a:p>
            <a:pPr algn="l"/>
            <a:r>
              <a:rPr lang="en-US" sz="2400" dirty="0" smtClean="0"/>
              <a:t> </a:t>
            </a:r>
          </a:p>
          <a:p>
            <a:pPr algn="l"/>
            <a:r>
              <a:rPr lang="en-US" sz="2400" dirty="0" smtClean="0"/>
              <a:t>Excellent</a:t>
            </a:r>
            <a:r>
              <a:rPr lang="en-US" sz="2400" dirty="0"/>
              <a:t>: 10 to 9 points out of 10 </a:t>
            </a:r>
            <a:r>
              <a:rPr lang="en-US" sz="2400" dirty="0" smtClean="0"/>
              <a:t>points</a:t>
            </a:r>
            <a:endParaRPr lang="en-US" sz="2400" dirty="0"/>
          </a:p>
          <a:p>
            <a:pPr algn="l"/>
            <a:r>
              <a:rPr lang="en-US" sz="2400" dirty="0"/>
              <a:t>Good: 8 to 7 points out of 10 </a:t>
            </a:r>
            <a:r>
              <a:rPr lang="en-US" sz="2400" dirty="0" smtClean="0"/>
              <a:t>points </a:t>
            </a:r>
            <a:endParaRPr lang="en-US" sz="2400" dirty="0"/>
          </a:p>
          <a:p>
            <a:pPr algn="l"/>
            <a:r>
              <a:rPr lang="en-US" sz="2400" dirty="0"/>
              <a:t>Fair: 6 to 5 points out of 10 points </a:t>
            </a:r>
          </a:p>
          <a:p>
            <a:pPr algn="l"/>
            <a:r>
              <a:rPr lang="en-US" sz="2400" dirty="0"/>
              <a:t>Lacking: 4 to 3 points out of 10 points </a:t>
            </a:r>
          </a:p>
          <a:p>
            <a:pPr algn="l"/>
            <a:r>
              <a:rPr lang="en-US" sz="2400" dirty="0"/>
              <a:t>Poor: 2 to 1 points out of 10 points </a:t>
            </a:r>
          </a:p>
          <a:p>
            <a:pPr algn="l"/>
            <a:r>
              <a:rPr lang="en-US" sz="2400" dirty="0"/>
              <a:t>Unacceptable: 0 out of 10 points</a:t>
            </a:r>
            <a:endParaRPr lang="en-US" sz="2400" dirty="0">
              <a:latin typeface="Times New Roman"/>
              <a:cs typeface="Times New Roman"/>
            </a:endParaRPr>
          </a:p>
          <a:p>
            <a:pPr algn="l"/>
            <a:r>
              <a:rPr lang="en-US" sz="2400" dirty="0">
                <a:latin typeface="Times New Roman"/>
                <a:cs typeface="Times New Roman"/>
              </a:rPr>
              <a:t> 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Course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35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.pptx" id="{8B8D0FBF-03BB-4501-A633-1AF07D853AD2}" vid="{B9AECDA4-F035-416B-AC03-1D370D83E8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</Template>
  <TotalTime>56</TotalTime>
  <Words>590</Words>
  <Application>Microsoft Office PowerPoint</Application>
  <PresentationFormat>A4 Paper (210x297 mm)</PresentationFormat>
  <Paragraphs>110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Lecture One</vt:lpstr>
      <vt:lpstr>Course Overview</vt:lpstr>
      <vt:lpstr>Course Overview</vt:lpstr>
      <vt:lpstr>Course Overview</vt:lpstr>
      <vt:lpstr>Course Overview</vt:lpstr>
      <vt:lpstr>Course Overview</vt:lpstr>
      <vt:lpstr>Course Overview</vt:lpstr>
      <vt:lpstr>Course Overview</vt:lpstr>
      <vt:lpstr>Course Overview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Bassim Ali Yoseif Alsabbgh</cp:lastModifiedBy>
  <cp:revision>9</cp:revision>
  <dcterms:created xsi:type="dcterms:W3CDTF">2014-02-26T08:55:04Z</dcterms:created>
  <dcterms:modified xsi:type="dcterms:W3CDTF">2014-03-04T08:47:13Z</dcterms:modified>
</cp:coreProperties>
</file>