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6334"/>
    <a:srgbClr val="D98061"/>
    <a:srgbClr val="313B4A"/>
    <a:srgbClr val="43A79C"/>
    <a:srgbClr val="EDBD1F"/>
    <a:srgbClr val="F04316"/>
    <a:srgbClr val="81AA52"/>
    <a:srgbClr val="0E478A"/>
    <a:srgbClr val="ECA02F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4" autoAdjust="0"/>
  </p:normalViewPr>
  <p:slideViewPr>
    <p:cSldViewPr>
      <p:cViewPr varScale="1">
        <p:scale>
          <a:sx n="116" d="100"/>
          <a:sy n="116" d="100"/>
        </p:scale>
        <p:origin x="1164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9/26/2017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الأيقونة لإضافة صورة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: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مقدمة في الأدب الأمريكي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عبدالله </a:t>
            </a:r>
            <a:r>
              <a:rPr lang="ar-SA" sz="2800" b="1" dirty="0" err="1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البدارنه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8E63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8E63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lvl="0" rtl="0">
              <a:spcBef>
                <a:spcPct val="20000"/>
              </a:spcBef>
            </a:pPr>
            <a:r>
              <a:rPr lang="en-US" altLang="ar-SA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altLang="ar-SA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altLang="ar-SA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Introduction about the course </a:t>
            </a:r>
            <a:r>
              <a:rPr lang="en-US" altLang="ar-SA" sz="20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altLang="ar-SA" sz="20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ar-SA" altLang="ar-SA" sz="2000" b="1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/>
            </a:r>
            <a:br>
              <a:rPr lang="ar-SA" altLang="ar-SA" sz="2000" b="1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</a:b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0" lvl="0" indent="0" algn="l"/>
            <a:r>
              <a:rPr lang="en-US" altLang="ar-SA" b="1" dirty="0" smtClean="0">
                <a:solidFill>
                  <a:prstClr val="black"/>
                </a:solidFill>
                <a:cs typeface="Arial" panose="020B0604020202020204" pitchFamily="34" charset="0"/>
              </a:rPr>
              <a:t>● Syllabus</a:t>
            </a:r>
          </a:p>
          <a:p>
            <a:pPr marL="0" lvl="0" indent="0" algn="l"/>
            <a:r>
              <a:rPr lang="ar-SA" altLang="ar-SA" b="1" dirty="0" smtClean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altLang="ar-SA" b="1" dirty="0" smtClean="0">
                <a:solidFill>
                  <a:prstClr val="black"/>
                </a:solidFill>
                <a:cs typeface="Arial" panose="020B0604020202020204" pitchFamily="34" charset="0"/>
              </a:rPr>
              <a:t> ●  Grades</a:t>
            </a:r>
          </a:p>
          <a:p>
            <a:pPr marL="0" lvl="0" indent="0" algn="l"/>
            <a:r>
              <a:rPr lang="en-US" altLang="ar-SA" b="1" dirty="0" smtClean="0">
                <a:solidFill>
                  <a:prstClr val="black"/>
                </a:solidFill>
                <a:cs typeface="Arial" panose="020B0604020202020204" pitchFamily="34" charset="0"/>
              </a:rPr>
              <a:t>How to contact me?</a:t>
            </a:r>
            <a:r>
              <a:rPr lang="ar-SA" altLang="ar-SA" b="1" dirty="0" smtClean="0">
                <a:solidFill>
                  <a:prstClr val="black"/>
                </a:solidFill>
                <a:cs typeface="Arial" panose="020B0604020202020204" pitchFamily="34" charset="0"/>
              </a:rPr>
              <a:t>   ●</a:t>
            </a:r>
            <a:endParaRPr lang="ar-SA" altLang="ar-SA" b="1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 algn="ctr" rtl="0" eaLnBrk="0" hangingPunct="0"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prstClr val="black"/>
                </a:solidFill>
                <a:ea typeface="+mn-ea"/>
              </a:rPr>
              <a:t>  King </a:t>
            </a:r>
            <a:r>
              <a:rPr lang="en-US" sz="1600" b="1" dirty="0">
                <a:solidFill>
                  <a:prstClr val="black"/>
                </a:solidFill>
                <a:ea typeface="+mn-ea"/>
              </a:rPr>
              <a:t>Faisal University</a:t>
            </a:r>
            <a:r>
              <a:rPr lang="en-US" sz="1600" dirty="0">
                <a:solidFill>
                  <a:prstClr val="black"/>
                </a:solidFill>
                <a:ea typeface="+mn-ea"/>
              </a:rPr>
              <a:t/>
            </a:r>
            <a:br>
              <a:rPr lang="en-US" sz="1600" dirty="0">
                <a:solidFill>
                  <a:prstClr val="black"/>
                </a:solidFill>
                <a:ea typeface="+mn-ea"/>
              </a:rPr>
            </a:br>
            <a:r>
              <a:rPr lang="en-US" sz="1600" b="1" dirty="0">
                <a:solidFill>
                  <a:prstClr val="black"/>
                </a:solidFill>
                <a:ea typeface="+mn-ea"/>
              </a:rPr>
              <a:t>Deanship of E-Learning &amp; Distance Education</a:t>
            </a:r>
            <a:r>
              <a:rPr lang="en-US" sz="1600" dirty="0">
                <a:solidFill>
                  <a:prstClr val="black"/>
                </a:solidFill>
                <a:ea typeface="+mn-ea"/>
              </a:rPr>
              <a:t/>
            </a:r>
            <a:br>
              <a:rPr lang="en-US" sz="1600" dirty="0">
                <a:solidFill>
                  <a:prstClr val="black"/>
                </a:solidFill>
                <a:ea typeface="+mn-ea"/>
              </a:rPr>
            </a:br>
            <a:r>
              <a:rPr lang="en-US" sz="1600" b="1" i="1" u="sng" dirty="0">
                <a:solidFill>
                  <a:prstClr val="black"/>
                </a:solidFill>
                <a:ea typeface="+mn-ea"/>
              </a:rPr>
              <a:t>Department of English Language</a:t>
            </a:r>
            <a:r>
              <a:rPr lang="en-US" sz="1600" dirty="0">
                <a:solidFill>
                  <a:prstClr val="black"/>
                </a:solidFill>
                <a:ea typeface="+mn-ea"/>
              </a:rPr>
              <a:t/>
            </a:r>
            <a:br>
              <a:rPr lang="en-US" sz="1600" dirty="0">
                <a:solidFill>
                  <a:prstClr val="black"/>
                </a:solidFill>
                <a:ea typeface="+mn-ea"/>
              </a:rPr>
            </a:br>
            <a:r>
              <a:rPr lang="en-US" sz="1600" b="1" i="1" u="sng" dirty="0">
                <a:solidFill>
                  <a:prstClr val="black"/>
                </a:solidFill>
                <a:ea typeface="+mn-ea"/>
              </a:rPr>
              <a:t>Tentative Course Syllabus</a:t>
            </a:r>
            <a:br>
              <a:rPr lang="en-US" sz="1600" b="1" i="1" u="sng" dirty="0">
                <a:solidFill>
                  <a:prstClr val="black"/>
                </a:solidFill>
                <a:ea typeface="+mn-ea"/>
              </a:rPr>
            </a:br>
            <a:endParaRPr lang="en-US" sz="16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marL="342900" lvl="0" indent="-342900" algn="ctr" rtl="0" eaLnBrk="0" fontAlgn="base" hangingPunct="0">
              <a:spcAft>
                <a:spcPct val="0"/>
              </a:spcAft>
              <a:defRPr/>
            </a:pPr>
            <a:r>
              <a:rPr lang="en-US" sz="1800" b="1" dirty="0">
                <a:solidFill>
                  <a:prstClr val="black"/>
                </a:solidFill>
              </a:rPr>
              <a:t>Instructor: Dr. </a:t>
            </a:r>
            <a:r>
              <a:rPr lang="en-US" sz="1800" b="1" dirty="0" smtClean="0">
                <a:solidFill>
                  <a:prstClr val="black"/>
                </a:solidFill>
              </a:rPr>
              <a:t>Abdullah Al-</a:t>
            </a:r>
            <a:r>
              <a:rPr lang="en-US" sz="1800" b="1" dirty="0" err="1" smtClean="0">
                <a:solidFill>
                  <a:prstClr val="black"/>
                </a:solidFill>
              </a:rPr>
              <a:t>Badarneh</a:t>
            </a:r>
            <a:r>
              <a:rPr lang="en-US" sz="1800" b="1" dirty="0" smtClean="0">
                <a:solidFill>
                  <a:prstClr val="black"/>
                </a:solidFill>
              </a:rPr>
              <a:t>                                                                    </a:t>
            </a:r>
            <a:endParaRPr lang="en-US" sz="1800" dirty="0">
              <a:solidFill>
                <a:prstClr val="black"/>
              </a:solidFill>
            </a:endParaRPr>
          </a:p>
          <a:p>
            <a:pPr marL="342900" lvl="0" indent="-342900" algn="ctr" rtl="0" eaLnBrk="0" fontAlgn="base" hangingPunct="0">
              <a:spcAft>
                <a:spcPct val="0"/>
              </a:spcAft>
              <a:defRPr/>
            </a:pPr>
            <a:r>
              <a:rPr lang="en-US" sz="1800" b="1" dirty="0">
                <a:solidFill>
                  <a:prstClr val="black"/>
                </a:solidFill>
              </a:rPr>
              <a:t>English </a:t>
            </a:r>
            <a:r>
              <a:rPr lang="en-US" sz="1800" b="1" dirty="0" smtClean="0">
                <a:solidFill>
                  <a:prstClr val="black"/>
                </a:solidFill>
              </a:rPr>
              <a:t>487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b="1" dirty="0">
                <a:solidFill>
                  <a:prstClr val="black"/>
                </a:solidFill>
              </a:rPr>
              <a:t>Course: Introduction to American Lit.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 algn="l" eaLnBrk="0" hangingPunct="0">
              <a:spcBef>
                <a:spcPct val="20000"/>
              </a:spcBef>
              <a:defRPr/>
            </a:pPr>
            <a:r>
              <a:rPr lang="en-US" sz="2000" b="1" u="sng" dirty="0">
                <a:solidFill>
                  <a:prstClr val="black"/>
                </a:solidFill>
                <a:ea typeface="+mn-ea"/>
              </a:rPr>
              <a:t>COURSE OBJECTIVES:</a:t>
            </a:r>
            <a:r>
              <a:rPr lang="en-US" sz="2000" dirty="0">
                <a:solidFill>
                  <a:prstClr val="black"/>
                </a:solidFill>
                <a:ea typeface="+mn-ea"/>
              </a:rPr>
              <a:t> </a:t>
            </a:r>
            <a:br>
              <a:rPr lang="en-US" sz="2000" dirty="0">
                <a:solidFill>
                  <a:prstClr val="black"/>
                </a:solidFill>
                <a:ea typeface="+mn-ea"/>
              </a:rPr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marL="342900" lvl="0" indent="-342900" algn="l" rtl="0" eaLnBrk="0" fontAlgn="base" hangingPunct="0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</a:rPr>
              <a:t>The course aims at exposing the students to the intercultural nature of the American </a:t>
            </a:r>
            <a:r>
              <a:rPr lang="en-US" sz="2000" dirty="0" smtClean="0">
                <a:solidFill>
                  <a:prstClr val="black"/>
                </a:solidFill>
              </a:rPr>
              <a:t>literature that encompasses people of different origins from Europe, Asia, Africa, and Mexico.  </a:t>
            </a:r>
            <a:endParaRPr lang="en-US" sz="2000" dirty="0">
              <a:solidFill>
                <a:prstClr val="black"/>
              </a:solidFill>
            </a:endParaRPr>
          </a:p>
          <a:p>
            <a:pPr marL="342900" lvl="0" indent="-342900" algn="l" rtl="0" eaLnBrk="0" fontAlgn="base" hangingPunct="0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</a:rPr>
              <a:t>One of the main objectives of the course is to develop the student's literary taste and analytical and critical skills. 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lvl="0" indent="-342900" algn="l" rtl="0" eaLnBrk="0" fontAlgn="base" hangingPunct="0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</a:rPr>
              <a:t>The course aims at exposing the students of English language and literature to different literary and cultural </a:t>
            </a:r>
            <a:r>
              <a:rPr lang="en-US" sz="2000" dirty="0" smtClean="0">
                <a:solidFill>
                  <a:prstClr val="black"/>
                </a:solidFill>
              </a:rPr>
              <a:t>dimensions </a:t>
            </a:r>
            <a:r>
              <a:rPr lang="en-US" sz="2000" dirty="0">
                <a:solidFill>
                  <a:prstClr val="black"/>
                </a:solidFill>
              </a:rPr>
              <a:t>of the </a:t>
            </a:r>
            <a:r>
              <a:rPr lang="en-US" sz="2000" dirty="0" smtClean="0">
                <a:solidFill>
                  <a:prstClr val="black"/>
                </a:solidFill>
              </a:rPr>
              <a:t>American literature.</a:t>
            </a:r>
            <a:endParaRPr lang="en-US" sz="2000" dirty="0">
              <a:solidFill>
                <a:prstClr val="black"/>
              </a:solidFill>
            </a:endParaRPr>
          </a:p>
          <a:p>
            <a:pPr marL="342900" lvl="0" indent="-342900" algn="l" rtl="0" eaLnBrk="0" fontAlgn="base" hangingPunct="0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prstClr val="black"/>
                </a:solidFill>
              </a:rPr>
              <a:t>Throughout </a:t>
            </a:r>
            <a:r>
              <a:rPr lang="en-US" sz="2000" dirty="0">
                <a:solidFill>
                  <a:prstClr val="black"/>
                </a:solidFill>
              </a:rPr>
              <a:t>the wide scope of reading, the course aims at giving the students an ample opportunity to trace the development of American literature </a:t>
            </a:r>
            <a:r>
              <a:rPr lang="en-US" sz="2000" dirty="0" smtClean="0">
                <a:solidFill>
                  <a:prstClr val="black"/>
                </a:solidFill>
              </a:rPr>
              <a:t>and its transition to have its own independence and tradition.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b="1" u="sng" dirty="0">
                <a:solidFill>
                  <a:prstClr val="black"/>
                </a:solidFill>
              </a:rPr>
              <a:t>TEXTBOOKS:</a:t>
            </a:r>
            <a:r>
              <a:rPr lang="en-US" dirty="0">
                <a:solidFill>
                  <a:prstClr val="black"/>
                </a:solidFill>
              </a:rPr>
              <a:t/>
            </a:r>
            <a:br>
              <a:rPr lang="en-US" dirty="0">
                <a:solidFill>
                  <a:prstClr val="black"/>
                </a:solidFill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marL="342900" lvl="0" indent="-342900" algn="r" eaLnBrk="0" fontAlgn="base" hangingPunct="0">
              <a:spcAft>
                <a:spcPct val="0"/>
              </a:spcAft>
              <a:defRPr/>
            </a:pPr>
            <a:r>
              <a:rPr lang="en-US" dirty="0" smtClean="0">
                <a:solidFill>
                  <a:prstClr val="black"/>
                </a:solidFill>
              </a:rPr>
              <a:t>- Emerson</a:t>
            </a:r>
            <a:r>
              <a:rPr lang="en-US" dirty="0">
                <a:solidFill>
                  <a:prstClr val="black"/>
                </a:solidFill>
              </a:rPr>
              <a:t>, Everett (Editor), </a:t>
            </a:r>
            <a:r>
              <a:rPr lang="en-US" b="1" i="1" dirty="0">
                <a:solidFill>
                  <a:prstClr val="black"/>
                </a:solidFill>
              </a:rPr>
              <a:t>Major Writers of Early American Literature</a:t>
            </a:r>
            <a:endParaRPr lang="en-US" dirty="0">
              <a:solidFill>
                <a:prstClr val="black"/>
              </a:solidFill>
            </a:endParaRPr>
          </a:p>
          <a:p>
            <a:pPr marL="342900" lvl="0" indent="-342900" algn="l" rtl="0" eaLnBrk="0" fontAlgn="base" hangingPunct="0">
              <a:spcAft>
                <a:spcPct val="0"/>
              </a:spcAft>
              <a:defRPr/>
            </a:pPr>
            <a:r>
              <a:rPr lang="en-US" dirty="0" smtClean="0">
                <a:solidFill>
                  <a:prstClr val="black"/>
                </a:solidFill>
              </a:rPr>
              <a:t>-Various </a:t>
            </a:r>
            <a:r>
              <a:rPr lang="en-US" dirty="0">
                <a:solidFill>
                  <a:prstClr val="black"/>
                </a:solidFill>
              </a:rPr>
              <a:t>Internet </a:t>
            </a:r>
            <a:r>
              <a:rPr lang="en-US" dirty="0" smtClean="0">
                <a:solidFill>
                  <a:prstClr val="black"/>
                </a:solidFill>
              </a:rPr>
              <a:t>Websites</a:t>
            </a:r>
            <a:endParaRPr lang="en-US" dirty="0">
              <a:solidFill>
                <a:prstClr val="black"/>
              </a:solidFill>
            </a:endParaRPr>
          </a:p>
          <a:p>
            <a:endParaRPr lang="ar-SA" dirty="0"/>
          </a:p>
          <a:p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lvl="0" indent="-342900" algn="l" rtl="0" eaLnBrk="0" fontAlgn="base" hangingPunct="0">
              <a:spcAft>
                <a:spcPct val="0"/>
              </a:spcAft>
              <a:defRPr/>
            </a:pPr>
            <a:r>
              <a:rPr lang="en-US" sz="2000" dirty="0" smtClean="0">
                <a:solidFill>
                  <a:prstClr val="black"/>
                </a:solidFill>
              </a:rPr>
              <a:t>- Murphy</a:t>
            </a:r>
            <a:r>
              <a:rPr lang="en-US" sz="2000" dirty="0">
                <a:solidFill>
                  <a:prstClr val="black"/>
                </a:solidFill>
              </a:rPr>
              <a:t>, F, H. Parker et. Al. eds. </a:t>
            </a:r>
            <a:r>
              <a:rPr lang="en-US" sz="2000" b="1" i="1" dirty="0">
                <a:solidFill>
                  <a:prstClr val="black"/>
                </a:solidFill>
              </a:rPr>
              <a:t>The Norton Anthology of American Literature.</a:t>
            </a:r>
            <a:r>
              <a:rPr lang="en-US" sz="2000" dirty="0">
                <a:solidFill>
                  <a:prstClr val="black"/>
                </a:solidFill>
              </a:rPr>
              <a:t> Vol. 1. New York &amp; London: Norton &amp; Co. (recent edition)</a:t>
            </a:r>
          </a:p>
          <a:p>
            <a:pPr marL="342900" lvl="0" indent="-342900" algn="l" rtl="0" eaLnBrk="0" fontAlgn="base" hangingPunct="0">
              <a:spcAft>
                <a:spcPct val="0"/>
              </a:spcAft>
              <a:defRPr/>
            </a:pPr>
            <a:r>
              <a:rPr lang="en-US" sz="2000" dirty="0" smtClean="0">
                <a:solidFill>
                  <a:prstClr val="black"/>
                </a:solidFill>
              </a:rPr>
              <a:t>- </a:t>
            </a:r>
            <a:r>
              <a:rPr lang="en-US" sz="2000" dirty="0" err="1" smtClean="0">
                <a:solidFill>
                  <a:prstClr val="black"/>
                </a:solidFill>
              </a:rPr>
              <a:t>Bayn</a:t>
            </a:r>
            <a:r>
              <a:rPr lang="en-US" sz="2000" dirty="0">
                <a:solidFill>
                  <a:prstClr val="black"/>
                </a:solidFill>
              </a:rPr>
              <a:t>, Nina, et. al. eds. </a:t>
            </a:r>
            <a:r>
              <a:rPr lang="en-US" sz="2000" b="1" i="1" dirty="0">
                <a:solidFill>
                  <a:prstClr val="black"/>
                </a:solidFill>
              </a:rPr>
              <a:t>The Norton Anthology of American Literature.</a:t>
            </a:r>
            <a:r>
              <a:rPr lang="en-US" sz="2000" dirty="0">
                <a:solidFill>
                  <a:prstClr val="black"/>
                </a:solidFill>
              </a:rPr>
              <a:t> Vol. 2. New York &amp; London: Norton &amp; Co. (recent edition)   </a:t>
            </a:r>
          </a:p>
          <a:p>
            <a:pPr marL="342900" lvl="0" indent="-342900" algn="l" rtl="0" eaLnBrk="0" fontAlgn="base" hangingPunct="0">
              <a:spcAft>
                <a:spcPct val="0"/>
              </a:spcAft>
              <a:defRPr/>
            </a:pPr>
            <a:r>
              <a:rPr lang="en-US" sz="2000" dirty="0" smtClean="0">
                <a:solidFill>
                  <a:prstClr val="black"/>
                </a:solidFill>
              </a:rPr>
              <a:t>- Abrams</a:t>
            </a:r>
            <a:r>
              <a:rPr lang="en-US" sz="2000" dirty="0">
                <a:solidFill>
                  <a:prstClr val="black"/>
                </a:solidFill>
              </a:rPr>
              <a:t>, M.H. et.al. eds. </a:t>
            </a:r>
            <a:r>
              <a:rPr lang="en-US" sz="2000" b="1" i="1" dirty="0">
                <a:solidFill>
                  <a:prstClr val="black"/>
                </a:solidFill>
              </a:rPr>
              <a:t>The Norton Anthology of English Literature. Vol. 1</a:t>
            </a:r>
            <a:r>
              <a:rPr lang="en-US" sz="2000" b="1" i="1" dirty="0" smtClean="0">
                <a:solidFill>
                  <a:prstClr val="black"/>
                </a:solidFill>
              </a:rPr>
              <a:t>. </a:t>
            </a:r>
            <a:r>
              <a:rPr lang="en-US" sz="2000" dirty="0" smtClean="0">
                <a:solidFill>
                  <a:prstClr val="black"/>
                </a:solidFill>
              </a:rPr>
              <a:t>London </a:t>
            </a:r>
            <a:r>
              <a:rPr lang="en-US" sz="2000" dirty="0">
                <a:solidFill>
                  <a:prstClr val="black"/>
                </a:solidFill>
              </a:rPr>
              <a:t>&amp; New York: Norton &amp; Company. (Recent Edition</a:t>
            </a:r>
            <a:r>
              <a:rPr lang="en-US" sz="2000" dirty="0" smtClean="0">
                <a:solidFill>
                  <a:prstClr val="black"/>
                </a:solidFill>
              </a:rPr>
              <a:t>)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905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b="1" u="sng" dirty="0">
                <a:solidFill>
                  <a:prstClr val="black"/>
                </a:solidFill>
              </a:rPr>
              <a:t>EVALUATION:</a:t>
            </a:r>
            <a:r>
              <a:rPr lang="en-US" dirty="0">
                <a:solidFill>
                  <a:prstClr val="black"/>
                </a:solidFill>
              </a:rPr>
              <a:t/>
            </a:r>
            <a:br>
              <a:rPr lang="en-US" dirty="0">
                <a:solidFill>
                  <a:prstClr val="black"/>
                </a:solidFill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10 </a:t>
            </a:r>
          </a:p>
          <a:p>
            <a:r>
              <a:rPr lang="en-US" dirty="0">
                <a:solidFill>
                  <a:prstClr val="black"/>
                </a:solidFill>
              </a:rPr>
              <a:t>10 </a:t>
            </a:r>
          </a:p>
          <a:p>
            <a:r>
              <a:rPr lang="en-US" dirty="0">
                <a:solidFill>
                  <a:prstClr val="black"/>
                </a:solidFill>
              </a:rPr>
              <a:t>10 </a:t>
            </a:r>
            <a:endParaRPr lang="en-US" dirty="0" smtClean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70</a:t>
            </a:r>
            <a:endParaRPr lang="en-US" dirty="0" smtClean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100 </a:t>
            </a:r>
            <a:r>
              <a:rPr lang="en-US" dirty="0">
                <a:solidFill>
                  <a:prstClr val="black"/>
                </a:solidFill>
              </a:rPr>
              <a:t>points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</a:p>
          <a:p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lvl="0" indent="-342900" algn="l" rtl="0" eaLnBrk="0" fontAlgn="base" hangingPunct="0">
              <a:spcAft>
                <a:spcPct val="0"/>
              </a:spcAft>
              <a:defRPr/>
            </a:pPr>
            <a:r>
              <a:rPr lang="en-US" sz="2000" dirty="0" smtClean="0">
                <a:solidFill>
                  <a:prstClr val="black"/>
                </a:solidFill>
              </a:rPr>
              <a:t>Topics </a:t>
            </a:r>
            <a:r>
              <a:rPr lang="en-US" sz="2000" dirty="0">
                <a:solidFill>
                  <a:prstClr val="black"/>
                </a:solidFill>
              </a:rPr>
              <a:t>for </a:t>
            </a:r>
            <a:r>
              <a:rPr lang="en-US" sz="2000" dirty="0" smtClean="0">
                <a:solidFill>
                  <a:prstClr val="black"/>
                </a:solidFill>
              </a:rPr>
              <a:t>Discussion</a:t>
            </a:r>
          </a:p>
          <a:p>
            <a:pPr marL="342900" lvl="0" indent="-342900" algn="l" rtl="0" eaLnBrk="0" fontAlgn="base" hangingPunct="0"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 Quizzes				</a:t>
            </a:r>
            <a:endParaRPr lang="en-US" sz="2000" dirty="0" smtClean="0">
              <a:solidFill>
                <a:prstClr val="black"/>
              </a:solidFill>
            </a:endParaRPr>
          </a:p>
          <a:p>
            <a:pPr marL="342900" lvl="0" indent="-342900" algn="l" rtl="0" eaLnBrk="0" fontAlgn="base" hangingPunct="0"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 Live Lectures			</a:t>
            </a:r>
            <a:endParaRPr lang="en-US" sz="2000" dirty="0" smtClean="0">
              <a:solidFill>
                <a:prstClr val="black"/>
              </a:solidFill>
            </a:endParaRPr>
          </a:p>
          <a:p>
            <a:pPr marL="342900" lvl="0" indent="-342900" algn="l" rtl="0" eaLnBrk="0" fontAlgn="base" hangingPunct="0"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 Final Exam		</a:t>
            </a:r>
            <a:endParaRPr lang="en-US" sz="2000" dirty="0" smtClean="0">
              <a:solidFill>
                <a:prstClr val="black"/>
              </a:solidFill>
            </a:endParaRPr>
          </a:p>
          <a:p>
            <a:pPr marL="342900" lvl="0" indent="-342900" algn="l" rtl="0" eaLnBrk="0" fontAlgn="base" hangingPunct="0">
              <a:spcAft>
                <a:spcPct val="0"/>
              </a:spcAft>
              <a:defRPr/>
            </a:pPr>
            <a:r>
              <a:rPr lang="en-US" sz="2000" dirty="0" smtClean="0">
                <a:solidFill>
                  <a:prstClr val="black"/>
                </a:solidFill>
              </a:rPr>
              <a:t>Total</a:t>
            </a:r>
            <a:r>
              <a:rPr lang="en-US" sz="2000" dirty="0">
                <a:solidFill>
                  <a:prstClr val="black"/>
                </a:solidFill>
              </a:rPr>
              <a:t>					</a:t>
            </a:r>
            <a:endParaRPr lang="en-US" sz="2000" dirty="0" smtClean="0">
              <a:solidFill>
                <a:prstClr val="black"/>
              </a:solidFill>
            </a:endParaRPr>
          </a:p>
          <a:p>
            <a:pPr marL="342900" lvl="0" indent="-342900" algn="l" rtl="0" eaLnBrk="0" fontAlgn="base" hangingPunct="0">
              <a:spcAft>
                <a:spcPct val="0"/>
              </a:spcAft>
              <a:defRPr/>
            </a:pPr>
            <a:r>
              <a:rPr lang="en-US" sz="2000" b="1" dirty="0" smtClean="0">
                <a:solidFill>
                  <a:prstClr val="black"/>
                </a:solidFill>
              </a:rPr>
              <a:t> </a:t>
            </a:r>
            <a:endParaRPr lang="en-US" sz="2000" dirty="0" smtClean="0">
              <a:solidFill>
                <a:prstClr val="black"/>
              </a:solidFill>
            </a:endParaRPr>
          </a:p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701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 smtClean="0"/>
              <a:t>Course Plan: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algn="l" rtl="0"/>
            <a:r>
              <a:rPr lang="en-US" b="1" u="sng" dirty="0" smtClean="0">
                <a:solidFill>
                  <a:prstClr val="black"/>
                </a:solidFill>
              </a:rPr>
              <a:t>Topic</a:t>
            </a:r>
          </a:p>
          <a:p>
            <a:pPr marL="342900" indent="-342900" algn="l" rtl="0">
              <a:lnSpc>
                <a:spcPct val="200000"/>
              </a:lnSpc>
              <a:buFont typeface="+mj-lt"/>
              <a:buAutoNum type="arabicPeriod"/>
            </a:pPr>
            <a:r>
              <a:rPr lang="en-US" sz="1800" dirty="0" smtClean="0">
                <a:solidFill>
                  <a:prstClr val="black"/>
                </a:solidFill>
              </a:rPr>
              <a:t>General </a:t>
            </a:r>
            <a:r>
              <a:rPr lang="en-US" sz="1800" dirty="0">
                <a:solidFill>
                  <a:prstClr val="black"/>
                </a:solidFill>
              </a:rPr>
              <a:t>and Brief </a:t>
            </a:r>
            <a:r>
              <a:rPr lang="en-US" sz="1800" dirty="0" smtClean="0">
                <a:solidFill>
                  <a:prstClr val="black"/>
                </a:solidFill>
              </a:rPr>
              <a:t>Introduction </a:t>
            </a:r>
            <a:r>
              <a:rPr lang="en-US" sz="1800" dirty="0">
                <a:solidFill>
                  <a:prstClr val="black"/>
                </a:solidFill>
              </a:rPr>
              <a:t>to </a:t>
            </a:r>
            <a:r>
              <a:rPr lang="en-US" sz="1800" dirty="0" smtClean="0">
                <a:solidFill>
                  <a:prstClr val="black"/>
                </a:solidFill>
              </a:rPr>
              <a:t>   American Literature</a:t>
            </a:r>
          </a:p>
          <a:p>
            <a:pPr marL="342900" indent="-342900" algn="l" rtl="0">
              <a:lnSpc>
                <a:spcPct val="200000"/>
              </a:lnSpc>
              <a:buFont typeface="+mj-lt"/>
              <a:buAutoNum type="arabicPeriod"/>
            </a:pPr>
            <a:r>
              <a:rPr lang="en-US" sz="1800" dirty="0" smtClean="0">
                <a:solidFill>
                  <a:prstClr val="black"/>
                </a:solidFill>
              </a:rPr>
              <a:t>  Colonial </a:t>
            </a:r>
            <a:r>
              <a:rPr lang="en-US" sz="1800" dirty="0">
                <a:solidFill>
                  <a:prstClr val="black"/>
                </a:solidFill>
              </a:rPr>
              <a:t>Literature </a:t>
            </a:r>
            <a:endParaRPr lang="en-US" sz="1800" dirty="0" smtClean="0">
              <a:solidFill>
                <a:prstClr val="black"/>
              </a:solidFill>
            </a:endParaRPr>
          </a:p>
          <a:p>
            <a:pPr marL="342900" indent="-457200" algn="l" rtl="0">
              <a:lnSpc>
                <a:spcPct val="200000"/>
              </a:lnSpc>
              <a:buFont typeface="+mj-lt"/>
              <a:buAutoNum type="arabicPeriod"/>
            </a:pPr>
            <a:r>
              <a:rPr lang="en-US" sz="1800" dirty="0">
                <a:solidFill>
                  <a:prstClr val="black"/>
                </a:solidFill>
              </a:rPr>
              <a:t>Romanticism</a:t>
            </a:r>
          </a:p>
          <a:p>
            <a:pPr marL="342900" indent="-457200" algn="l" rtl="0">
              <a:lnSpc>
                <a:spcPct val="200000"/>
              </a:lnSpc>
              <a:buFont typeface="+mj-lt"/>
              <a:buAutoNum type="arabicPeriod"/>
            </a:pPr>
            <a:r>
              <a:rPr lang="en-US" sz="1800" dirty="0" smtClean="0">
                <a:solidFill>
                  <a:prstClr val="black"/>
                </a:solidFill>
              </a:rPr>
              <a:t>Realism</a:t>
            </a:r>
          </a:p>
          <a:p>
            <a:pPr marL="342900" indent="-457200" algn="l" rtl="0">
              <a:lnSpc>
                <a:spcPct val="200000"/>
              </a:lnSpc>
              <a:buFont typeface="+mj-lt"/>
              <a:buAutoNum type="arabicPeriod"/>
            </a:pPr>
            <a:r>
              <a:rPr lang="en-US" sz="1800" dirty="0">
                <a:solidFill>
                  <a:prstClr val="black"/>
                </a:solidFill>
              </a:rPr>
              <a:t>Naturalism</a:t>
            </a:r>
          </a:p>
          <a:p>
            <a:pPr marL="342900" indent="-457200" algn="l" rtl="0">
              <a:lnSpc>
                <a:spcPct val="200000"/>
              </a:lnSpc>
              <a:buFont typeface="+mj-lt"/>
              <a:buAutoNum type="arabicPeriod"/>
            </a:pPr>
            <a:r>
              <a:rPr lang="en-US" sz="1800" dirty="0">
                <a:solidFill>
                  <a:prstClr val="black"/>
                </a:solidFill>
              </a:rPr>
              <a:t>Modernism</a:t>
            </a:r>
          </a:p>
          <a:p>
            <a:pPr marL="342900" indent="-457200" algn="l" rtl="0">
              <a:buFontTx/>
              <a:buChar char="-"/>
            </a:pPr>
            <a:endParaRPr lang="en-US" dirty="0">
              <a:solidFill>
                <a:prstClr val="black"/>
              </a:solidFill>
            </a:endParaRPr>
          </a:p>
          <a:p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lvl="0" indent="-342900" algn="l" rtl="0" eaLnBrk="0" fontAlgn="base" hangingPunct="0">
              <a:spcAft>
                <a:spcPct val="0"/>
              </a:spcAft>
              <a:defRPr/>
            </a:pPr>
            <a:r>
              <a:rPr lang="en-US" sz="2000" b="1" u="sng" dirty="0">
                <a:solidFill>
                  <a:prstClr val="black"/>
                </a:solidFill>
              </a:rPr>
              <a:t>Week 	</a:t>
            </a:r>
            <a:r>
              <a:rPr lang="en-US" sz="2000" dirty="0">
                <a:solidFill>
                  <a:prstClr val="black"/>
                </a:solidFill>
              </a:rPr>
              <a:t>	</a:t>
            </a:r>
            <a:r>
              <a:rPr lang="en-US" sz="2000" dirty="0" smtClean="0">
                <a:solidFill>
                  <a:prstClr val="black"/>
                </a:solidFill>
              </a:rPr>
              <a:t>     </a:t>
            </a:r>
            <a:r>
              <a:rPr lang="en-US" sz="2000" dirty="0">
                <a:solidFill>
                  <a:prstClr val="black"/>
                </a:solidFill>
              </a:rPr>
              <a:t> </a:t>
            </a:r>
            <a:endParaRPr lang="en-US" sz="2000" dirty="0" smtClean="0">
              <a:solidFill>
                <a:prstClr val="black"/>
              </a:solidFill>
            </a:endParaRPr>
          </a:p>
          <a:p>
            <a:pPr marL="342900" lvl="0" indent="-342900" algn="l" rtl="0" eaLnBrk="0" fontAlgn="base" hangingPunct="0">
              <a:lnSpc>
                <a:spcPct val="200000"/>
              </a:lnSpc>
              <a:spcAft>
                <a:spcPct val="0"/>
              </a:spcAft>
              <a:defRPr/>
            </a:pPr>
            <a:r>
              <a:rPr lang="en-US" sz="1800" dirty="0" smtClean="0">
                <a:solidFill>
                  <a:prstClr val="black"/>
                </a:solidFill>
              </a:rPr>
              <a:t>- Week </a:t>
            </a:r>
            <a:r>
              <a:rPr lang="en-US" sz="1800" dirty="0">
                <a:solidFill>
                  <a:prstClr val="black"/>
                </a:solidFill>
              </a:rPr>
              <a:t>One	</a:t>
            </a:r>
            <a:endParaRPr lang="en-US" sz="1800" dirty="0" smtClean="0">
              <a:solidFill>
                <a:prstClr val="black"/>
              </a:solidFill>
            </a:endParaRPr>
          </a:p>
          <a:p>
            <a:pPr marL="342900" lvl="0" indent="-342900" algn="l" rtl="0" eaLnBrk="0" fontAlgn="base" hangingPunct="0">
              <a:lnSpc>
                <a:spcPct val="200000"/>
              </a:lnSpc>
              <a:spcAft>
                <a:spcPct val="0"/>
              </a:spcAft>
              <a:defRPr/>
            </a:pPr>
            <a:r>
              <a:rPr lang="en-US" sz="1800" dirty="0" smtClean="0">
                <a:solidFill>
                  <a:prstClr val="black"/>
                </a:solidFill>
              </a:rPr>
              <a:t>-  Week Two	</a:t>
            </a:r>
          </a:p>
          <a:p>
            <a:pPr marL="342900" lvl="0" indent="-342900" algn="l" rtl="0" eaLnBrk="0" fontAlgn="base" hangingPunct="0">
              <a:lnSpc>
                <a:spcPct val="200000"/>
              </a:lnSpc>
              <a:spcAft>
                <a:spcPct val="0"/>
              </a:spcAft>
              <a:defRPr/>
            </a:pPr>
            <a:r>
              <a:rPr lang="en-US" sz="1800" dirty="0" smtClean="0">
                <a:solidFill>
                  <a:prstClr val="black"/>
                </a:solidFill>
              </a:rPr>
              <a:t>-  Week Three	</a:t>
            </a:r>
          </a:p>
          <a:p>
            <a:pPr marL="342900" lvl="0" indent="-342900" algn="l" rtl="0" eaLnBrk="0" fontAlgn="base" hangingPunct="0">
              <a:lnSpc>
                <a:spcPct val="200000"/>
              </a:lnSpc>
              <a:spcAft>
                <a:spcPct val="0"/>
              </a:spcAft>
              <a:defRPr/>
            </a:pPr>
            <a:r>
              <a:rPr lang="en-US" sz="1800" dirty="0" smtClean="0">
                <a:solidFill>
                  <a:prstClr val="black"/>
                </a:solidFill>
              </a:rPr>
              <a:t>- </a:t>
            </a:r>
            <a:r>
              <a:rPr lang="en-US" sz="1800" dirty="0">
                <a:solidFill>
                  <a:prstClr val="black"/>
                </a:solidFill>
              </a:rPr>
              <a:t> Week Four	 </a:t>
            </a:r>
            <a:endParaRPr lang="en-US" sz="1800" dirty="0" smtClean="0">
              <a:solidFill>
                <a:prstClr val="black"/>
              </a:solidFill>
            </a:endParaRPr>
          </a:p>
          <a:p>
            <a:pPr marL="342900" lvl="0" indent="-342900" algn="l" rtl="0" eaLnBrk="0" fontAlgn="base" hangingPunct="0">
              <a:lnSpc>
                <a:spcPct val="200000"/>
              </a:lnSpc>
              <a:spcAft>
                <a:spcPct val="0"/>
              </a:spcAft>
              <a:defRPr/>
            </a:pPr>
            <a:r>
              <a:rPr lang="en-US" sz="1800" dirty="0">
                <a:solidFill>
                  <a:prstClr val="black"/>
                </a:solidFill>
              </a:rPr>
              <a:t> </a:t>
            </a:r>
            <a:r>
              <a:rPr lang="en-US" sz="1800" dirty="0" smtClean="0">
                <a:solidFill>
                  <a:prstClr val="black"/>
                </a:solidFill>
              </a:rPr>
              <a:t>- Week </a:t>
            </a:r>
            <a:r>
              <a:rPr lang="en-US" sz="1800" dirty="0">
                <a:solidFill>
                  <a:prstClr val="black"/>
                </a:solidFill>
              </a:rPr>
              <a:t>Five	 </a:t>
            </a:r>
            <a:endParaRPr lang="en-US" sz="1800" dirty="0" smtClean="0">
              <a:solidFill>
                <a:prstClr val="black"/>
              </a:solidFill>
            </a:endParaRPr>
          </a:p>
          <a:p>
            <a:pPr marL="342900" lvl="0" indent="-342900" algn="l" rtl="0" eaLnBrk="0" fontAlgn="base" hangingPunct="0">
              <a:lnSpc>
                <a:spcPct val="200000"/>
              </a:lnSpc>
              <a:spcAft>
                <a:spcPct val="0"/>
              </a:spcAft>
              <a:defRPr/>
            </a:pPr>
            <a:r>
              <a:rPr lang="en-US" sz="1800" dirty="0" smtClean="0">
                <a:solidFill>
                  <a:prstClr val="black"/>
                </a:solidFill>
              </a:rPr>
              <a:t>- Week </a:t>
            </a:r>
            <a:r>
              <a:rPr lang="en-US" sz="1800" dirty="0">
                <a:solidFill>
                  <a:prstClr val="black"/>
                </a:solidFill>
              </a:rPr>
              <a:t>Six	</a:t>
            </a:r>
            <a:endParaRPr lang="ar-SA" sz="2000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786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algn="l" rtl="0"/>
            <a:r>
              <a:rPr lang="en-US" sz="1800" dirty="0" smtClean="0">
                <a:solidFill>
                  <a:prstClr val="black"/>
                </a:solidFill>
              </a:rPr>
              <a:t>7- Harlem </a:t>
            </a:r>
            <a:r>
              <a:rPr lang="en-US" sz="1800" dirty="0">
                <a:solidFill>
                  <a:prstClr val="black"/>
                </a:solidFill>
              </a:rPr>
              <a:t>Renaissance Poetry: </a:t>
            </a:r>
            <a:r>
              <a:rPr lang="en-US" sz="1800" b="1" i="1" dirty="0">
                <a:solidFill>
                  <a:prstClr val="black"/>
                </a:solidFill>
              </a:rPr>
              <a:t>Because I Could Not Stop for Death &amp;</a:t>
            </a:r>
            <a:endParaRPr lang="en-US" sz="1800" b="1" dirty="0">
              <a:solidFill>
                <a:prstClr val="black"/>
              </a:solidFill>
            </a:endParaRPr>
          </a:p>
          <a:p>
            <a:pPr algn="l" rtl="0"/>
            <a:r>
              <a:rPr lang="en-US" sz="1800" b="1" i="1" dirty="0" smtClean="0">
                <a:solidFill>
                  <a:prstClr val="black"/>
                </a:solidFill>
              </a:rPr>
              <a:t>8- Hope </a:t>
            </a:r>
            <a:r>
              <a:rPr lang="en-US" sz="1800" b="1" i="1" dirty="0">
                <a:solidFill>
                  <a:prstClr val="black"/>
                </a:solidFill>
              </a:rPr>
              <a:t>is the Thing with Feathers</a:t>
            </a:r>
            <a:r>
              <a:rPr lang="en-US" sz="1800" dirty="0">
                <a:solidFill>
                  <a:prstClr val="black"/>
                </a:solidFill>
              </a:rPr>
              <a:t> by Emily Dickinson </a:t>
            </a:r>
          </a:p>
          <a:p>
            <a:pPr algn="l" rtl="0"/>
            <a:r>
              <a:rPr lang="en-US" sz="1800" dirty="0" smtClean="0">
                <a:solidFill>
                  <a:prstClr val="black"/>
                </a:solidFill>
              </a:rPr>
              <a:t>9- Fiction</a:t>
            </a:r>
            <a:r>
              <a:rPr lang="en-US" sz="1800" b="1" i="1" dirty="0">
                <a:solidFill>
                  <a:prstClr val="black"/>
                </a:solidFill>
              </a:rPr>
              <a:t>: The Story of an Hour</a:t>
            </a:r>
            <a:r>
              <a:rPr lang="en-US" sz="1800" dirty="0">
                <a:solidFill>
                  <a:prstClr val="black"/>
                </a:solidFill>
              </a:rPr>
              <a:t> by Kate Chopin</a:t>
            </a:r>
          </a:p>
          <a:p>
            <a:pPr algn="l" rtl="0"/>
            <a:r>
              <a:rPr lang="en-US" sz="1800" dirty="0" smtClean="0">
                <a:solidFill>
                  <a:prstClr val="black"/>
                </a:solidFill>
              </a:rPr>
              <a:t>10- Fiction</a:t>
            </a:r>
            <a:r>
              <a:rPr lang="en-US" sz="1800" b="1" i="1" dirty="0">
                <a:solidFill>
                  <a:prstClr val="black"/>
                </a:solidFill>
              </a:rPr>
              <a:t>: The Tell-Tale Heart</a:t>
            </a:r>
            <a:r>
              <a:rPr lang="en-US" sz="1800" dirty="0">
                <a:solidFill>
                  <a:prstClr val="black"/>
                </a:solidFill>
              </a:rPr>
              <a:t> by Edgar Allan Poe</a:t>
            </a:r>
          </a:p>
          <a:p>
            <a:pPr algn="l" rtl="0"/>
            <a:r>
              <a:rPr lang="en-US" sz="1800" dirty="0" smtClean="0">
                <a:solidFill>
                  <a:prstClr val="black"/>
                </a:solidFill>
              </a:rPr>
              <a:t>11- Fiction</a:t>
            </a:r>
            <a:r>
              <a:rPr lang="en-US" sz="1800" dirty="0">
                <a:solidFill>
                  <a:prstClr val="black"/>
                </a:solidFill>
              </a:rPr>
              <a:t>: </a:t>
            </a:r>
            <a:r>
              <a:rPr lang="en-US" sz="1800" b="1" i="1" dirty="0">
                <a:solidFill>
                  <a:prstClr val="black"/>
                </a:solidFill>
              </a:rPr>
              <a:t>Adventures of Huckleberry</a:t>
            </a:r>
            <a:r>
              <a:rPr lang="en-US" sz="1800" dirty="0">
                <a:solidFill>
                  <a:prstClr val="black"/>
                </a:solidFill>
              </a:rPr>
              <a:t> Finn by Mark Twain</a:t>
            </a:r>
          </a:p>
          <a:p>
            <a:pPr algn="l" rtl="0"/>
            <a:r>
              <a:rPr lang="en-US" sz="1800" dirty="0" smtClean="0">
                <a:solidFill>
                  <a:prstClr val="black"/>
                </a:solidFill>
              </a:rPr>
              <a:t>12- Fiction</a:t>
            </a:r>
            <a:r>
              <a:rPr lang="en-US" sz="1800" b="1" i="1" dirty="0">
                <a:solidFill>
                  <a:prstClr val="black"/>
                </a:solidFill>
              </a:rPr>
              <a:t>: Adventures of Huckleberry Finn </a:t>
            </a:r>
            <a:r>
              <a:rPr lang="en-US" sz="1800" dirty="0">
                <a:solidFill>
                  <a:prstClr val="black"/>
                </a:solidFill>
              </a:rPr>
              <a:t>by Mark Twain</a:t>
            </a:r>
            <a:endParaRPr lang="en-US" sz="1800" b="1" i="1" u="sng" dirty="0">
              <a:solidFill>
                <a:prstClr val="black"/>
              </a:solidFill>
            </a:endParaRPr>
          </a:p>
          <a:p>
            <a:pPr algn="l" rtl="0"/>
            <a:r>
              <a:rPr lang="en-US" sz="1800" b="1" i="1" dirty="0" smtClean="0">
                <a:solidFill>
                  <a:prstClr val="black"/>
                </a:solidFill>
              </a:rPr>
              <a:t>13- Drama</a:t>
            </a:r>
            <a:r>
              <a:rPr lang="en-US" sz="1800" dirty="0">
                <a:solidFill>
                  <a:prstClr val="black"/>
                </a:solidFill>
              </a:rPr>
              <a:t>: Trifles </a:t>
            </a:r>
            <a:r>
              <a:rPr lang="en-US" sz="1800" b="1" i="1" dirty="0">
                <a:solidFill>
                  <a:prstClr val="black"/>
                </a:solidFill>
              </a:rPr>
              <a:t>by Susan Glaspell's</a:t>
            </a:r>
            <a:endParaRPr lang="en-US" sz="1800" dirty="0">
              <a:solidFill>
                <a:prstClr val="black"/>
              </a:solidFill>
            </a:endParaRPr>
          </a:p>
          <a:p>
            <a:pPr algn="l" rtl="0"/>
            <a:r>
              <a:rPr lang="en-US" sz="1800" dirty="0" smtClean="0">
                <a:solidFill>
                  <a:prstClr val="black"/>
                </a:solidFill>
              </a:rPr>
              <a:t>14- Course </a:t>
            </a:r>
            <a:r>
              <a:rPr lang="en-US" sz="1800" dirty="0">
                <a:solidFill>
                  <a:prstClr val="black"/>
                </a:solidFill>
              </a:rPr>
              <a:t>Revision </a:t>
            </a:r>
          </a:p>
          <a:p>
            <a:pPr algn="l" rtl="0"/>
            <a:endParaRPr lang="ar-SA" sz="1800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lvl="0" indent="-342900" algn="l" rtl="0" eaLnBrk="0" fontAlgn="base" hangingPunct="0">
              <a:spcAft>
                <a:spcPct val="0"/>
              </a:spcAft>
              <a:defRPr/>
            </a:pPr>
            <a:r>
              <a:rPr lang="en-US" sz="1800" dirty="0" smtClean="0">
                <a:solidFill>
                  <a:prstClr val="black"/>
                </a:solidFill>
              </a:rPr>
              <a:t>- Week </a:t>
            </a:r>
            <a:r>
              <a:rPr lang="en-US" sz="1800" dirty="0">
                <a:solidFill>
                  <a:prstClr val="black"/>
                </a:solidFill>
              </a:rPr>
              <a:t>Seven 	</a:t>
            </a:r>
          </a:p>
          <a:p>
            <a:pPr marL="342900" lvl="0" indent="-342900" algn="l" rtl="0" eaLnBrk="0" fontAlgn="base" hangingPunct="0">
              <a:spcAft>
                <a:spcPct val="0"/>
              </a:spcAft>
              <a:defRPr/>
            </a:pPr>
            <a:r>
              <a:rPr lang="en-US" sz="1800" dirty="0">
                <a:solidFill>
                  <a:prstClr val="black"/>
                </a:solidFill>
              </a:rPr>
              <a:t> </a:t>
            </a:r>
            <a:r>
              <a:rPr lang="en-US" sz="1800" dirty="0" smtClean="0">
                <a:solidFill>
                  <a:prstClr val="black"/>
                </a:solidFill>
              </a:rPr>
              <a:t>- Week </a:t>
            </a:r>
            <a:r>
              <a:rPr lang="en-US" sz="1800" dirty="0">
                <a:solidFill>
                  <a:prstClr val="black"/>
                </a:solidFill>
              </a:rPr>
              <a:t>Eight          </a:t>
            </a:r>
            <a:r>
              <a:rPr lang="en-US" sz="1800" b="1" i="1" dirty="0">
                <a:solidFill>
                  <a:prstClr val="black"/>
                </a:solidFill>
              </a:rPr>
              <a:t>		</a:t>
            </a:r>
            <a:endParaRPr lang="en-US" sz="1800" b="1" i="1" dirty="0" smtClean="0">
              <a:solidFill>
                <a:prstClr val="black"/>
              </a:solidFill>
            </a:endParaRPr>
          </a:p>
          <a:p>
            <a:pPr marL="342900" lvl="0" indent="-342900" algn="l" rtl="0" eaLnBrk="0" fontAlgn="base" hangingPunct="0">
              <a:spcAft>
                <a:spcPct val="0"/>
              </a:spcAft>
              <a:defRPr/>
            </a:pPr>
            <a:r>
              <a:rPr lang="en-US" sz="1800" b="1" i="1" dirty="0" smtClean="0">
                <a:solidFill>
                  <a:prstClr val="black"/>
                </a:solidFill>
              </a:rPr>
              <a:t>- </a:t>
            </a:r>
            <a:r>
              <a:rPr lang="en-US" sz="1800" dirty="0" smtClean="0">
                <a:solidFill>
                  <a:prstClr val="black"/>
                </a:solidFill>
              </a:rPr>
              <a:t>Week </a:t>
            </a:r>
            <a:r>
              <a:rPr lang="en-US" sz="1800" dirty="0">
                <a:solidFill>
                  <a:prstClr val="black"/>
                </a:solidFill>
              </a:rPr>
              <a:t>Nine </a:t>
            </a:r>
            <a:endParaRPr lang="en-US" sz="1800" dirty="0" smtClean="0">
              <a:solidFill>
                <a:prstClr val="black"/>
              </a:solidFill>
            </a:endParaRPr>
          </a:p>
          <a:p>
            <a:pPr marL="342900" lvl="0" indent="-342900" algn="l" rtl="0" eaLnBrk="0" fontAlgn="base" hangingPunct="0">
              <a:spcAft>
                <a:spcPct val="0"/>
              </a:spcAft>
              <a:defRPr/>
            </a:pPr>
            <a:r>
              <a:rPr lang="en-US" sz="1800" dirty="0" smtClean="0">
                <a:solidFill>
                  <a:prstClr val="black"/>
                </a:solidFill>
              </a:rPr>
              <a:t>-  Week </a:t>
            </a:r>
            <a:r>
              <a:rPr lang="en-US" sz="1800" dirty="0">
                <a:solidFill>
                  <a:prstClr val="black"/>
                </a:solidFill>
              </a:rPr>
              <a:t>Ten	</a:t>
            </a:r>
            <a:endParaRPr lang="en-US" sz="1800" dirty="0" smtClean="0">
              <a:solidFill>
                <a:prstClr val="black"/>
              </a:solidFill>
            </a:endParaRPr>
          </a:p>
          <a:p>
            <a:pPr marL="342900" lvl="0" indent="-342900" algn="l" rtl="0" eaLnBrk="0" fontAlgn="base" hangingPunct="0">
              <a:spcAft>
                <a:spcPct val="0"/>
              </a:spcAft>
              <a:defRPr/>
            </a:pPr>
            <a:r>
              <a:rPr lang="en-US" sz="1800" dirty="0" smtClean="0">
                <a:solidFill>
                  <a:prstClr val="black"/>
                </a:solidFill>
              </a:rPr>
              <a:t>- Week Eleven</a:t>
            </a:r>
          </a:p>
          <a:p>
            <a:pPr marL="342900" lvl="0" indent="-342900" algn="l" rtl="0" eaLnBrk="0" fontAlgn="base" hangingPunct="0">
              <a:spcAft>
                <a:spcPct val="0"/>
              </a:spcAft>
              <a:defRPr/>
            </a:pPr>
            <a:r>
              <a:rPr lang="en-US" sz="1800" dirty="0" smtClean="0">
                <a:solidFill>
                  <a:prstClr val="black"/>
                </a:solidFill>
              </a:rPr>
              <a:t>- Week </a:t>
            </a:r>
            <a:r>
              <a:rPr lang="en-US" sz="1800" dirty="0">
                <a:solidFill>
                  <a:prstClr val="black"/>
                </a:solidFill>
              </a:rPr>
              <a:t>Twelve</a:t>
            </a:r>
            <a:r>
              <a:rPr lang="en-US" sz="1800" b="1" i="1" dirty="0">
                <a:solidFill>
                  <a:prstClr val="black"/>
                </a:solidFill>
              </a:rPr>
              <a:t> </a:t>
            </a:r>
            <a:endParaRPr lang="en-US" sz="1800" b="1" i="1" dirty="0" smtClean="0">
              <a:solidFill>
                <a:prstClr val="black"/>
              </a:solidFill>
            </a:endParaRPr>
          </a:p>
          <a:p>
            <a:pPr marL="342900" lvl="0" indent="-342900" algn="l" rtl="0" eaLnBrk="0" fontAlgn="base" hangingPunct="0">
              <a:spcAft>
                <a:spcPct val="0"/>
              </a:spcAft>
              <a:defRPr/>
            </a:pPr>
            <a:r>
              <a:rPr lang="en-US" sz="1800" b="1" i="1" dirty="0" smtClean="0">
                <a:solidFill>
                  <a:prstClr val="black"/>
                </a:solidFill>
              </a:rPr>
              <a:t>- </a:t>
            </a:r>
            <a:r>
              <a:rPr lang="en-US" sz="1800" dirty="0" smtClean="0">
                <a:solidFill>
                  <a:prstClr val="black"/>
                </a:solidFill>
              </a:rPr>
              <a:t>Week Thirteen</a:t>
            </a:r>
          </a:p>
          <a:p>
            <a:pPr marL="342900" lvl="0" indent="-342900" algn="l" rtl="0" eaLnBrk="0" fontAlgn="base" hangingPunct="0">
              <a:spcAft>
                <a:spcPct val="0"/>
              </a:spcAft>
              <a:defRPr/>
            </a:pPr>
            <a:r>
              <a:rPr lang="en-US" sz="1800" dirty="0" smtClean="0">
                <a:solidFill>
                  <a:prstClr val="black"/>
                </a:solidFill>
              </a:rPr>
              <a:t>-  Week </a:t>
            </a:r>
            <a:r>
              <a:rPr lang="en-US" sz="1800" dirty="0">
                <a:solidFill>
                  <a:prstClr val="black"/>
                </a:solidFill>
              </a:rPr>
              <a:t>Fourteen	</a:t>
            </a:r>
            <a:r>
              <a:rPr lang="en-US" sz="2000" dirty="0">
                <a:solidFill>
                  <a:prstClr val="black"/>
                </a:solidFill>
              </a:rPr>
              <a:t>	</a:t>
            </a:r>
          </a:p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69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 smtClean="0"/>
              <a:t>Contact me: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lvl="0" indent="-342900" algn="l" rtl="0" eaLnBrk="0" fontAlgn="base" hangingPunct="0">
              <a:spcAft>
                <a:spcPct val="0"/>
              </a:spcAft>
            </a:pPr>
            <a:r>
              <a:rPr lang="en-US" altLang="ar-SA" sz="3200" dirty="0">
                <a:solidFill>
                  <a:prstClr val="black"/>
                </a:solidFill>
                <a:cs typeface="Arial" panose="020B0604020202020204" pitchFamily="34" charset="0"/>
              </a:rPr>
              <a:t>E-mail: </a:t>
            </a:r>
          </a:p>
          <a:p>
            <a:pPr marL="342900" lvl="0" indent="-342900" algn="l" rtl="0" eaLnBrk="0" fontAlgn="base" hangingPunct="0">
              <a:spcAft>
                <a:spcPct val="0"/>
              </a:spcAft>
            </a:pPr>
            <a:r>
              <a:rPr lang="en-US" altLang="ar-SA" sz="3200" dirty="0" smtClean="0">
                <a:solidFill>
                  <a:prstClr val="black"/>
                </a:solidFill>
                <a:cs typeface="Arial" panose="020B0604020202020204" pitchFamily="34" charset="0"/>
              </a:rPr>
              <a:t>aalbadarneh@kfu.edu.sa</a:t>
            </a:r>
            <a:endParaRPr lang="en-US" altLang="ar-SA" sz="32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27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.pptx" id="{0DB676BE-95CC-40C6-85AF-7FC634710288}" vid="{C55E0FB7-C7F4-4BBE-82DE-4603F7F43E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الاداب</Template>
  <TotalTime>68</TotalTime>
  <Words>368</Words>
  <Application>Microsoft Office PowerPoint</Application>
  <PresentationFormat>A4 Paper (210x297 mm)</PresentationFormat>
  <Paragraphs>88</Paragraphs>
  <Slides>11</Slides>
  <Notes>2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7" baseType="lpstr">
      <vt:lpstr>ae_AlMateen</vt:lpstr>
      <vt:lpstr>Arial</vt:lpstr>
      <vt:lpstr>AYM Wadiy S_U normal.</vt:lpstr>
      <vt:lpstr>Calibri</vt:lpstr>
      <vt:lpstr>Times New Roman</vt:lpstr>
      <vt:lpstr>نسق Office</vt:lpstr>
      <vt:lpstr>عرض تقديمي في PowerPoint</vt:lpstr>
      <vt:lpstr> Introduction about the course   </vt:lpstr>
      <vt:lpstr>عرض تقديمي في PowerPoint</vt:lpstr>
      <vt:lpstr>  King Faisal University Deanship of E-Learning &amp; Distance Education Department of English Language Tentative Course Syllabus </vt:lpstr>
      <vt:lpstr>COURSE OBJECTIVES:  </vt:lpstr>
      <vt:lpstr>TEXTBOOKS: </vt:lpstr>
      <vt:lpstr>EVALUATION: </vt:lpstr>
      <vt:lpstr>Course Plan:</vt:lpstr>
      <vt:lpstr>عرض تقديمي في PowerPoint</vt:lpstr>
      <vt:lpstr>Contact me: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Abdullah Fawaz Albadarneh</dc:creator>
  <cp:lastModifiedBy>Abdullah Fawaz Albadarneh</cp:lastModifiedBy>
  <cp:revision>9</cp:revision>
  <dcterms:created xsi:type="dcterms:W3CDTF">2017-09-26T14:06:08Z</dcterms:created>
  <dcterms:modified xsi:type="dcterms:W3CDTF">2017-09-26T15:44:14Z</dcterms:modified>
</cp:coreProperties>
</file>