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4"/>
  </p:notesMasterIdLst>
  <p:sldIdLst>
    <p:sldId id="256" r:id="rId2"/>
    <p:sldId id="292" r:id="rId3"/>
    <p:sldId id="308" r:id="rId4"/>
    <p:sldId id="318" r:id="rId5"/>
    <p:sldId id="309" r:id="rId6"/>
    <p:sldId id="310" r:id="rId7"/>
    <p:sldId id="312" r:id="rId8"/>
    <p:sldId id="314" r:id="rId9"/>
    <p:sldId id="313" r:id="rId10"/>
    <p:sldId id="316" r:id="rId11"/>
    <p:sldId id="317"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116" d="100"/>
          <a:sy n="116" d="100"/>
        </p:scale>
        <p:origin x="1164" y="8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www.bartleby.com/65/wi/WinthrpJ1.html" TargetMode="External"/><Relationship Id="rId3" Type="http://schemas.openxmlformats.org/officeDocument/2006/relationships/hyperlink" Target="http://en.wikipedia.org/wiki/Cotton_Mather" TargetMode="External"/><Relationship Id="rId7" Type="http://schemas.openxmlformats.org/officeDocument/2006/relationships/hyperlink" Target="http://en.wikipedia.org/wiki/Samuel_Willard" TargetMode="External"/><Relationship Id="rId2" Type="http://schemas.openxmlformats.org/officeDocument/2006/relationships/hyperlink" Target="http://en.wikipedia.org/wiki/Jonathan_Edwards" TargetMode="External"/><Relationship Id="rId1" Type="http://schemas.openxmlformats.org/officeDocument/2006/relationships/slideLayout" Target="../slideLayouts/slideLayout2.xml"/><Relationship Id="rId6" Type="http://schemas.openxmlformats.org/officeDocument/2006/relationships/hyperlink" Target="http://en.wikipedia.org/wiki/Thomas_Hooker" TargetMode="External"/><Relationship Id="rId11" Type="http://schemas.openxmlformats.org/officeDocument/2006/relationships/hyperlink" Target="http://www.bartleby.com/65/br/BradstreA.html" TargetMode="External"/><Relationship Id="rId5" Type="http://schemas.openxmlformats.org/officeDocument/2006/relationships/hyperlink" Target="http://en.wikipedia.org/wiki/Theology" TargetMode="External"/><Relationship Id="rId10" Type="http://schemas.openxmlformats.org/officeDocument/2006/relationships/hyperlink" Target="http://www.bartleby.com/65/fr/FranklinB.html" TargetMode="External"/><Relationship Id="rId4" Type="http://schemas.openxmlformats.org/officeDocument/2006/relationships/hyperlink" Target="http://en.wikipedia.org/wiki/Great_Awakening" TargetMode="External"/><Relationship Id="rId9" Type="http://schemas.openxmlformats.org/officeDocument/2006/relationships/hyperlink" Target="http://www.bartleby.com/65/ma/Mather-C.html"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www.bartleby.com/65/je/JeffersT.html" TargetMode="External"/><Relationship Id="rId13" Type="http://schemas.openxmlformats.org/officeDocument/2006/relationships/hyperlink" Target="http://www.bartleby.com/65/ja/Jay-John.html" TargetMode="External"/><Relationship Id="rId3" Type="http://schemas.openxmlformats.org/officeDocument/2006/relationships/hyperlink" Target="http://www.mostweb.cc/Classics/Irving/" TargetMode="External"/><Relationship Id="rId7" Type="http://schemas.openxmlformats.org/officeDocument/2006/relationships/hyperlink" Target="http://www.bartleby.com/133/" TargetMode="External"/><Relationship Id="rId12" Type="http://schemas.openxmlformats.org/officeDocument/2006/relationships/hyperlink" Target="http://www.bartleby.com/65/ma/MadisonJ.html" TargetMode="External"/><Relationship Id="rId2" Type="http://schemas.openxmlformats.org/officeDocument/2006/relationships/hyperlink" Target="http://literaryexplorer.blondelibrarian.net/poetry.html" TargetMode="External"/><Relationship Id="rId1" Type="http://schemas.openxmlformats.org/officeDocument/2006/relationships/slideLayout" Target="../slideLayouts/slideLayout4.xml"/><Relationship Id="rId6" Type="http://schemas.openxmlformats.org/officeDocument/2006/relationships/hyperlink" Target="http://www.bartleby.com/65/pa/Paine-Th.html" TargetMode="External"/><Relationship Id="rId11" Type="http://schemas.openxmlformats.org/officeDocument/2006/relationships/hyperlink" Target="http://www.bartleby.com/65/ha/HamiltAlex.html" TargetMode="External"/><Relationship Id="rId5" Type="http://schemas.openxmlformats.org/officeDocument/2006/relationships/hyperlink" Target="http://literaryexplorer.blondelibrarian.net/authors/eapoe.html" TargetMode="External"/><Relationship Id="rId15" Type="http://schemas.openxmlformats.org/officeDocument/2006/relationships/hyperlink" Target="http://www.bartleby.com/65/us/USConstTABLE.html" TargetMode="External"/><Relationship Id="rId10" Type="http://schemas.openxmlformats.org/officeDocument/2006/relationships/hyperlink" Target="http://www.bartleby.com/43/16.html" TargetMode="External"/><Relationship Id="rId4" Type="http://schemas.openxmlformats.org/officeDocument/2006/relationships/hyperlink" Target="http://www.uwm.edu/Library/special/exhibits/clastext/clspg134.htm" TargetMode="External"/><Relationship Id="rId9" Type="http://schemas.openxmlformats.org/officeDocument/2006/relationships/hyperlink" Target="http://www.bartleby.com/43/14.html" TargetMode="External"/><Relationship Id="rId14" Type="http://schemas.openxmlformats.org/officeDocument/2006/relationships/hyperlink" Target="http://www.bartleby.com/65/fe/Fedist.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guweb2.gonzaga.edu/faculty/campbell/enl311/james.htm" TargetMode="External"/><Relationship Id="rId2" Type="http://schemas.openxmlformats.org/officeDocument/2006/relationships/hyperlink" Target="http://etext.lib.virginia.edu/railton/index2.html" TargetMode="External"/><Relationship Id="rId1" Type="http://schemas.openxmlformats.org/officeDocument/2006/relationships/slideLayout" Target="../slideLayouts/slideLayout4.xml"/><Relationship Id="rId5" Type="http://schemas.openxmlformats.org/officeDocument/2006/relationships/hyperlink" Target="http://www.womenwriters.net/domesticgoddess/chopin1.htm" TargetMode="External"/><Relationship Id="rId4" Type="http://schemas.openxmlformats.org/officeDocument/2006/relationships/hyperlink" Target="http://www.underthesun.cc/Classics/Hart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unsite.berkeley.edu/London/" TargetMode="External"/><Relationship Id="rId2" Type="http://schemas.openxmlformats.org/officeDocument/2006/relationships/hyperlink" Target="http://www.gonzaga.edu/faculty/campbell/crane/" TargetMode="External"/><Relationship Id="rId1" Type="http://schemas.openxmlformats.org/officeDocument/2006/relationships/slideLayout" Target="../slideLayouts/slideLayout4.xml"/><Relationship Id="rId4" Type="http://schemas.openxmlformats.org/officeDocument/2006/relationships/hyperlink" Target="http://www.library.upenn.edu/collections/rbm/dreiser/"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literaryexplorer.blondelibrarian.net/authors/tseliot.html" TargetMode="External"/><Relationship Id="rId13" Type="http://schemas.openxmlformats.org/officeDocument/2006/relationships/hyperlink" Target="http://www.english.uiuc.edu/maps/poets/s_z/williams/williams.htm" TargetMode="External"/><Relationship Id="rId18" Type="http://schemas.openxmlformats.org/officeDocument/2006/relationships/hyperlink" Target="http://cather.unl.edu/" TargetMode="External"/><Relationship Id="rId3" Type="http://schemas.openxmlformats.org/officeDocument/2006/relationships/hyperlink" Target="http://faculty.pittstate.edu/~knichols/jazzage.html" TargetMode="External"/><Relationship Id="rId7" Type="http://schemas.openxmlformats.org/officeDocument/2006/relationships/hyperlink" Target="http://www.bartleby.com/65/st/Stein-Ge.html" TargetMode="External"/><Relationship Id="rId12" Type="http://schemas.openxmlformats.org/officeDocument/2006/relationships/hyperlink" Target="http://www.english.uiuc.edu/maps/poets/a_f/frost/frost.htm" TargetMode="External"/><Relationship Id="rId17" Type="http://schemas.openxmlformats.org/officeDocument/2006/relationships/hyperlink" Target="http://www.bartleby.com/65/le/LewisSin.html" TargetMode="External"/><Relationship Id="rId2" Type="http://schemas.openxmlformats.org/officeDocument/2006/relationships/hyperlink" Target="http://www.sc.edu/fitzgerald/" TargetMode="External"/><Relationship Id="rId16" Type="http://schemas.openxmlformats.org/officeDocument/2006/relationships/hyperlink" Target="http://guweb2.gonzaga.edu/faculty/campbell/wharton/bio.htm" TargetMode="External"/><Relationship Id="rId1" Type="http://schemas.openxmlformats.org/officeDocument/2006/relationships/slideLayout" Target="../slideLayouts/slideLayout4.xml"/><Relationship Id="rId6" Type="http://schemas.openxmlformats.org/officeDocument/2006/relationships/hyperlink" Target="http://www.csustan.edu/english/reuben/pal/chap9/9intro.html" TargetMode="External"/><Relationship Id="rId11" Type="http://schemas.openxmlformats.org/officeDocument/2006/relationships/hyperlink" Target="http://literaryexplorer.blondelibrarian.net/lostgen.html" TargetMode="External"/><Relationship Id="rId5" Type="http://schemas.openxmlformats.org/officeDocument/2006/relationships/hyperlink" Target="http://www.duboislc.org/html/DuBoisBio.html" TargetMode="External"/><Relationship Id="rId15" Type="http://schemas.openxmlformats.org/officeDocument/2006/relationships/hyperlink" Target="http://literaryexplorer.blondelibrarian.net/authors/eecummings.html" TargetMode="External"/><Relationship Id="rId10" Type="http://schemas.openxmlformats.org/officeDocument/2006/relationships/hyperlink" Target="http://literaryexplorer.blondelibrarian.net/authors/ehemingway.html" TargetMode="External"/><Relationship Id="rId4" Type="http://schemas.openxmlformats.org/officeDocument/2006/relationships/hyperlink" Target="http://www.redhotjazz.com/hughes.html" TargetMode="External"/><Relationship Id="rId9" Type="http://schemas.openxmlformats.org/officeDocument/2006/relationships/hyperlink" Target="http://www.english.uiuc.edu/maps/poets/m_r/pound/pound.htm" TargetMode="External"/><Relationship Id="rId14" Type="http://schemas.openxmlformats.org/officeDocument/2006/relationships/hyperlink" Target="http://www.english.uiuc.edu/maps/poets/m_r/millay/millay.htm"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orldalmanacforkids.com/explore/us_history/declaration_independence.html" TargetMode="External"/><Relationship Id="rId3" Type="http://schemas.openxmlformats.org/officeDocument/2006/relationships/hyperlink" Target="http://www.infoplease.com/cgi-bin/id/A0832957" TargetMode="External"/><Relationship Id="rId7" Type="http://schemas.openxmlformats.org/officeDocument/2006/relationships/hyperlink" Target="http://worldalmanacforkids.com/explore/us_history/boston_massacre.html" TargetMode="External"/><Relationship Id="rId2" Type="http://schemas.openxmlformats.org/officeDocument/2006/relationships/hyperlink" Target="http://www.infoplease.com/cgi-bin/id/A0851487" TargetMode="External"/><Relationship Id="rId1" Type="http://schemas.openxmlformats.org/officeDocument/2006/relationships/slideLayout" Target="../slideLayouts/slideLayout4.xml"/><Relationship Id="rId6" Type="http://schemas.openxmlformats.org/officeDocument/2006/relationships/hyperlink" Target="http://worldalmanacforkids.com/explore/states/newyork.html" TargetMode="External"/><Relationship Id="rId5" Type="http://schemas.openxmlformats.org/officeDocument/2006/relationships/hyperlink" Target="http://worldalmanacforkids.com/explore/us_history/jamestown.html" TargetMode="External"/><Relationship Id="rId4" Type="http://schemas.openxmlformats.org/officeDocument/2006/relationships/hyperlink" Target="http://worldalmanacforkids.com/explore/us_history/christopher_columbus.html" TargetMode="External"/><Relationship Id="rId9" Type="http://schemas.openxmlformats.org/officeDocument/2006/relationships/hyperlink" Target="http://worldalmanacforkids.com/explore/us_history/constitution.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infoplease.com/cgi-bin/id/A0884404" TargetMode="External"/><Relationship Id="rId2" Type="http://schemas.openxmlformats.org/officeDocument/2006/relationships/hyperlink" Target="http://www.infoplease.com/cgi-bin/id/SPOT-TALIBAN" TargetMode="External"/><Relationship Id="rId1" Type="http://schemas.openxmlformats.org/officeDocument/2006/relationships/slideLayout" Target="../slideLayouts/slideLayout4.xml"/><Relationship Id="rId6" Type="http://schemas.openxmlformats.org/officeDocument/2006/relationships/hyperlink" Target="http://www.infoplease.com/cgi-bin/id/A0828118" TargetMode="External"/><Relationship Id="rId5" Type="http://schemas.openxmlformats.org/officeDocument/2006/relationships/hyperlink" Target="http://www.infoplease.com/cgi-bin/id/A0852743" TargetMode="External"/><Relationship Id="rId4" Type="http://schemas.openxmlformats.org/officeDocument/2006/relationships/hyperlink" Target="http://www.infoplease.com/cgi-bin/id/A0846516"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endParaRPr lang="en-US" sz="2400" b="1" dirty="0" smtClean="0">
              <a:solidFill>
                <a:prstClr val="black"/>
              </a:solidFill>
              <a:latin typeface="AYM Wadiy S_U normal."/>
              <a:cs typeface="Times New Roman" pitchFamily="18" charset="0"/>
            </a:endParaRPr>
          </a:p>
          <a:p>
            <a:pPr lvl="0" algn="ctr">
              <a:defRPr/>
            </a:pPr>
            <a:r>
              <a:rPr lang="en-US" sz="2400" b="1" dirty="0" smtClean="0">
                <a:solidFill>
                  <a:prstClr val="black"/>
                </a:solidFill>
                <a:latin typeface="AYM Wadiy S_U normal."/>
                <a:cs typeface="Times New Roman" pitchFamily="18" charset="0"/>
              </a:rPr>
              <a:t>Introduction </a:t>
            </a:r>
            <a:r>
              <a:rPr lang="en-US" sz="2400" b="1" dirty="0">
                <a:solidFill>
                  <a:prstClr val="black"/>
                </a:solidFill>
                <a:latin typeface="AYM Wadiy S_U normal."/>
                <a:cs typeface="Times New Roman" pitchFamily="18" charset="0"/>
              </a:rPr>
              <a:t>to American </a:t>
            </a:r>
            <a:r>
              <a:rPr lang="en-US" sz="2400" b="1" dirty="0" smtClean="0">
                <a:solidFill>
                  <a:prstClr val="black"/>
                </a:solidFill>
                <a:latin typeface="AYM Wadiy S_U normal."/>
                <a:cs typeface="Times New Roman" pitchFamily="18" charset="0"/>
              </a:rPr>
              <a:t>Literature</a:t>
            </a:r>
          </a:p>
          <a:p>
            <a:pPr lvl="0" algn="ctr">
              <a:defRPr/>
            </a:pPr>
            <a:endParaRPr lang="ar-SA" sz="2400" b="1" dirty="0">
              <a:solidFill>
                <a:prstClr val="black"/>
              </a:solidFill>
              <a:latin typeface="AYM Wadiy S_U normal."/>
              <a:cs typeface="Times New Roman" pitchFamily="18" charset="0"/>
            </a:endParaRPr>
          </a:p>
          <a:p>
            <a:pPr lvl="0" algn="ctr">
              <a:defRPr/>
            </a:pPr>
            <a:r>
              <a:rPr lang="en-US" sz="2400" b="1" dirty="0">
                <a:solidFill>
                  <a:prstClr val="black"/>
                </a:solidFill>
                <a:latin typeface="Calibri" pitchFamily="34" charset="0"/>
                <a:cs typeface="Times New Roman" pitchFamily="18" charset="0"/>
              </a:rPr>
              <a:t>Dr. </a:t>
            </a:r>
            <a:r>
              <a:rPr lang="en-US" sz="2400" b="1" dirty="0" smtClean="0">
                <a:solidFill>
                  <a:prstClr val="black"/>
                </a:solidFill>
                <a:latin typeface="Calibri" pitchFamily="34" charset="0"/>
                <a:cs typeface="Times New Roman" pitchFamily="18" charset="0"/>
              </a:rPr>
              <a:t>Abdullah Al-</a:t>
            </a:r>
            <a:r>
              <a:rPr lang="en-US" sz="2400" b="1" dirty="0" err="1" smtClean="0">
                <a:solidFill>
                  <a:prstClr val="black"/>
                </a:solidFill>
                <a:latin typeface="Calibri" pitchFamily="34" charset="0"/>
                <a:cs typeface="Times New Roman" pitchFamily="18" charset="0"/>
              </a:rPr>
              <a:t>Badarneh</a:t>
            </a:r>
            <a:endParaRPr lang="en-US" sz="2400" b="1" dirty="0">
              <a:solidFill>
                <a:prstClr val="black"/>
              </a:solidFill>
              <a:latin typeface="Calibri" pitchFamily="34" charset="0"/>
              <a:cs typeface="Arial" panose="020B0604020202020204"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lvl="0" rtl="0">
              <a:spcBef>
                <a:spcPct val="20000"/>
              </a:spcBef>
            </a:pPr>
            <a:r>
              <a:rPr lang="en-US" altLang="ar-SA" sz="2000" b="1" dirty="0" smtClean="0">
                <a:solidFill>
                  <a:prstClr val="black"/>
                </a:solidFill>
                <a:latin typeface="Times New Roman" panose="02020603050405020304" pitchFamily="18" charset="0"/>
                <a:ea typeface="+mn-ea"/>
                <a:cs typeface="Times New Roman" panose="02020603050405020304" pitchFamily="18" charset="0"/>
              </a:rPr>
              <a:t/>
            </a:r>
            <a:br>
              <a:rPr lang="en-US" altLang="ar-SA" sz="2000" b="1" dirty="0" smtClean="0">
                <a:solidFill>
                  <a:prstClr val="black"/>
                </a:solidFill>
                <a:latin typeface="Times New Roman" panose="02020603050405020304" pitchFamily="18" charset="0"/>
                <a:ea typeface="+mn-ea"/>
                <a:cs typeface="Times New Roman" panose="02020603050405020304" pitchFamily="18" charset="0"/>
              </a:rPr>
            </a:br>
            <a:r>
              <a:rPr lang="en-US" altLang="ar-SA" sz="2000" b="1" dirty="0">
                <a:solidFill>
                  <a:prstClr val="black"/>
                </a:solidFill>
                <a:latin typeface="Times New Roman" panose="02020603050405020304" pitchFamily="18" charset="0"/>
                <a:ea typeface="+mn-ea"/>
                <a:cs typeface="Times New Roman" panose="02020603050405020304" pitchFamily="18" charset="0"/>
              </a:rPr>
              <a:t/>
            </a:r>
            <a:br>
              <a:rPr lang="en-US" altLang="ar-SA" sz="2000" b="1" dirty="0">
                <a:solidFill>
                  <a:prstClr val="black"/>
                </a:solidFill>
                <a:latin typeface="Times New Roman" panose="02020603050405020304" pitchFamily="18" charset="0"/>
                <a:ea typeface="+mn-ea"/>
                <a:cs typeface="Times New Roman" panose="02020603050405020304" pitchFamily="18" charset="0"/>
              </a:rPr>
            </a:br>
            <a:r>
              <a:rPr lang="en-US" altLang="ar-SA" sz="2000" b="1" dirty="0" smtClean="0">
                <a:solidFill>
                  <a:prstClr val="black"/>
                </a:solidFill>
                <a:latin typeface="Times New Roman" panose="02020603050405020304" pitchFamily="18" charset="0"/>
                <a:ea typeface="+mn-ea"/>
                <a:cs typeface="Times New Roman" panose="02020603050405020304" pitchFamily="18" charset="0"/>
              </a:rPr>
              <a:t/>
            </a:r>
            <a:br>
              <a:rPr lang="en-US" altLang="ar-SA" sz="2000" b="1" dirty="0" smtClean="0">
                <a:solidFill>
                  <a:prstClr val="black"/>
                </a:solidFill>
                <a:latin typeface="Times New Roman" panose="02020603050405020304" pitchFamily="18" charset="0"/>
                <a:ea typeface="+mn-ea"/>
                <a:cs typeface="Times New Roman" panose="02020603050405020304" pitchFamily="18" charset="0"/>
              </a:rPr>
            </a:br>
            <a:r>
              <a:rPr lang="en-US" altLang="ar-SA" sz="2000" b="1" dirty="0">
                <a:solidFill>
                  <a:prstClr val="black"/>
                </a:solidFill>
                <a:latin typeface="Times New Roman" panose="02020603050405020304" pitchFamily="18" charset="0"/>
                <a:ea typeface="+mn-ea"/>
                <a:cs typeface="Times New Roman" panose="02020603050405020304" pitchFamily="18" charset="0"/>
              </a:rPr>
              <a:t/>
            </a:r>
            <a:br>
              <a:rPr lang="en-US" altLang="ar-SA" sz="2000" b="1" dirty="0">
                <a:solidFill>
                  <a:prstClr val="black"/>
                </a:solidFill>
                <a:latin typeface="Times New Roman" panose="02020603050405020304" pitchFamily="18" charset="0"/>
                <a:ea typeface="+mn-ea"/>
                <a:cs typeface="Times New Roman" panose="02020603050405020304" pitchFamily="18" charset="0"/>
              </a:rPr>
            </a:br>
            <a:r>
              <a:rPr lang="en-US" altLang="ar-SA" sz="2000" b="1" dirty="0" smtClean="0">
                <a:solidFill>
                  <a:prstClr val="black"/>
                </a:solidFill>
                <a:latin typeface="Times New Roman" panose="02020603050405020304" pitchFamily="18" charset="0"/>
                <a:ea typeface="+mn-ea"/>
                <a:cs typeface="Times New Roman" panose="02020603050405020304" pitchFamily="18" charset="0"/>
              </a:rPr>
              <a:t>Lecture </a:t>
            </a:r>
            <a:r>
              <a:rPr lang="en-US" altLang="ar-SA" sz="2000" b="1" dirty="0" smtClean="0">
                <a:solidFill>
                  <a:prstClr val="black"/>
                </a:solidFill>
                <a:latin typeface="Times New Roman" panose="02020603050405020304" pitchFamily="18" charset="0"/>
                <a:ea typeface="+mn-ea"/>
                <a:cs typeface="Times New Roman" panose="02020603050405020304" pitchFamily="18" charset="0"/>
              </a:rPr>
              <a:t>One: </a:t>
            </a:r>
            <a:r>
              <a:rPr lang="en-US" altLang="ar-SA" sz="2000" b="1" dirty="0">
                <a:solidFill>
                  <a:prstClr val="black"/>
                </a:solidFill>
                <a:latin typeface="Times New Roman" panose="02020603050405020304" pitchFamily="18" charset="0"/>
                <a:ea typeface="+mn-ea"/>
                <a:cs typeface="Times New Roman" panose="02020603050405020304" pitchFamily="18" charset="0"/>
              </a:rPr>
              <a:t/>
            </a:r>
            <a:br>
              <a:rPr lang="en-US" altLang="ar-SA" sz="2000" b="1" dirty="0">
                <a:solidFill>
                  <a:prstClr val="black"/>
                </a:solidFill>
                <a:latin typeface="Times New Roman" panose="02020603050405020304" pitchFamily="18" charset="0"/>
                <a:ea typeface="+mn-ea"/>
                <a:cs typeface="Times New Roman" panose="02020603050405020304" pitchFamily="18" charset="0"/>
              </a:rPr>
            </a:br>
            <a:r>
              <a:rPr lang="en-US" altLang="ar-SA" sz="2000" dirty="0" smtClean="0">
                <a:solidFill>
                  <a:prstClr val="black"/>
                </a:solidFill>
                <a:latin typeface="Times New Roman" panose="02020603050405020304" pitchFamily="18" charset="0"/>
                <a:ea typeface="+mn-ea"/>
                <a:cs typeface="Times New Roman" panose="02020603050405020304" pitchFamily="18" charset="0"/>
              </a:rPr>
              <a:t/>
            </a:r>
            <a:br>
              <a:rPr lang="en-US" altLang="ar-SA" sz="2000" dirty="0" smtClean="0">
                <a:solidFill>
                  <a:prstClr val="black"/>
                </a:solidFill>
                <a:latin typeface="Times New Roman" panose="02020603050405020304" pitchFamily="18" charset="0"/>
                <a:ea typeface="+mn-ea"/>
                <a:cs typeface="Times New Roman" panose="02020603050405020304" pitchFamily="18" charset="0"/>
              </a:rPr>
            </a:br>
            <a:r>
              <a:rPr lang="ar-SA" altLang="ar-SA" sz="2000" b="1" dirty="0" smtClean="0">
                <a:solidFill>
                  <a:prstClr val="black"/>
                </a:solidFill>
                <a:ea typeface="+mn-ea"/>
                <a:cs typeface="Arial" panose="020B0604020202020204" pitchFamily="34" charset="0"/>
              </a:rPr>
              <a:t/>
            </a:r>
            <a:br>
              <a:rPr lang="ar-SA" altLang="ar-SA" sz="2000" b="1" dirty="0" smtClean="0">
                <a:solidFill>
                  <a:prstClr val="black"/>
                </a:solidFill>
                <a:ea typeface="+mn-ea"/>
                <a:cs typeface="Arial" panose="020B0604020202020204" pitchFamily="34" charset="0"/>
              </a:rPr>
            </a:b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lvl="0" eaLnBrk="1" hangingPunct="1"/>
            <a:endParaRPr lang="en-US" altLang="ar-SA" sz="2000" b="1" dirty="0" smtClean="0">
              <a:solidFill>
                <a:prstClr val="black"/>
              </a:solidFill>
              <a:latin typeface="Times New Roman" panose="02020603050405020304" pitchFamily="18" charset="0"/>
              <a:cs typeface="Times New Roman" panose="02020603050405020304" pitchFamily="18" charset="0"/>
            </a:endParaRPr>
          </a:p>
          <a:p>
            <a:pPr lvl="0" eaLnBrk="1" hangingPunct="1"/>
            <a:r>
              <a:rPr lang="en-US" altLang="ar-SA" sz="2000" b="1" dirty="0" smtClean="0">
                <a:solidFill>
                  <a:prstClr val="black"/>
                </a:solidFill>
                <a:latin typeface="Times New Roman" panose="02020603050405020304" pitchFamily="18" charset="0"/>
                <a:cs typeface="Times New Roman" panose="02020603050405020304" pitchFamily="18" charset="0"/>
              </a:rPr>
              <a:t>General </a:t>
            </a:r>
            <a:r>
              <a:rPr lang="en-US" altLang="ar-SA" sz="2000" b="1" dirty="0">
                <a:solidFill>
                  <a:prstClr val="black"/>
                </a:solidFill>
                <a:latin typeface="Times New Roman" panose="02020603050405020304" pitchFamily="18" charset="0"/>
                <a:cs typeface="Times New Roman" panose="02020603050405020304" pitchFamily="18" charset="0"/>
              </a:rPr>
              <a:t>and Brief Introduction to American Literature </a:t>
            </a:r>
            <a:endParaRPr lang="en-US" altLang="ar-SA" sz="2000" dirty="0">
              <a:solidFill>
                <a:prstClr val="black"/>
              </a:solidFill>
              <a:latin typeface="Times New Roman" panose="02020603050405020304" pitchFamily="18" charset="0"/>
              <a:cs typeface="Times New Roman" panose="02020603050405020304" pitchFamily="18" charset="0"/>
            </a:endParaRPr>
          </a:p>
          <a:p>
            <a:pPr lvl="0" eaLnBrk="1" hangingPunct="1"/>
            <a:endParaRPr lang="ar-SA" altLang="ar-SA" sz="2000" b="1" dirty="0">
              <a:solidFill>
                <a:prstClr val="black"/>
              </a:solidFill>
              <a:cs typeface="Arial" panose="020B0604020202020204"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eaLnBrk="0" hangingPunct="0"/>
            <a:r>
              <a:rPr lang="en-US" altLang="ar-SA" sz="1800" dirty="0">
                <a:solidFill>
                  <a:prstClr val="black"/>
                </a:solidFill>
                <a:latin typeface="Times New Roman" panose="02020603050405020304" pitchFamily="18" charset="0"/>
                <a:cs typeface="Times New Roman" panose="02020603050405020304" pitchFamily="18" charset="0"/>
              </a:rPr>
              <a:t>In the beginning, America was a series of British colonies on the east coast of the present-day United States. Therefore, its literary tradition begins with the tradition of English literature. However, very quickly unique American characteristics and the breadth of its production began to develop an American writing tradition.</a:t>
            </a:r>
          </a:p>
          <a:p>
            <a:pPr lvl="0" algn="l" rtl="0" eaLnBrk="0" hangingPunct="0"/>
            <a:r>
              <a:rPr lang="en-US" altLang="ar-SA" sz="1800" dirty="0">
                <a:solidFill>
                  <a:prstClr val="black"/>
                </a:solidFill>
                <a:latin typeface="Times New Roman" panose="02020603050405020304" pitchFamily="18" charset="0"/>
                <a:cs typeface="Times New Roman" panose="02020603050405020304" pitchFamily="18" charset="0"/>
              </a:rPr>
              <a:t>Some consider Captain John Smith to be the first American author, when he wrote </a:t>
            </a:r>
            <a:r>
              <a:rPr lang="en-US" altLang="ar-SA" sz="1800" i="1" dirty="0">
                <a:solidFill>
                  <a:prstClr val="black"/>
                </a:solidFill>
                <a:latin typeface="Times New Roman" panose="02020603050405020304" pitchFamily="18" charset="0"/>
                <a:cs typeface="Times New Roman" panose="02020603050405020304" pitchFamily="18" charset="0"/>
              </a:rPr>
              <a:t>The General </a:t>
            </a:r>
            <a:r>
              <a:rPr lang="en-US" altLang="ar-SA" sz="1800" i="1" dirty="0" err="1">
                <a:solidFill>
                  <a:prstClr val="black"/>
                </a:solidFill>
                <a:latin typeface="Times New Roman" panose="02020603050405020304" pitchFamily="18" charset="0"/>
                <a:cs typeface="Times New Roman" panose="02020603050405020304" pitchFamily="18" charset="0"/>
              </a:rPr>
              <a:t>Historie</a:t>
            </a:r>
            <a:r>
              <a:rPr lang="en-US" altLang="ar-SA" sz="1800" i="1" dirty="0">
                <a:solidFill>
                  <a:prstClr val="black"/>
                </a:solidFill>
                <a:latin typeface="Times New Roman" panose="02020603050405020304" pitchFamily="18" charset="0"/>
                <a:cs typeface="Times New Roman" panose="02020603050405020304" pitchFamily="18" charset="0"/>
              </a:rPr>
              <a:t> of Virginia, New England, and the Summer Isles </a:t>
            </a:r>
            <a:r>
              <a:rPr lang="en-US" altLang="ar-SA" sz="1800" dirty="0">
                <a:solidFill>
                  <a:prstClr val="black"/>
                </a:solidFill>
                <a:latin typeface="Times New Roman" panose="02020603050405020304" pitchFamily="18" charset="0"/>
                <a:cs typeface="Times New Roman" panose="02020603050405020304" pitchFamily="18" charset="0"/>
              </a:rPr>
              <a:t>(1624)</a:t>
            </a:r>
          </a:p>
          <a:p>
            <a:pPr lvl="0" algn="l" rtl="0" eaLnBrk="0" hangingPunct="0"/>
            <a:r>
              <a:rPr lang="en-US" altLang="ar-SA" sz="1800" dirty="0">
                <a:solidFill>
                  <a:prstClr val="black"/>
                </a:solidFill>
                <a:latin typeface="Times New Roman" panose="02020603050405020304" pitchFamily="18" charset="0"/>
                <a:cs typeface="Times New Roman" panose="02020603050405020304" pitchFamily="18" charset="0"/>
              </a:rPr>
              <a:t>Similar writers of interest include Daniel Cox, John Hammond, Gabriel Thomas, George Percy, Daniel Denton, Thomas Ash, John Lawson and William Strachey.</a:t>
            </a:r>
          </a:p>
          <a:p>
            <a:pPr lvl="0" algn="l" rtl="0" eaLnBrk="0" hangingPunct="0"/>
            <a:r>
              <a:rPr lang="en-US" altLang="ar-SA" sz="1800" dirty="0">
                <a:solidFill>
                  <a:prstClr val="black"/>
                </a:solidFill>
                <a:latin typeface="Times New Roman" panose="02020603050405020304" pitchFamily="18" charset="0"/>
                <a:cs typeface="Times New Roman" panose="02020603050405020304" pitchFamily="18" charset="0"/>
              </a:rPr>
              <a:t>Poetry was also written in those early days, Nicholas Noyes wrote </a:t>
            </a:r>
            <a:r>
              <a:rPr lang="en-US" altLang="ar-SA" sz="1800" b="1" i="1" dirty="0">
                <a:solidFill>
                  <a:prstClr val="black"/>
                </a:solidFill>
                <a:latin typeface="Times New Roman" panose="02020603050405020304" pitchFamily="18" charset="0"/>
                <a:cs typeface="Times New Roman" panose="02020603050405020304" pitchFamily="18" charset="0"/>
              </a:rPr>
              <a:t>Doggerel</a:t>
            </a:r>
            <a:r>
              <a:rPr lang="en-US" altLang="ar-SA" sz="1800" dirty="0">
                <a:solidFill>
                  <a:prstClr val="black"/>
                </a:solidFill>
                <a:latin typeface="Times New Roman" panose="02020603050405020304" pitchFamily="18" charset="0"/>
                <a:cs typeface="Times New Roman" panose="02020603050405020304" pitchFamily="18" charset="0"/>
              </a:rPr>
              <a:t> verse.</a:t>
            </a:r>
          </a:p>
          <a:p>
            <a:pPr lvl="0" algn="l" rtl="0" eaLnBrk="0" hangingPunct="0"/>
            <a:r>
              <a:rPr lang="en-US" altLang="ar-SA" sz="1800" dirty="0">
                <a:solidFill>
                  <a:prstClr val="black"/>
                </a:solidFill>
                <a:latin typeface="Times New Roman" panose="02020603050405020304" pitchFamily="18" charset="0"/>
                <a:cs typeface="Times New Roman" panose="02020603050405020304" pitchFamily="18" charset="0"/>
              </a:rPr>
              <a:t>Edward Taylor and Anne Bradstreet were </a:t>
            </a:r>
            <a:r>
              <a:rPr lang="en-US" altLang="ar-SA" sz="1800" dirty="0" smtClean="0">
                <a:solidFill>
                  <a:prstClr val="black"/>
                </a:solidFill>
                <a:latin typeface="Times New Roman" panose="02020603050405020304" pitchFamily="18" charset="0"/>
                <a:cs typeface="Times New Roman" panose="02020603050405020304" pitchFamily="18" charset="0"/>
              </a:rPr>
              <a:t>popular, </a:t>
            </a:r>
            <a:r>
              <a:rPr lang="en-US" altLang="ar-SA" sz="1800" dirty="0">
                <a:solidFill>
                  <a:prstClr val="black"/>
                </a:solidFill>
                <a:latin typeface="Times New Roman" panose="02020603050405020304" pitchFamily="18" charset="0"/>
                <a:cs typeface="Times New Roman" panose="02020603050405020304" pitchFamily="18" charset="0"/>
              </a:rPr>
              <a:t>and Michael </a:t>
            </a:r>
            <a:r>
              <a:rPr lang="en-US" altLang="ar-SA" sz="1800" dirty="0" err="1">
                <a:solidFill>
                  <a:prstClr val="black"/>
                </a:solidFill>
                <a:latin typeface="Times New Roman" panose="02020603050405020304" pitchFamily="18" charset="0"/>
                <a:cs typeface="Times New Roman" panose="02020603050405020304" pitchFamily="18" charset="0"/>
              </a:rPr>
              <a:t>Wiggleworth</a:t>
            </a:r>
            <a:r>
              <a:rPr lang="en-US" altLang="ar-SA" sz="1800" dirty="0">
                <a:solidFill>
                  <a:prstClr val="black"/>
                </a:solidFill>
                <a:latin typeface="Times New Roman" panose="02020603050405020304" pitchFamily="18" charset="0"/>
                <a:cs typeface="Times New Roman" panose="02020603050405020304" pitchFamily="18" charset="0"/>
              </a:rPr>
              <a:t> was known for his best selling poem </a:t>
            </a:r>
            <a:r>
              <a:rPr lang="en-US" altLang="ar-SA" sz="1800" b="1" i="1" dirty="0">
                <a:solidFill>
                  <a:prstClr val="black"/>
                </a:solidFill>
                <a:latin typeface="Times New Roman" panose="02020603050405020304" pitchFamily="18" charset="0"/>
                <a:cs typeface="Times New Roman" panose="02020603050405020304" pitchFamily="18" charset="0"/>
              </a:rPr>
              <a:t>The Day of Doom</a:t>
            </a:r>
            <a:r>
              <a:rPr lang="en-US" altLang="ar-SA" sz="1800" dirty="0">
                <a:solidFill>
                  <a:prstClr val="black"/>
                </a:solidFill>
                <a:latin typeface="Times New Roman" panose="02020603050405020304" pitchFamily="18" charset="0"/>
                <a:cs typeface="Times New Roman" panose="02020603050405020304" pitchFamily="18" charset="0"/>
              </a:rPr>
              <a:t>.</a:t>
            </a:r>
          </a:p>
          <a:p>
            <a:pPr lvl="0" algn="l" rtl="0" eaLnBrk="0" hangingPunct="0"/>
            <a:r>
              <a:rPr lang="en-US" altLang="ar-SA" sz="1800" dirty="0">
                <a:solidFill>
                  <a:prstClr val="black"/>
                </a:solidFill>
                <a:latin typeface="Times New Roman" panose="02020603050405020304" pitchFamily="18" charset="0"/>
                <a:cs typeface="Times New Roman" panose="02020603050405020304" pitchFamily="18" charset="0"/>
              </a:rPr>
              <a:t>It is almost </a:t>
            </a:r>
            <a:r>
              <a:rPr lang="en-US" altLang="ar-SA" sz="1800" dirty="0" smtClean="0">
                <a:solidFill>
                  <a:prstClr val="black"/>
                </a:solidFill>
                <a:latin typeface="Times New Roman" panose="02020603050405020304" pitchFamily="18" charset="0"/>
                <a:cs typeface="Times New Roman" panose="02020603050405020304" pitchFamily="18" charset="0"/>
              </a:rPr>
              <a:t>impossible for the </a:t>
            </a:r>
            <a:r>
              <a:rPr lang="en-US" altLang="ar-SA" sz="1800" dirty="0">
                <a:solidFill>
                  <a:prstClr val="black"/>
                </a:solidFill>
                <a:latin typeface="Times New Roman" panose="02020603050405020304" pitchFamily="18" charset="0"/>
                <a:cs typeface="Times New Roman" panose="02020603050405020304" pitchFamily="18" charset="0"/>
              </a:rPr>
              <a:t>history of the early American </a:t>
            </a:r>
            <a:r>
              <a:rPr lang="en-US" altLang="ar-SA" sz="1800" dirty="0" smtClean="0">
                <a:solidFill>
                  <a:prstClr val="black"/>
                </a:solidFill>
                <a:latin typeface="Times New Roman" panose="02020603050405020304" pitchFamily="18" charset="0"/>
                <a:cs typeface="Times New Roman" panose="02020603050405020304" pitchFamily="18" charset="0"/>
              </a:rPr>
              <a:t>settlers not to be mainly about </a:t>
            </a:r>
            <a:r>
              <a:rPr lang="en-US" altLang="ar-SA" sz="1800" dirty="0">
                <a:solidFill>
                  <a:prstClr val="black"/>
                </a:solidFill>
                <a:latin typeface="Times New Roman" panose="02020603050405020304" pitchFamily="18" charset="0"/>
                <a:cs typeface="Times New Roman" panose="02020603050405020304" pitchFamily="18" charset="0"/>
              </a:rPr>
              <a:t>religious questions </a:t>
            </a:r>
            <a:r>
              <a:rPr lang="en-US" altLang="ar-SA" sz="1800" dirty="0" smtClean="0">
                <a:solidFill>
                  <a:prstClr val="black"/>
                </a:solidFill>
                <a:latin typeface="Times New Roman" panose="02020603050405020304" pitchFamily="18" charset="0"/>
                <a:cs typeface="Times New Roman" panose="02020603050405020304" pitchFamily="18" charset="0"/>
              </a:rPr>
              <a:t>that were </a:t>
            </a:r>
            <a:r>
              <a:rPr lang="en-US" altLang="ar-SA" sz="1800" dirty="0">
                <a:solidFill>
                  <a:prstClr val="black"/>
                </a:solidFill>
                <a:latin typeface="Times New Roman" panose="02020603050405020304" pitchFamily="18" charset="0"/>
                <a:cs typeface="Times New Roman" panose="02020603050405020304" pitchFamily="18" charset="0"/>
              </a:rPr>
              <a:t>rich topics for </a:t>
            </a:r>
            <a:r>
              <a:rPr lang="en-US" altLang="ar-SA" sz="1800" dirty="0" smtClean="0">
                <a:solidFill>
                  <a:prstClr val="black"/>
                </a:solidFill>
                <a:latin typeface="Times New Roman" panose="02020603050405020304" pitchFamily="18" charset="0"/>
                <a:cs typeface="Times New Roman" panose="02020603050405020304" pitchFamily="18" charset="0"/>
              </a:rPr>
              <a:t>their early writings</a:t>
            </a:r>
            <a:r>
              <a:rPr lang="en-US" altLang="ar-SA" sz="1800" dirty="0">
                <a:solidFill>
                  <a:prstClr val="black"/>
                </a:solidFill>
                <a:latin typeface="Times New Roman" panose="02020603050405020304" pitchFamily="18" charset="0"/>
                <a:cs typeface="Times New Roman" panose="02020603050405020304" pitchFamily="18" charset="0"/>
              </a:rPr>
              <a:t>. A journal written by John Winthrop discussed the religious foundations of the Massachusetts Bay Colony.</a:t>
            </a:r>
            <a:endParaRPr lang="ar-SA" sz="1800" dirty="0"/>
          </a:p>
        </p:txBody>
      </p:sp>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lvl="0" indent="0" algn="l" rtl="0" eaLnBrk="0" hangingPunct="0">
              <a:spcBef>
                <a:spcPct val="0"/>
              </a:spcBef>
            </a:pPr>
            <a:r>
              <a:rPr lang="en-US" sz="2000" u="sng" dirty="0">
                <a:solidFill>
                  <a:srgbClr val="0000FF"/>
                </a:solidFill>
                <a:latin typeface="Sylfaen" panose="010A0502050306030303" pitchFamily="18" charset="0"/>
                <a:ea typeface="Times New Roman" panose="02020603050405020304" pitchFamily="18" charset="0"/>
                <a:hlinkClick r:id="rId2" tooltip="Jonathan Edwards"/>
              </a:rPr>
              <a:t>Jonathan Edwards</a:t>
            </a:r>
            <a:r>
              <a:rPr lang="en-US" sz="2000" dirty="0">
                <a:latin typeface="Sylfaen" panose="010A0502050306030303" pitchFamily="18" charset="0"/>
                <a:ea typeface="Times New Roman" panose="02020603050405020304" pitchFamily="18" charset="0"/>
              </a:rPr>
              <a:t> and </a:t>
            </a:r>
            <a:r>
              <a:rPr lang="en-US" sz="2000" u="sng" dirty="0">
                <a:solidFill>
                  <a:srgbClr val="0000FF"/>
                </a:solidFill>
                <a:latin typeface="Sylfaen" panose="010A0502050306030303" pitchFamily="18" charset="0"/>
                <a:ea typeface="Times New Roman" panose="02020603050405020304" pitchFamily="18" charset="0"/>
                <a:hlinkClick r:id="rId3" tooltip="Cotton Mather"/>
              </a:rPr>
              <a:t>Cotton Mather</a:t>
            </a:r>
            <a:r>
              <a:rPr lang="en-US" sz="2000" dirty="0">
                <a:latin typeface="Sylfaen" panose="010A0502050306030303" pitchFamily="18" charset="0"/>
                <a:ea typeface="Times New Roman" panose="02020603050405020304" pitchFamily="18" charset="0"/>
              </a:rPr>
              <a:t> represented the </a:t>
            </a:r>
            <a:r>
              <a:rPr lang="en-US" sz="2000" u="sng" dirty="0">
                <a:solidFill>
                  <a:srgbClr val="0000FF"/>
                </a:solidFill>
                <a:latin typeface="Sylfaen" panose="010A0502050306030303" pitchFamily="18" charset="0"/>
                <a:ea typeface="Times New Roman" panose="02020603050405020304" pitchFamily="18" charset="0"/>
                <a:hlinkClick r:id="rId4" tooltip="Great Awakening"/>
              </a:rPr>
              <a:t>Great Awakening</a:t>
            </a:r>
            <a:r>
              <a:rPr lang="en-US" sz="2000" dirty="0">
                <a:latin typeface="Sylfaen" panose="010A0502050306030303" pitchFamily="18" charset="0"/>
                <a:ea typeface="Times New Roman" panose="02020603050405020304" pitchFamily="18" charset="0"/>
              </a:rPr>
              <a:t>, a religious revival in the early 18th century that asserted strict </a:t>
            </a:r>
            <a:r>
              <a:rPr lang="en-US" sz="2000" b="1" dirty="0">
                <a:latin typeface="Sylfaen" panose="010A0502050306030303" pitchFamily="18" charset="0"/>
                <a:ea typeface="Times New Roman" panose="02020603050405020304" pitchFamily="18" charset="0"/>
              </a:rPr>
              <a:t>Calvinism</a:t>
            </a:r>
            <a:r>
              <a:rPr lang="en-US" sz="2000" dirty="0">
                <a:latin typeface="Sylfaen" panose="010A0502050306030303" pitchFamily="18" charset="0"/>
                <a:ea typeface="Times New Roman" panose="02020603050405020304" pitchFamily="18" charset="0"/>
              </a:rPr>
              <a:t> (</a:t>
            </a:r>
            <a:r>
              <a:rPr lang="en-US" sz="2000" b="1" dirty="0">
                <a:latin typeface="Sylfaen" panose="010A0502050306030303" pitchFamily="18" charset="0"/>
                <a:ea typeface="Times New Roman" panose="02020603050405020304" pitchFamily="18" charset="0"/>
              </a:rPr>
              <a:t>Calvinism</a:t>
            </a:r>
            <a:r>
              <a:rPr lang="en-US" sz="2000" dirty="0">
                <a:latin typeface="Sylfaen" panose="010A0502050306030303" pitchFamily="18" charset="0"/>
                <a:ea typeface="Times New Roman" panose="02020603050405020304" pitchFamily="18" charset="0"/>
              </a:rPr>
              <a:t> is a </a:t>
            </a:r>
            <a:r>
              <a:rPr lang="en-US" sz="2000" u="sng" dirty="0">
                <a:solidFill>
                  <a:srgbClr val="0000FF"/>
                </a:solidFill>
                <a:latin typeface="Sylfaen" panose="010A0502050306030303" pitchFamily="18" charset="0"/>
                <a:ea typeface="Times New Roman" panose="02020603050405020304" pitchFamily="18" charset="0"/>
                <a:hlinkClick r:id="rId5" tooltip="Theology"/>
              </a:rPr>
              <a:t>theological</a:t>
            </a:r>
            <a:r>
              <a:rPr lang="en-US" sz="2000" dirty="0">
                <a:latin typeface="Sylfaen" panose="010A0502050306030303" pitchFamily="18" charset="0"/>
                <a:ea typeface="Times New Roman" panose="02020603050405020304" pitchFamily="18" charset="0"/>
              </a:rPr>
              <a:t> system and an approach to the Christian life that emphasizes God's sovereignty in all things). Other </a:t>
            </a:r>
            <a:r>
              <a:rPr lang="en-US" sz="2000" b="1" dirty="0">
                <a:latin typeface="Sylfaen" panose="010A0502050306030303" pitchFamily="18" charset="0"/>
                <a:ea typeface="Times New Roman" panose="02020603050405020304" pitchFamily="18" charset="0"/>
              </a:rPr>
              <a:t>Puritan </a:t>
            </a:r>
            <a:r>
              <a:rPr lang="en-US" sz="2000" dirty="0">
                <a:latin typeface="Sylfaen" panose="010A0502050306030303" pitchFamily="18" charset="0"/>
                <a:ea typeface="Times New Roman" panose="02020603050405020304" pitchFamily="18" charset="0"/>
              </a:rPr>
              <a:t>and</a:t>
            </a:r>
            <a:r>
              <a:rPr lang="en-US" sz="2000" b="1" dirty="0">
                <a:latin typeface="Sylfaen" panose="010A0502050306030303" pitchFamily="18" charset="0"/>
                <a:ea typeface="Times New Roman" panose="02020603050405020304" pitchFamily="18" charset="0"/>
              </a:rPr>
              <a:t> religious</a:t>
            </a:r>
            <a:r>
              <a:rPr lang="en-US" sz="2000" dirty="0">
                <a:latin typeface="Sylfaen" panose="010A0502050306030303" pitchFamily="18" charset="0"/>
                <a:ea typeface="Times New Roman" panose="02020603050405020304" pitchFamily="18" charset="0"/>
              </a:rPr>
              <a:t> writers include </a:t>
            </a:r>
            <a:r>
              <a:rPr lang="en-US" sz="2000" u="sng" dirty="0">
                <a:solidFill>
                  <a:srgbClr val="0000FF"/>
                </a:solidFill>
                <a:latin typeface="Sylfaen" panose="010A0502050306030303" pitchFamily="18" charset="0"/>
                <a:ea typeface="Times New Roman" panose="02020603050405020304" pitchFamily="18" charset="0"/>
                <a:hlinkClick r:id="rId6" tooltip="Thomas Hooker"/>
              </a:rPr>
              <a:t>Thomas Hooker</a:t>
            </a:r>
            <a:r>
              <a:rPr lang="en-US" sz="2000" dirty="0">
                <a:latin typeface="Sylfaen" panose="010A0502050306030303" pitchFamily="18" charset="0"/>
                <a:ea typeface="Times New Roman" panose="02020603050405020304" pitchFamily="18" charset="0"/>
              </a:rPr>
              <a:t> and </a:t>
            </a:r>
            <a:r>
              <a:rPr lang="en-US" sz="2000" u="sng" dirty="0">
                <a:solidFill>
                  <a:srgbClr val="0000FF"/>
                </a:solidFill>
                <a:latin typeface="Sylfaen" panose="010A0502050306030303" pitchFamily="18" charset="0"/>
                <a:ea typeface="Times New Roman" panose="02020603050405020304" pitchFamily="18" charset="0"/>
                <a:hlinkClick r:id="rId7" tooltip="Samuel Willard"/>
              </a:rPr>
              <a:t>Samuel Willard</a:t>
            </a:r>
            <a:r>
              <a:rPr lang="en-US" sz="2000" dirty="0" smtClean="0">
                <a:latin typeface="Sylfaen" panose="010A0502050306030303" pitchFamily="18" charset="0"/>
                <a:ea typeface="Times New Roman" panose="02020603050405020304" pitchFamily="18" charset="0"/>
              </a:rPr>
              <a:t>. </a:t>
            </a:r>
          </a:p>
          <a:p>
            <a:pPr marL="0" lvl="0" indent="0" algn="l" rtl="0" eaLnBrk="0" hangingPunct="0">
              <a:spcBef>
                <a:spcPct val="0"/>
              </a:spcBef>
            </a:pPr>
            <a:r>
              <a:rPr lang="en-US" altLang="ar-SA" sz="2000" b="1" dirty="0" smtClean="0">
                <a:solidFill>
                  <a:prstClr val="black"/>
                </a:solidFill>
                <a:latin typeface="Sylfaen" panose="010A0502050306030303" pitchFamily="18" charset="0"/>
                <a:ea typeface="Times New Roman" panose="02020603050405020304" pitchFamily="18" charset="0"/>
                <a:cs typeface="Times New Roman" panose="02020603050405020304" pitchFamily="18" charset="0"/>
              </a:rPr>
              <a:t>The </a:t>
            </a:r>
            <a:r>
              <a:rPr lang="en-US" altLang="ar-SA" sz="2000" dirty="0">
                <a:latin typeface="Sylfaen" panose="010A0502050306030303" pitchFamily="18" charset="0"/>
                <a:ea typeface="Times New Roman" panose="02020603050405020304" pitchFamily="18" charset="0"/>
              </a:rPr>
              <a:t>Colonial </a:t>
            </a:r>
            <a:r>
              <a:rPr lang="en-US" altLang="ar-SA" sz="2000" dirty="0">
                <a:latin typeface="Sylfaen" panose="010A0502050306030303" pitchFamily="18" charset="0"/>
                <a:ea typeface="Times New Roman" panose="02020603050405020304" pitchFamily="18" charset="0"/>
              </a:rPr>
              <a:t>Period of American Literature spans the time between the founding of the first settlement at Jamestown to the outbreak of the Revolution. The writings of this time centered on religious, practical, or historical themes. </a:t>
            </a:r>
            <a:r>
              <a:rPr lang="en-US" altLang="ar-SA" sz="2000" dirty="0">
                <a:latin typeface="Sylfaen" panose="010A0502050306030303" pitchFamily="18" charset="0"/>
                <a:ea typeface="Times New Roman" panose="02020603050405020304" pitchFamily="18" charset="0"/>
              </a:rPr>
              <a:t>The most influential writers of the Colonial Period include </a:t>
            </a:r>
            <a:r>
              <a:rPr lang="en-US" altLang="ar-SA" sz="2000" dirty="0">
                <a:latin typeface="Sylfaen" panose="010A0502050306030303" pitchFamily="18" charset="0"/>
                <a:ea typeface="Times New Roman" panose="02020603050405020304" pitchFamily="18" charset="0"/>
                <a:hlinkClick r:id="rId8"/>
              </a:rPr>
              <a:t>John Winthrop</a:t>
            </a:r>
            <a:r>
              <a:rPr lang="en-US" altLang="ar-SA" sz="2000" dirty="0">
                <a:latin typeface="Sylfaen" panose="010A0502050306030303" pitchFamily="18" charset="0"/>
                <a:ea typeface="Times New Roman" panose="02020603050405020304" pitchFamily="18" charset="0"/>
              </a:rPr>
              <a:t>, </a:t>
            </a:r>
            <a:r>
              <a:rPr lang="en-US" altLang="ar-SA" sz="2000" dirty="0">
                <a:latin typeface="Sylfaen" panose="010A0502050306030303" pitchFamily="18" charset="0"/>
                <a:ea typeface="Times New Roman" panose="02020603050405020304" pitchFamily="18" charset="0"/>
                <a:hlinkClick r:id="rId9"/>
              </a:rPr>
              <a:t>Cotton Mather</a:t>
            </a:r>
            <a:r>
              <a:rPr lang="en-US" altLang="ar-SA" sz="2000" dirty="0">
                <a:latin typeface="Sylfaen" panose="010A0502050306030303" pitchFamily="18" charset="0"/>
                <a:ea typeface="Times New Roman" panose="02020603050405020304" pitchFamily="18" charset="0"/>
              </a:rPr>
              <a:t>, </a:t>
            </a:r>
            <a:r>
              <a:rPr lang="en-US" altLang="ar-SA" sz="2000" dirty="0">
                <a:latin typeface="Sylfaen" panose="010A0502050306030303" pitchFamily="18" charset="0"/>
                <a:ea typeface="Times New Roman" panose="02020603050405020304" pitchFamily="18" charset="0"/>
                <a:hlinkClick r:id="rId10"/>
              </a:rPr>
              <a:t>Benjamin Franklin</a:t>
            </a:r>
            <a:r>
              <a:rPr lang="en-US" altLang="ar-SA" sz="2000" dirty="0">
                <a:latin typeface="Sylfaen" panose="010A0502050306030303" pitchFamily="18" charset="0"/>
                <a:ea typeface="Times New Roman" panose="02020603050405020304" pitchFamily="18" charset="0"/>
              </a:rPr>
              <a:t>, and </a:t>
            </a:r>
            <a:r>
              <a:rPr lang="en-US" altLang="ar-SA" sz="2000" dirty="0">
                <a:latin typeface="Sylfaen" panose="010A0502050306030303" pitchFamily="18" charset="0"/>
                <a:ea typeface="Times New Roman" panose="02020603050405020304" pitchFamily="18" charset="0"/>
                <a:hlinkClick r:id="rId11"/>
              </a:rPr>
              <a:t>Anne </a:t>
            </a:r>
            <a:r>
              <a:rPr lang="en-US" altLang="ar-SA" sz="2000" dirty="0" smtClean="0">
                <a:latin typeface="Sylfaen" panose="010A0502050306030303" pitchFamily="18" charset="0"/>
                <a:ea typeface="Times New Roman" panose="02020603050405020304" pitchFamily="18" charset="0"/>
                <a:hlinkClick r:id="rId11"/>
              </a:rPr>
              <a:t>Bradstreet</a:t>
            </a:r>
            <a:r>
              <a:rPr lang="en-US" altLang="ar-SA" sz="2000" dirty="0" smtClean="0">
                <a:latin typeface="Sylfaen" panose="010A0502050306030303" pitchFamily="18" charset="0"/>
                <a:ea typeface="Times New Roman" panose="02020603050405020304" pitchFamily="18" charset="0"/>
              </a:rPr>
              <a:t>. </a:t>
            </a:r>
            <a:endParaRPr lang="en-US" altLang="ar-SA" sz="2000" dirty="0">
              <a:latin typeface="Sylfaen" panose="010A0502050306030303" pitchFamily="18" charset="0"/>
              <a:ea typeface="Times New Roman" panose="02020603050405020304" pitchFamily="18" charset="0"/>
            </a:endParaRPr>
          </a:p>
          <a:p>
            <a:pPr algn="justLow" rtl="0"/>
            <a:r>
              <a:rPr lang="en-US" sz="2000" dirty="0">
                <a:latin typeface="Sylfaen" panose="010A0502050306030303" pitchFamily="18" charset="0"/>
                <a:ea typeface="Times New Roman" panose="02020603050405020304" pitchFamily="18" charset="0"/>
              </a:rPr>
              <a:t>  </a:t>
            </a:r>
          </a:p>
          <a:p>
            <a:pPr marL="3200400" lvl="7" indent="0" algn="justLow" eaLnBrk="0" fontAlgn="base" hangingPunct="0">
              <a:spcBef>
                <a:spcPct val="0"/>
              </a:spcBef>
              <a:spcAft>
                <a:spcPct val="0"/>
              </a:spcAft>
              <a:buNone/>
            </a:pPr>
            <a:endParaRPr lang="en-US" sz="2000" dirty="0">
              <a:latin typeface="Sylfaen" panose="010A0502050306030303" pitchFamily="18" charset="0"/>
              <a:ea typeface="Times New Roman" panose="02020603050405020304"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613709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Content Placeholder 5"/>
          <p:cNvSpPr>
            <a:spLocks noGrp="1"/>
          </p:cNvSpPr>
          <p:nvPr>
            <p:ph sz="half" idx="13"/>
          </p:nvPr>
        </p:nvSpPr>
        <p:spPr/>
        <p:txBody>
          <a:bodyPr/>
          <a:lstStyle/>
          <a:p>
            <a:pPr marL="0" lvl="0" indent="0" algn="just" rtl="0"/>
            <a:r>
              <a:rPr lang="en-US" sz="1800" b="1" dirty="0">
                <a:latin typeface="Sylfaen" panose="010A0502050306030303" pitchFamily="18" charset="0"/>
                <a:ea typeface="Times New Roman" panose="02020603050405020304" pitchFamily="18" charset="0"/>
              </a:rPr>
              <a:t>The Early National Period of American Literature</a:t>
            </a:r>
            <a:r>
              <a:rPr lang="en-US" sz="1800" dirty="0">
                <a:latin typeface="Sylfaen" panose="010A0502050306030303" pitchFamily="18" charset="0"/>
                <a:ea typeface="Times New Roman" panose="02020603050405020304" pitchFamily="18" charset="0"/>
              </a:rPr>
              <a:t> saw the beginnings of literature that could be truly identified as "American". The writers of this new American literature wrote in the English style, but </a:t>
            </a:r>
            <a:r>
              <a:rPr lang="en-US" sz="1800" b="1" dirty="0">
                <a:latin typeface="Sylfaen" panose="010A0502050306030303" pitchFamily="18" charset="0"/>
                <a:ea typeface="Times New Roman" panose="02020603050405020304" pitchFamily="18" charset="0"/>
              </a:rPr>
              <a:t>the settings, themes, and characters were authentically American</a:t>
            </a:r>
            <a:r>
              <a:rPr lang="en-US" sz="1800" dirty="0">
                <a:latin typeface="Sylfaen" panose="010A0502050306030303" pitchFamily="18" charset="0"/>
                <a:ea typeface="Times New Roman" panose="02020603050405020304" pitchFamily="18" charset="0"/>
              </a:rPr>
              <a:t>. In addition, poets of this time wrote </a:t>
            </a:r>
            <a:r>
              <a:rPr lang="en-US" sz="1800" u="sng" dirty="0">
                <a:solidFill>
                  <a:srgbClr val="0000FF"/>
                </a:solidFill>
                <a:latin typeface="Sylfaen" panose="010A0502050306030303" pitchFamily="18" charset="0"/>
                <a:ea typeface="Times New Roman" panose="02020603050405020304" pitchFamily="18" charset="0"/>
                <a:hlinkClick r:id="rId2"/>
              </a:rPr>
              <a:t>poetry</a:t>
            </a:r>
            <a:r>
              <a:rPr lang="en-US" sz="1800" dirty="0">
                <a:latin typeface="Sylfaen" panose="010A0502050306030303" pitchFamily="18" charset="0"/>
                <a:ea typeface="Times New Roman" panose="02020603050405020304" pitchFamily="18" charset="0"/>
              </a:rPr>
              <a:t> that was relatively independent of English precursors. Three of the most recognized writers of this time are </a:t>
            </a:r>
            <a:r>
              <a:rPr lang="en-US" sz="1800" u="sng" dirty="0">
                <a:solidFill>
                  <a:srgbClr val="0000FF"/>
                </a:solidFill>
                <a:latin typeface="Sylfaen" panose="010A0502050306030303" pitchFamily="18" charset="0"/>
                <a:ea typeface="Times New Roman" panose="02020603050405020304" pitchFamily="18" charset="0"/>
                <a:hlinkClick r:id="rId3"/>
              </a:rPr>
              <a:t>Washington Irving</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4"/>
              </a:rPr>
              <a:t>James Cooper</a:t>
            </a:r>
            <a:r>
              <a:rPr lang="en-US" sz="1800" dirty="0">
                <a:latin typeface="Sylfaen" panose="010A0502050306030303" pitchFamily="18" charset="0"/>
                <a:ea typeface="Times New Roman" panose="02020603050405020304" pitchFamily="18" charset="0"/>
              </a:rPr>
              <a:t>, and </a:t>
            </a:r>
            <a:r>
              <a:rPr lang="en-US" sz="1800" u="sng" dirty="0">
                <a:solidFill>
                  <a:srgbClr val="0000FF"/>
                </a:solidFill>
                <a:latin typeface="Sylfaen" panose="010A0502050306030303" pitchFamily="18" charset="0"/>
                <a:ea typeface="Times New Roman" panose="02020603050405020304" pitchFamily="18" charset="0"/>
                <a:hlinkClick r:id="rId5"/>
              </a:rPr>
              <a:t>Edgar Allan Poe</a:t>
            </a:r>
            <a:r>
              <a:rPr lang="en-US" sz="1800" dirty="0">
                <a:latin typeface="Sylfaen" panose="010A0502050306030303" pitchFamily="18" charset="0"/>
                <a:ea typeface="Times New Roman" panose="02020603050405020304" pitchFamily="18" charset="0"/>
              </a:rPr>
              <a:t>. </a:t>
            </a:r>
            <a:endParaRPr lang="en-US" sz="1800" dirty="0">
              <a:latin typeface="Times New Roman" panose="02020603050405020304" pitchFamily="18" charset="0"/>
              <a:ea typeface="Times New Roman" panose="02020603050405020304" pitchFamily="18" charset="0"/>
            </a:endParaRPr>
          </a:p>
          <a:p>
            <a:pPr marL="342900" lvl="0" indent="-342900" algn="l" rtl="0" eaLnBrk="0" fontAlgn="base" hangingPunct="0">
              <a:lnSpc>
                <a:spcPct val="150000"/>
              </a:lnSpc>
              <a:spcAft>
                <a:spcPct val="0"/>
              </a:spcAft>
            </a:pPr>
            <a:endParaRPr lang="en-US" sz="1800" dirty="0"/>
          </a:p>
          <a:p>
            <a:endParaRPr lang="en-US" sz="1800" dirty="0"/>
          </a:p>
        </p:txBody>
      </p:sp>
      <p:sp>
        <p:nvSpPr>
          <p:cNvPr id="5" name="Content Placeholder 4"/>
          <p:cNvSpPr>
            <a:spLocks noGrp="1"/>
          </p:cNvSpPr>
          <p:nvPr>
            <p:ph sz="half" idx="1"/>
          </p:nvPr>
        </p:nvSpPr>
        <p:spPr/>
        <p:txBody>
          <a:bodyPr/>
          <a:lstStyle/>
          <a:p>
            <a:pPr marL="0" lvl="0" indent="0" algn="just" rtl="0"/>
            <a:r>
              <a:rPr lang="en-US" sz="1800" b="1" dirty="0">
                <a:latin typeface="Sylfaen" panose="010A0502050306030303" pitchFamily="18" charset="0"/>
                <a:ea typeface="Times New Roman" panose="02020603050405020304" pitchFamily="18" charset="0"/>
              </a:rPr>
              <a:t>During the Revolutionary Age</a:t>
            </a:r>
            <a:r>
              <a:rPr lang="en-US" sz="1800" dirty="0">
                <a:latin typeface="Sylfaen" panose="010A0502050306030303" pitchFamily="18" charset="0"/>
                <a:ea typeface="Times New Roman" panose="02020603050405020304" pitchFamily="18" charset="0"/>
              </a:rPr>
              <a:t>, 1765-1790, some of the </a:t>
            </a:r>
            <a:r>
              <a:rPr lang="en-US" sz="1800" b="1" dirty="0">
                <a:latin typeface="Sylfaen" panose="010A0502050306030303" pitchFamily="18" charset="0"/>
                <a:ea typeface="Times New Roman" panose="02020603050405020304" pitchFamily="18" charset="0"/>
              </a:rPr>
              <a:t>greatest documents</a:t>
            </a:r>
            <a:r>
              <a:rPr lang="en-US" sz="1800" dirty="0">
                <a:latin typeface="Sylfaen" panose="010A0502050306030303" pitchFamily="18" charset="0"/>
                <a:ea typeface="Times New Roman" panose="02020603050405020304" pitchFamily="18" charset="0"/>
              </a:rPr>
              <a:t> of American history were authored. In 1776, </a:t>
            </a:r>
            <a:r>
              <a:rPr lang="en-US" sz="1800" b="1" u="sng" dirty="0">
                <a:solidFill>
                  <a:srgbClr val="0000FF"/>
                </a:solidFill>
                <a:latin typeface="Sylfaen" panose="010A0502050306030303" pitchFamily="18" charset="0"/>
                <a:ea typeface="Times New Roman" panose="02020603050405020304" pitchFamily="18" charset="0"/>
                <a:hlinkClick r:id="rId6"/>
              </a:rPr>
              <a:t>Thomas Paine</a:t>
            </a:r>
            <a:r>
              <a:rPr lang="en-US" sz="1800" dirty="0">
                <a:latin typeface="Sylfaen" panose="010A0502050306030303" pitchFamily="18" charset="0"/>
                <a:ea typeface="Times New Roman" panose="02020603050405020304" pitchFamily="18" charset="0"/>
              </a:rPr>
              <a:t> authored </a:t>
            </a:r>
            <a:r>
              <a:rPr lang="en-US" sz="1800" b="1" i="1" u="sng" dirty="0">
                <a:solidFill>
                  <a:srgbClr val="0000FF"/>
                </a:solidFill>
                <a:latin typeface="Sylfaen" panose="010A0502050306030303" pitchFamily="18" charset="0"/>
                <a:ea typeface="Times New Roman" panose="02020603050405020304" pitchFamily="18" charset="0"/>
                <a:hlinkClick r:id="rId7"/>
              </a:rPr>
              <a:t>Common Sense</a:t>
            </a:r>
            <a:r>
              <a:rPr lang="en-US" sz="1800" dirty="0">
                <a:latin typeface="Sylfaen" panose="010A0502050306030303" pitchFamily="18" charset="0"/>
                <a:ea typeface="Times New Roman" panose="02020603050405020304" pitchFamily="18" charset="0"/>
              </a:rPr>
              <a:t> and </a:t>
            </a:r>
            <a:r>
              <a:rPr lang="en-US" sz="1800" b="1" u="sng" dirty="0">
                <a:solidFill>
                  <a:srgbClr val="0000FF"/>
                </a:solidFill>
                <a:latin typeface="Sylfaen" panose="010A0502050306030303" pitchFamily="18" charset="0"/>
                <a:ea typeface="Times New Roman" panose="02020603050405020304" pitchFamily="18" charset="0"/>
                <a:hlinkClick r:id="rId8"/>
              </a:rPr>
              <a:t>Thomas Jefferson</a:t>
            </a:r>
            <a:r>
              <a:rPr lang="en-US" sz="1800" dirty="0">
                <a:latin typeface="Sylfaen" panose="010A0502050306030303" pitchFamily="18" charset="0"/>
                <a:ea typeface="Times New Roman" panose="02020603050405020304" pitchFamily="18" charset="0"/>
              </a:rPr>
              <a:t> wrote </a:t>
            </a:r>
            <a:r>
              <a:rPr lang="en-US" sz="1800" b="1" i="1" u="sng" dirty="0">
                <a:solidFill>
                  <a:srgbClr val="0000FF"/>
                </a:solidFill>
                <a:latin typeface="Sylfaen" panose="010A0502050306030303" pitchFamily="18" charset="0"/>
                <a:ea typeface="Times New Roman" panose="02020603050405020304" pitchFamily="18" charset="0"/>
                <a:hlinkClick r:id="rId9"/>
              </a:rPr>
              <a:t>The Declaration of Independence</a:t>
            </a:r>
            <a:r>
              <a:rPr lang="en-US" sz="1800" dirty="0">
                <a:latin typeface="Sylfaen" panose="010A0502050306030303" pitchFamily="18" charset="0"/>
                <a:ea typeface="Times New Roman" panose="02020603050405020304" pitchFamily="18" charset="0"/>
              </a:rPr>
              <a:t>. In 1781, </a:t>
            </a:r>
            <a:r>
              <a:rPr lang="en-US" sz="1800" b="1" u="sng" dirty="0">
                <a:solidFill>
                  <a:srgbClr val="0000FF"/>
                </a:solidFill>
                <a:latin typeface="Sylfaen" panose="010A0502050306030303" pitchFamily="18" charset="0"/>
                <a:ea typeface="Times New Roman" panose="02020603050405020304" pitchFamily="18" charset="0"/>
                <a:hlinkClick r:id="rId10"/>
              </a:rPr>
              <a:t>The Articles of Confederation</a:t>
            </a:r>
            <a:r>
              <a:rPr lang="en-US" sz="1800" dirty="0">
                <a:latin typeface="Sylfaen" panose="010A0502050306030303" pitchFamily="18" charset="0"/>
                <a:ea typeface="Times New Roman" panose="02020603050405020304" pitchFamily="18" charset="0"/>
              </a:rPr>
              <a:t> were ratified. Between 1787 and 1788, </a:t>
            </a:r>
            <a:r>
              <a:rPr lang="en-US" sz="1800" b="1" u="sng" dirty="0">
                <a:solidFill>
                  <a:srgbClr val="0000FF"/>
                </a:solidFill>
                <a:latin typeface="Sylfaen" panose="010A0502050306030303" pitchFamily="18" charset="0"/>
                <a:ea typeface="Times New Roman" panose="02020603050405020304" pitchFamily="18" charset="0"/>
                <a:hlinkClick r:id="rId11"/>
              </a:rPr>
              <a:t>Alexander Hamilton</a:t>
            </a:r>
            <a:r>
              <a:rPr lang="en-US" sz="1800" b="1" dirty="0">
                <a:latin typeface="Sylfaen" panose="010A0502050306030303" pitchFamily="18" charset="0"/>
                <a:ea typeface="Times New Roman" panose="02020603050405020304" pitchFamily="18" charset="0"/>
              </a:rPr>
              <a:t>, </a:t>
            </a:r>
            <a:r>
              <a:rPr lang="en-US" sz="1800" b="1" u="sng" dirty="0">
                <a:solidFill>
                  <a:srgbClr val="0000FF"/>
                </a:solidFill>
                <a:latin typeface="Sylfaen" panose="010A0502050306030303" pitchFamily="18" charset="0"/>
                <a:ea typeface="Times New Roman" panose="02020603050405020304" pitchFamily="18" charset="0"/>
                <a:hlinkClick r:id="rId12"/>
              </a:rPr>
              <a:t>James Madison</a:t>
            </a:r>
            <a:r>
              <a:rPr lang="en-US" sz="1800" b="1" dirty="0">
                <a:latin typeface="Sylfaen" panose="010A0502050306030303" pitchFamily="18" charset="0"/>
                <a:ea typeface="Times New Roman" panose="02020603050405020304" pitchFamily="18" charset="0"/>
              </a:rPr>
              <a:t>, </a:t>
            </a:r>
            <a:r>
              <a:rPr lang="en-US" sz="1800" dirty="0">
                <a:latin typeface="Sylfaen" panose="010A0502050306030303" pitchFamily="18" charset="0"/>
                <a:ea typeface="Times New Roman" panose="02020603050405020304" pitchFamily="18" charset="0"/>
              </a:rPr>
              <a:t>and</a:t>
            </a:r>
            <a:r>
              <a:rPr lang="en-US" sz="1800" b="1" dirty="0">
                <a:latin typeface="Sylfaen" panose="010A0502050306030303" pitchFamily="18" charset="0"/>
                <a:ea typeface="Times New Roman" panose="02020603050405020304" pitchFamily="18" charset="0"/>
              </a:rPr>
              <a:t> </a:t>
            </a:r>
            <a:r>
              <a:rPr lang="en-US" sz="1800" b="1" u="sng" dirty="0">
                <a:solidFill>
                  <a:srgbClr val="0000FF"/>
                </a:solidFill>
                <a:latin typeface="Sylfaen" panose="010A0502050306030303" pitchFamily="18" charset="0"/>
                <a:ea typeface="Times New Roman" panose="02020603050405020304" pitchFamily="18" charset="0"/>
                <a:hlinkClick r:id="rId13"/>
              </a:rPr>
              <a:t>John Jay</a:t>
            </a:r>
            <a:r>
              <a:rPr lang="en-US" sz="1800" dirty="0">
                <a:latin typeface="Sylfaen" panose="010A0502050306030303" pitchFamily="18" charset="0"/>
                <a:ea typeface="Times New Roman" panose="02020603050405020304" pitchFamily="18" charset="0"/>
              </a:rPr>
              <a:t> wrote </a:t>
            </a:r>
            <a:r>
              <a:rPr lang="en-US" sz="1800" b="1" i="1" u="sng" dirty="0">
                <a:solidFill>
                  <a:srgbClr val="0000FF"/>
                </a:solidFill>
                <a:latin typeface="Sylfaen" panose="010A0502050306030303" pitchFamily="18" charset="0"/>
                <a:ea typeface="Times New Roman" panose="02020603050405020304" pitchFamily="18" charset="0"/>
                <a:hlinkClick r:id="rId14"/>
              </a:rPr>
              <a:t>The Federalist Papers</a:t>
            </a:r>
            <a:r>
              <a:rPr lang="en-US" sz="1800" dirty="0">
                <a:latin typeface="Sylfaen" panose="010A0502050306030303" pitchFamily="18" charset="0"/>
                <a:ea typeface="Times New Roman" panose="02020603050405020304" pitchFamily="18" charset="0"/>
              </a:rPr>
              <a:t>. Finally, in 1787, </a:t>
            </a:r>
            <a:r>
              <a:rPr lang="en-US" sz="1800" b="1" u="sng" dirty="0">
                <a:solidFill>
                  <a:srgbClr val="0000FF"/>
                </a:solidFill>
                <a:latin typeface="Sylfaen" panose="010A0502050306030303" pitchFamily="18" charset="0"/>
                <a:ea typeface="Times New Roman" panose="02020603050405020304" pitchFamily="18" charset="0"/>
                <a:hlinkClick r:id="rId15"/>
              </a:rPr>
              <a:t>The Constitution of the United States</a:t>
            </a:r>
            <a:r>
              <a:rPr lang="en-US" sz="1800" dirty="0">
                <a:latin typeface="Sylfaen" panose="010A0502050306030303" pitchFamily="18" charset="0"/>
                <a:ea typeface="Times New Roman" panose="02020603050405020304" pitchFamily="18" charset="0"/>
              </a:rPr>
              <a:t> was drafted and in 1789 it was ratified. </a:t>
            </a:r>
            <a:endParaRPr lang="en-US" sz="1800" dirty="0">
              <a:latin typeface="Times New Roman" panose="02020603050405020304" pitchFamily="18" charset="0"/>
              <a:ea typeface="Times New Roman" panose="02020603050405020304" pitchFamily="18" charset="0"/>
            </a:endParaRPr>
          </a:p>
          <a:p>
            <a:pPr lvl="0"/>
            <a:endParaRPr lang="en-US" sz="1800" dirty="0"/>
          </a:p>
          <a:p>
            <a:pPr marL="342900" lvl="0" indent="-342900" algn="l" rtl="0" fontAlgn="base">
              <a:spcAft>
                <a:spcPct val="0"/>
              </a:spcAft>
            </a:pPr>
            <a:endParaRPr lang="en-US" sz="1800"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Content Placeholder 5"/>
          <p:cNvSpPr>
            <a:spLocks noGrp="1"/>
          </p:cNvSpPr>
          <p:nvPr>
            <p:ph sz="half" idx="13"/>
          </p:nvPr>
        </p:nvSpPr>
        <p:spPr/>
        <p:txBody>
          <a:bodyPr/>
          <a:lstStyle/>
          <a:p>
            <a:pPr marL="0" lvl="0" indent="0" algn="just" rtl="0"/>
            <a:r>
              <a:rPr lang="en-US" sz="1800" dirty="0">
                <a:latin typeface="Sylfaen" panose="010A0502050306030303" pitchFamily="18" charset="0"/>
                <a:ea typeface="Times New Roman" panose="02020603050405020304" pitchFamily="18" charset="0"/>
              </a:rPr>
              <a:t>Following the Civil War, American Literature entered into </a:t>
            </a:r>
            <a:r>
              <a:rPr lang="en-US" sz="1800" b="1" dirty="0">
                <a:latin typeface="Sylfaen" panose="010A0502050306030303" pitchFamily="18" charset="0"/>
                <a:ea typeface="Times New Roman" panose="02020603050405020304" pitchFamily="18" charset="0"/>
              </a:rPr>
              <a:t>the Realistic Period</a:t>
            </a:r>
            <a:r>
              <a:rPr lang="en-US" sz="1800" dirty="0">
                <a:latin typeface="Sylfaen" panose="010A0502050306030303" pitchFamily="18" charset="0"/>
                <a:ea typeface="Times New Roman" panose="02020603050405020304" pitchFamily="18" charset="0"/>
              </a:rPr>
              <a:t>. The major form of literature produced in this era was realistic fiction. Unlike romantic fiction, realistic fiction aims to </a:t>
            </a:r>
            <a:r>
              <a:rPr lang="en-US" sz="1800" b="1" dirty="0">
                <a:latin typeface="Sylfaen" panose="010A0502050306030303" pitchFamily="18" charset="0"/>
                <a:ea typeface="Times New Roman" panose="02020603050405020304" pitchFamily="18" charset="0"/>
              </a:rPr>
              <a:t>represent life as it really is and make the reader believe that the characters actually might exist and the situations might actually happen</a:t>
            </a:r>
            <a:r>
              <a:rPr lang="en-US" sz="1800" dirty="0">
                <a:latin typeface="Sylfaen" panose="010A0502050306030303" pitchFamily="18" charset="0"/>
                <a:ea typeface="Times New Roman" panose="02020603050405020304" pitchFamily="18" charset="0"/>
              </a:rPr>
              <a:t>. In order to have this effect on the reader, realistic fiction focuses on the </a:t>
            </a:r>
            <a:r>
              <a:rPr lang="en-US" sz="1800" b="1" dirty="0">
                <a:latin typeface="Sylfaen" panose="010A0502050306030303" pitchFamily="18" charset="0"/>
                <a:ea typeface="Times New Roman" panose="02020603050405020304" pitchFamily="18" charset="0"/>
              </a:rPr>
              <a:t>ordinary and commonplace</a:t>
            </a:r>
            <a:r>
              <a:rPr lang="en-US" sz="1800" dirty="0">
                <a:latin typeface="Sylfaen" panose="010A0502050306030303" pitchFamily="18" charset="0"/>
                <a:ea typeface="Times New Roman" panose="02020603050405020304" pitchFamily="18" charset="0"/>
              </a:rPr>
              <a:t>. The major writers of the Realistic Period include </a:t>
            </a:r>
            <a:r>
              <a:rPr lang="en-US" sz="1800" u="sng" dirty="0">
                <a:solidFill>
                  <a:srgbClr val="0000FF"/>
                </a:solidFill>
                <a:latin typeface="Sylfaen" panose="010A0502050306030303" pitchFamily="18" charset="0"/>
                <a:ea typeface="Times New Roman" panose="02020603050405020304" pitchFamily="18" charset="0"/>
                <a:hlinkClick r:id="rId2"/>
              </a:rPr>
              <a:t>Mark Twain</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3"/>
              </a:rPr>
              <a:t>Henry James</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4"/>
              </a:rPr>
              <a:t>Bret Harte</a:t>
            </a:r>
            <a:r>
              <a:rPr lang="en-US" sz="1800" dirty="0">
                <a:latin typeface="Sylfaen" panose="010A0502050306030303" pitchFamily="18" charset="0"/>
                <a:ea typeface="Times New Roman" panose="02020603050405020304" pitchFamily="18" charset="0"/>
              </a:rPr>
              <a:t>, and </a:t>
            </a:r>
            <a:r>
              <a:rPr lang="en-US" sz="1800" u="sng" dirty="0">
                <a:solidFill>
                  <a:srgbClr val="0000FF"/>
                </a:solidFill>
                <a:latin typeface="Sylfaen" panose="010A0502050306030303" pitchFamily="18" charset="0"/>
                <a:ea typeface="Times New Roman" panose="02020603050405020304" pitchFamily="18" charset="0"/>
                <a:hlinkClick r:id="rId5"/>
              </a:rPr>
              <a:t>Kate Chopin</a:t>
            </a:r>
            <a:r>
              <a:rPr lang="en-US" sz="1800" dirty="0">
                <a:latin typeface="Sylfaen" panose="010A0502050306030303" pitchFamily="18" charset="0"/>
                <a:ea typeface="Times New Roman" panose="02020603050405020304" pitchFamily="18" charset="0"/>
              </a:rPr>
              <a:t>. </a:t>
            </a:r>
            <a:endParaRPr lang="en-US" sz="1800" dirty="0">
              <a:latin typeface="Times New Roman" panose="02020603050405020304" pitchFamily="18" charset="0"/>
              <a:ea typeface="Times New Roman" panose="02020603050405020304" pitchFamily="18" charset="0"/>
            </a:endParaRPr>
          </a:p>
          <a:p>
            <a:pPr algn="l" rtl="0">
              <a:lnSpc>
                <a:spcPct val="200000"/>
              </a:lnSpc>
            </a:pPr>
            <a:endParaRPr lang="en-US" dirty="0"/>
          </a:p>
        </p:txBody>
      </p:sp>
      <p:sp>
        <p:nvSpPr>
          <p:cNvPr id="5" name="Content Placeholder 4"/>
          <p:cNvSpPr>
            <a:spLocks noGrp="1"/>
          </p:cNvSpPr>
          <p:nvPr>
            <p:ph sz="half" idx="1"/>
          </p:nvPr>
        </p:nvSpPr>
        <p:spPr/>
        <p:txBody>
          <a:bodyPr/>
          <a:lstStyle/>
          <a:p>
            <a:pPr marL="342900" lvl="0" indent="-342900" algn="l" rtl="0" eaLnBrk="0" fontAlgn="base" hangingPunct="0">
              <a:lnSpc>
                <a:spcPct val="150000"/>
              </a:lnSpc>
              <a:spcAft>
                <a:spcPct val="0"/>
              </a:spcAft>
            </a:pPr>
            <a:r>
              <a:rPr lang="en-US" sz="1400" b="1" dirty="0">
                <a:latin typeface="Sylfaen" panose="010A0502050306030303" pitchFamily="18" charset="0"/>
                <a:ea typeface="Times New Roman" panose="02020603050405020304" pitchFamily="18" charset="0"/>
                <a:cs typeface="Times New Roman" panose="02020603050405020304" pitchFamily="18" charset="0"/>
              </a:rPr>
              <a:t>The period </a:t>
            </a:r>
            <a:r>
              <a:rPr lang="en-US" sz="1400" b="1" dirty="0" smtClean="0">
                <a:latin typeface="Sylfaen" panose="010A0502050306030303" pitchFamily="18" charset="0"/>
                <a:ea typeface="Times New Roman" panose="02020603050405020304" pitchFamily="18" charset="0"/>
                <a:cs typeface="Times New Roman" panose="02020603050405020304" pitchFamily="18" charset="0"/>
              </a:rPr>
              <a:t>1828-1865 in American literature is commonly identified </a:t>
            </a:r>
            <a:r>
              <a:rPr lang="en-US" sz="1400" b="1" dirty="0">
                <a:latin typeface="Sylfaen" panose="010A0502050306030303" pitchFamily="18" charset="0"/>
                <a:ea typeface="Times New Roman" panose="02020603050405020304" pitchFamily="18" charset="0"/>
                <a:cs typeface="Times New Roman" panose="02020603050405020304" pitchFamily="18" charset="0"/>
              </a:rPr>
              <a:t>as   the Romantic Period in America, but may also be referred to as the American Renaissance or the Age of Transcendentalism. The writers of this period produced works of originality and excellence that helped shape the ideas, ideals, and literary aims of many American writers. Writers of the American Romantic Period include Ralph Waldo Emerson, Henry David Thoreau, Edgar Allan Poe, Herman Melville, Nathaniel Hawthorne, Harriet Beecher Stowe, Henry Wadsworth Longfellow, Emily Dickinson, and Walt Whitman. </a:t>
            </a:r>
          </a:p>
          <a:p>
            <a:pPr marL="342900" lvl="0" indent="-342900" algn="l" rtl="0" eaLnBrk="0" fontAlgn="base" hangingPunct="0">
              <a:lnSpc>
                <a:spcPct val="150000"/>
              </a:lnSpc>
              <a:spcAft>
                <a:spcPct val="0"/>
              </a:spcAft>
            </a:pPr>
            <a:endParaRPr lang="en-US" sz="1400" b="1" dirty="0">
              <a:latin typeface="Sylfaen" panose="010A0502050306030303" pitchFamily="18" charset="0"/>
              <a:ea typeface="Times New Roman" panose="02020603050405020304" pitchFamily="18" charset="0"/>
              <a:cs typeface="Times New Roman" panose="02020603050405020304" pitchFamily="18" charset="0"/>
            </a:endParaRPr>
          </a:p>
          <a:p>
            <a:pPr marL="342900" lvl="0" indent="-342900" algn="l" rtl="0" eaLnBrk="0" fontAlgn="base" hangingPunct="0">
              <a:lnSpc>
                <a:spcPct val="150000"/>
              </a:lnSpc>
              <a:spcAft>
                <a:spcPct val="0"/>
              </a:spcAft>
            </a:pPr>
            <a:endParaRPr lang="en-US" sz="1400"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half" idx="13"/>
          </p:nvPr>
        </p:nvSpPr>
        <p:spPr/>
        <p:txBody>
          <a:bodyPr/>
          <a:lstStyle/>
          <a:p>
            <a:pPr algn="l" rtl="0">
              <a:lnSpc>
                <a:spcPct val="200000"/>
              </a:lnSpc>
            </a:pPr>
            <a:r>
              <a:rPr lang="en-US" altLang="ar-SA" sz="1800" dirty="0">
                <a:solidFill>
                  <a:prstClr val="black"/>
                </a:solidFill>
                <a:latin typeface="Times New Roman" panose="02020603050405020304" pitchFamily="18" charset="0"/>
                <a:cs typeface="Times New Roman" panose="02020603050405020304" pitchFamily="18" charset="0"/>
              </a:rPr>
              <a:t>Although American literature in its true sense did not begin until </a:t>
            </a:r>
            <a:r>
              <a:rPr lang="en-US" altLang="ar-SA" sz="1800" dirty="0" smtClean="0">
                <a:solidFill>
                  <a:prstClr val="black"/>
                </a:solidFill>
                <a:latin typeface="Times New Roman" panose="02020603050405020304" pitchFamily="18" charset="0"/>
                <a:cs typeface="Times New Roman" panose="02020603050405020304" pitchFamily="18" charset="0"/>
              </a:rPr>
              <a:t>the19th </a:t>
            </a:r>
            <a:r>
              <a:rPr lang="en-US" altLang="ar-SA" sz="1800" dirty="0">
                <a:solidFill>
                  <a:prstClr val="black"/>
                </a:solidFill>
                <a:latin typeface="Times New Roman" panose="02020603050405020304" pitchFamily="18" charset="0"/>
                <a:cs typeface="Times New Roman" panose="02020603050405020304" pitchFamily="18" charset="0"/>
              </a:rPr>
              <a:t>century, however, we always talk about colonial period as a preparatory introduction to American literature. </a:t>
            </a:r>
          </a:p>
          <a:p>
            <a:pPr algn="l" rtl="0"/>
            <a:endParaRPr lang="ar-SA" sz="1800" dirty="0"/>
          </a:p>
        </p:txBody>
      </p:sp>
      <p:sp>
        <p:nvSpPr>
          <p:cNvPr id="4" name="عنصر نائب للمحتوى 3"/>
          <p:cNvSpPr>
            <a:spLocks noGrp="1"/>
          </p:cNvSpPr>
          <p:nvPr>
            <p:ph sz="half" idx="1"/>
          </p:nvPr>
        </p:nvSpPr>
        <p:spPr/>
        <p:txBody>
          <a:bodyPr/>
          <a:lstStyle/>
          <a:p>
            <a:pPr marL="342900" lvl="0" indent="-342900" algn="l" rtl="0" eaLnBrk="0" fontAlgn="base" hangingPunct="0">
              <a:lnSpc>
                <a:spcPct val="200000"/>
              </a:lnSpc>
              <a:spcAft>
                <a:spcPct val="0"/>
              </a:spcAft>
            </a:pPr>
            <a:r>
              <a:rPr lang="en-US" altLang="ar-SA" sz="1800" dirty="0">
                <a:solidFill>
                  <a:prstClr val="black"/>
                </a:solidFill>
                <a:latin typeface="Times New Roman" panose="02020603050405020304" pitchFamily="18" charset="0"/>
                <a:cs typeface="Times New Roman" panose="02020603050405020304" pitchFamily="18" charset="0"/>
              </a:rPr>
              <a:t>Most critics hold that the history of American literature can be divided into six </a:t>
            </a:r>
            <a:r>
              <a:rPr lang="en-US" altLang="ar-SA" sz="1800" dirty="0" smtClean="0">
                <a:solidFill>
                  <a:prstClr val="black"/>
                </a:solidFill>
                <a:latin typeface="Times New Roman" panose="02020603050405020304" pitchFamily="18" charset="0"/>
                <a:cs typeface="Times New Roman" panose="02020603050405020304" pitchFamily="18" charset="0"/>
              </a:rPr>
              <a:t>periods: </a:t>
            </a:r>
            <a:r>
              <a:rPr lang="en-US" altLang="ar-SA" sz="1800" dirty="0">
                <a:solidFill>
                  <a:prstClr val="black"/>
                </a:solidFill>
                <a:latin typeface="Times New Roman" panose="02020603050405020304" pitchFamily="18" charset="0"/>
                <a:cs typeface="Times New Roman" panose="02020603050405020304" pitchFamily="18" charset="0"/>
              </a:rPr>
              <a:t>orderly, colonial period, romanticism, realism, naturalism, modernism and post-modernism.</a:t>
            </a:r>
          </a:p>
          <a:p>
            <a:pPr>
              <a:lnSpc>
                <a:spcPct val="200000"/>
              </a:lnSpc>
            </a:pPr>
            <a:endParaRPr lang="ar-SA" sz="18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967051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algn="l" eaLnBrk="0" hangingPunct="0">
              <a:spcBef>
                <a:spcPct val="20000"/>
              </a:spcBef>
            </a:pPr>
            <a:r>
              <a:rPr lang="en-US" altLang="ar-SA" sz="1800" b="1" dirty="0">
                <a:solidFill>
                  <a:schemeClr val="tx1"/>
                </a:solidFill>
                <a:latin typeface="Sylfaen" panose="010A0502050306030303" pitchFamily="18" charset="0"/>
                <a:ea typeface="Times New Roman" panose="02020603050405020304" pitchFamily="18" charset="0"/>
              </a:rPr>
              <a:t>American Literature (Periods of American Literature)</a:t>
            </a:r>
            <a:r>
              <a:rPr lang="en-US" altLang="ar-SA" sz="800" dirty="0">
                <a:solidFill>
                  <a:schemeClr val="tx1"/>
                </a:solidFill>
              </a:rPr>
              <a:t/>
            </a:r>
            <a:br>
              <a:rPr lang="en-US" altLang="ar-SA" sz="800" dirty="0">
                <a:solidFill>
                  <a:schemeClr val="tx1"/>
                </a:solidFill>
              </a:rPr>
            </a:br>
            <a:endParaRPr lang="ar-SA" dirty="0"/>
          </a:p>
        </p:txBody>
      </p:sp>
      <p:sp>
        <p:nvSpPr>
          <p:cNvPr id="3" name="عنصر نائب للمحتوى 2"/>
          <p:cNvSpPr>
            <a:spLocks noGrp="1"/>
          </p:cNvSpPr>
          <p:nvPr>
            <p:ph sz="half" idx="13"/>
          </p:nvPr>
        </p:nvSpPr>
        <p:spPr/>
        <p:txBody>
          <a:bodyPr/>
          <a:lstStyle/>
          <a:p>
            <a:pPr marL="0" lvl="0" indent="0" algn="just" rtl="0"/>
            <a:r>
              <a:rPr lang="en-US" sz="1800" dirty="0">
                <a:latin typeface="Sylfaen" panose="010A0502050306030303" pitchFamily="18" charset="0"/>
                <a:ea typeface="Times New Roman" panose="02020603050405020304" pitchFamily="18" charset="0"/>
              </a:rPr>
              <a:t>The years 1900-1914 mark American Literature's </a:t>
            </a:r>
            <a:r>
              <a:rPr lang="en-US" sz="1800" b="1" dirty="0">
                <a:latin typeface="Sylfaen" panose="010A0502050306030303" pitchFamily="18" charset="0"/>
                <a:ea typeface="Times New Roman" panose="02020603050405020304" pitchFamily="18" charset="0"/>
              </a:rPr>
              <a:t>Naturalistic Period</a:t>
            </a:r>
            <a:r>
              <a:rPr lang="en-US" sz="1800" dirty="0">
                <a:latin typeface="Sylfaen" panose="010A0502050306030303" pitchFamily="18" charset="0"/>
                <a:ea typeface="Times New Roman" panose="02020603050405020304" pitchFamily="18" charset="0"/>
              </a:rPr>
              <a:t>. Naturalism claims to give an even more </a:t>
            </a:r>
            <a:r>
              <a:rPr lang="en-US" sz="1800" b="1" dirty="0">
                <a:latin typeface="Sylfaen" panose="010A0502050306030303" pitchFamily="18" charset="0"/>
                <a:ea typeface="Times New Roman" panose="02020603050405020304" pitchFamily="18" charset="0"/>
              </a:rPr>
              <a:t>accurate depiction of life than realism</a:t>
            </a:r>
            <a:r>
              <a:rPr lang="en-US" sz="1800" dirty="0">
                <a:latin typeface="Sylfaen" panose="010A0502050306030303" pitchFamily="18" charset="0"/>
                <a:ea typeface="Times New Roman" panose="02020603050405020304" pitchFamily="18" charset="0"/>
              </a:rPr>
              <a:t>. In accordance with a </a:t>
            </a:r>
            <a:r>
              <a:rPr lang="en-US" sz="1800" b="1" dirty="0">
                <a:latin typeface="Sylfaen" panose="010A0502050306030303" pitchFamily="18" charset="0"/>
                <a:ea typeface="Times New Roman" panose="02020603050405020304" pitchFamily="18" charset="0"/>
              </a:rPr>
              <a:t>post-Darwinian thesis</a:t>
            </a:r>
            <a:r>
              <a:rPr lang="en-US" sz="1800" dirty="0">
                <a:latin typeface="Sylfaen" panose="010A0502050306030303" pitchFamily="18" charset="0"/>
                <a:ea typeface="Times New Roman" panose="02020603050405020304" pitchFamily="18" charset="0"/>
              </a:rPr>
              <a:t>, naturalistic writers hold that the characters of their works are merely </a:t>
            </a:r>
            <a:r>
              <a:rPr lang="en-US" sz="1800" b="1" dirty="0">
                <a:latin typeface="Sylfaen" panose="010A0502050306030303" pitchFamily="18" charset="0"/>
                <a:ea typeface="Times New Roman" panose="02020603050405020304" pitchFamily="18" charset="0"/>
              </a:rPr>
              <a:t>higher-order animals whose character and behavior is entirely based upon heredity and environment</a:t>
            </a:r>
            <a:r>
              <a:rPr lang="en-US" sz="1800" dirty="0">
                <a:latin typeface="Sylfaen" panose="010A0502050306030303" pitchFamily="18" charset="0"/>
                <a:ea typeface="Times New Roman" panose="02020603050405020304" pitchFamily="18" charset="0"/>
              </a:rPr>
              <a:t>. Naturalistic writings try to present subjects with scientific objectivity. These writings are often </a:t>
            </a:r>
            <a:r>
              <a:rPr lang="en-US" sz="1800" b="1" dirty="0">
                <a:latin typeface="Sylfaen" panose="010A0502050306030303" pitchFamily="18" charset="0"/>
                <a:ea typeface="Times New Roman" panose="02020603050405020304" pitchFamily="18" charset="0"/>
              </a:rPr>
              <a:t>frank, crude, and tragic</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2"/>
              </a:rPr>
              <a:t>Stephen Crane</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3"/>
              </a:rPr>
              <a:t>Jack London</a:t>
            </a:r>
            <a:r>
              <a:rPr lang="en-US" sz="1800" dirty="0">
                <a:latin typeface="Sylfaen" panose="010A0502050306030303" pitchFamily="18" charset="0"/>
                <a:ea typeface="Times New Roman" panose="02020603050405020304" pitchFamily="18" charset="0"/>
              </a:rPr>
              <a:t>, and </a:t>
            </a:r>
            <a:r>
              <a:rPr lang="en-US" sz="1800" u="sng" dirty="0">
                <a:solidFill>
                  <a:srgbClr val="0000FF"/>
                </a:solidFill>
                <a:latin typeface="Sylfaen" panose="010A0502050306030303" pitchFamily="18" charset="0"/>
                <a:ea typeface="Times New Roman" panose="02020603050405020304" pitchFamily="18" charset="0"/>
                <a:hlinkClick r:id="rId4"/>
              </a:rPr>
              <a:t>Theodore Dreiser</a:t>
            </a:r>
            <a:r>
              <a:rPr lang="en-US" sz="1800" dirty="0">
                <a:latin typeface="Sylfaen" panose="010A0502050306030303" pitchFamily="18" charset="0"/>
                <a:ea typeface="Times New Roman" panose="02020603050405020304" pitchFamily="18" charset="0"/>
              </a:rPr>
              <a:t> are the most studied American Naturalists. </a:t>
            </a:r>
            <a:endParaRPr lang="en-US" sz="1800" dirty="0">
              <a:latin typeface="Times New Roman" panose="02020603050405020304" pitchFamily="18" charset="0"/>
              <a:ea typeface="Times New Roman" panose="02020603050405020304" pitchFamily="18" charset="0"/>
            </a:endParaRPr>
          </a:p>
          <a:p>
            <a:endParaRPr lang="ar-SA" dirty="0"/>
          </a:p>
        </p:txBody>
      </p:sp>
      <p:graphicFrame>
        <p:nvGraphicFramePr>
          <p:cNvPr id="6" name="عنصر نائب للمحتوى 5"/>
          <p:cNvGraphicFramePr>
            <a:graphicFrameLocks noGrp="1"/>
          </p:cNvGraphicFramePr>
          <p:nvPr>
            <p:ph sz="half" idx="1"/>
            <p:extLst>
              <p:ext uri="{D42A27DB-BD31-4B8C-83A1-F6EECF244321}">
                <p14:modId xmlns:p14="http://schemas.microsoft.com/office/powerpoint/2010/main" val="1564009141"/>
              </p:ext>
            </p:extLst>
          </p:nvPr>
        </p:nvGraphicFramePr>
        <p:xfrm>
          <a:off x="632520" y="1700808"/>
          <a:ext cx="4279776" cy="3960444"/>
        </p:xfrm>
        <a:graphic>
          <a:graphicData uri="http://schemas.openxmlformats.org/drawingml/2006/table">
            <a:tbl>
              <a:tblPr firstRow="1" firstCol="1" bandRow="1"/>
              <a:tblGrid>
                <a:gridCol w="4279776"/>
              </a:tblGrid>
              <a:tr h="264030">
                <a:tc>
                  <a:txBody>
                    <a:bodyPr/>
                    <a:lstStyle/>
                    <a:p>
                      <a:pPr marL="742950" lvl="1" indent="-285750" rtl="0">
                        <a:lnSpc>
                          <a:spcPct val="107000"/>
                        </a:lnSpc>
                        <a:spcAft>
                          <a:spcPts val="0"/>
                        </a:spcAft>
                        <a:buFont typeface="+mj-lt"/>
                        <a:buAutoNum type="alphaUcPeriod"/>
                      </a:pPr>
                      <a:r>
                        <a:rPr lang="en-US" sz="1400" dirty="0">
                          <a:effectLst/>
                          <a:latin typeface="Sylfaen" panose="010A0502050306030303" pitchFamily="18" charset="0"/>
                          <a:ea typeface="Times New Roman" panose="02020603050405020304" pitchFamily="18" charset="0"/>
                        </a:rPr>
                        <a:t>1607-1776 : Colonial Period </a:t>
                      </a:r>
                      <a:endParaRPr lang="en-US" sz="1400" dirty="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30">
                <a:tc>
                  <a:txBody>
                    <a:bodyPr/>
                    <a:lstStyle/>
                    <a:p>
                      <a:pPr marL="742950" lvl="1" indent="-285750" rtl="0">
                        <a:lnSpc>
                          <a:spcPct val="107000"/>
                        </a:lnSpc>
                        <a:spcAft>
                          <a:spcPts val="0"/>
                        </a:spcAft>
                        <a:buFont typeface="+mj-lt"/>
                        <a:buAutoNum type="alphaUcPeriod"/>
                      </a:pPr>
                      <a:r>
                        <a:rPr lang="en-US" sz="1400">
                          <a:effectLst/>
                          <a:latin typeface="Sylfaen" panose="010A0502050306030303" pitchFamily="18" charset="0"/>
                          <a:ea typeface="Times New Roman" panose="02020603050405020304" pitchFamily="18" charset="0"/>
                        </a:rPr>
                        <a:t>1765-1790 : The Revolutionary Age </a:t>
                      </a:r>
                      <a:endParaRPr lang="en-US" sz="140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30">
                <a:tc>
                  <a:txBody>
                    <a:bodyPr/>
                    <a:lstStyle/>
                    <a:p>
                      <a:pPr marL="742950" lvl="1" indent="-285750" rtl="0">
                        <a:lnSpc>
                          <a:spcPct val="107000"/>
                        </a:lnSpc>
                        <a:spcAft>
                          <a:spcPts val="0"/>
                        </a:spcAft>
                        <a:buFont typeface="+mj-lt"/>
                        <a:buAutoNum type="alphaUcPeriod"/>
                      </a:pPr>
                      <a:r>
                        <a:rPr lang="en-US" sz="1400">
                          <a:effectLst/>
                          <a:latin typeface="Sylfaen" panose="010A0502050306030303" pitchFamily="18" charset="0"/>
                          <a:ea typeface="Times New Roman" panose="02020603050405020304" pitchFamily="18" charset="0"/>
                        </a:rPr>
                        <a:t>1775-1828 : The Early National Period </a:t>
                      </a:r>
                      <a:endParaRPr lang="en-US" sz="140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2088">
                <a:tc>
                  <a:txBody>
                    <a:bodyPr/>
                    <a:lstStyle/>
                    <a:p>
                      <a:pPr marL="742950" lvl="1" indent="-285750" rtl="0">
                        <a:lnSpc>
                          <a:spcPct val="107000"/>
                        </a:lnSpc>
                        <a:spcAft>
                          <a:spcPts val="0"/>
                        </a:spcAft>
                        <a:buFont typeface="+mj-lt"/>
                        <a:buAutoNum type="alphaUcPeriod"/>
                      </a:pPr>
                      <a:r>
                        <a:rPr lang="en-US" sz="1400">
                          <a:effectLst/>
                          <a:latin typeface="Sylfaen" panose="010A0502050306030303" pitchFamily="18" charset="0"/>
                          <a:ea typeface="Times New Roman" panose="02020603050405020304" pitchFamily="18" charset="0"/>
                        </a:rPr>
                        <a:t>1828-1865 : The Romantic Period (Also known as: The American Renaissance or The Age of Transcendentalism) </a:t>
                      </a:r>
                      <a:endParaRPr lang="en-US" sz="140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30">
                <a:tc>
                  <a:txBody>
                    <a:bodyPr/>
                    <a:lstStyle/>
                    <a:p>
                      <a:pPr marL="742950" lvl="1" indent="-285750" rtl="0">
                        <a:lnSpc>
                          <a:spcPct val="107000"/>
                        </a:lnSpc>
                        <a:spcAft>
                          <a:spcPts val="0"/>
                        </a:spcAft>
                        <a:buFont typeface="+mj-lt"/>
                        <a:buAutoNum type="alphaUcPeriod"/>
                      </a:pPr>
                      <a:r>
                        <a:rPr lang="en-US" sz="1400">
                          <a:effectLst/>
                          <a:latin typeface="Sylfaen" panose="010A0502050306030303" pitchFamily="18" charset="0"/>
                          <a:ea typeface="Times New Roman" panose="02020603050405020304" pitchFamily="18" charset="0"/>
                        </a:rPr>
                        <a:t>1865-1900 : The Realistic Period </a:t>
                      </a:r>
                      <a:endParaRPr lang="en-US" sz="140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30">
                <a:tc>
                  <a:txBody>
                    <a:bodyPr/>
                    <a:lstStyle/>
                    <a:p>
                      <a:pPr marL="742950" lvl="1" indent="-285750" rtl="0">
                        <a:lnSpc>
                          <a:spcPct val="107000"/>
                        </a:lnSpc>
                        <a:spcAft>
                          <a:spcPts val="0"/>
                        </a:spcAft>
                        <a:buFont typeface="+mj-lt"/>
                        <a:buAutoNum type="alphaUcPeriod"/>
                      </a:pPr>
                      <a:r>
                        <a:rPr lang="en-US" sz="1400" dirty="0">
                          <a:effectLst/>
                          <a:latin typeface="Sylfaen" panose="010A0502050306030303" pitchFamily="18" charset="0"/>
                          <a:ea typeface="Times New Roman" panose="02020603050405020304" pitchFamily="18" charset="0"/>
                        </a:rPr>
                        <a:t>1900-1914 : The Naturalistic Period </a:t>
                      </a:r>
                      <a:endParaRPr lang="en-US" sz="1400" dirty="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30">
                <a:tc>
                  <a:txBody>
                    <a:bodyPr/>
                    <a:lstStyle/>
                    <a:p>
                      <a:pPr marL="742950" lvl="1" indent="-285750" rtl="0">
                        <a:lnSpc>
                          <a:spcPct val="107000"/>
                        </a:lnSpc>
                        <a:spcAft>
                          <a:spcPts val="0"/>
                        </a:spcAft>
                        <a:buFont typeface="+mj-lt"/>
                        <a:buAutoNum type="alphaUcPeriod"/>
                      </a:pPr>
                      <a:r>
                        <a:rPr lang="en-US" sz="1400" dirty="0">
                          <a:effectLst/>
                          <a:latin typeface="Sylfaen" panose="010A0502050306030303" pitchFamily="18" charset="0"/>
                          <a:ea typeface="Times New Roman" panose="02020603050405020304" pitchFamily="18" charset="0"/>
                        </a:rPr>
                        <a:t>1914-1939 : American Modernist Period </a:t>
                      </a:r>
                      <a:endParaRPr lang="en-US" sz="1400" dirty="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8058">
                <a:tc>
                  <a:txBody>
                    <a:bodyPr/>
                    <a:lstStyle/>
                    <a:p>
                      <a:pPr marL="742950" lvl="1" indent="-285750" rtl="0">
                        <a:lnSpc>
                          <a:spcPct val="107000"/>
                        </a:lnSpc>
                        <a:spcAft>
                          <a:spcPts val="0"/>
                        </a:spcAft>
                        <a:buFont typeface="+mj-lt"/>
                        <a:buAutoNum type="alphaUcPeriod"/>
                      </a:pPr>
                      <a:r>
                        <a:rPr lang="en-US" sz="1400">
                          <a:effectLst/>
                          <a:latin typeface="Sylfaen" panose="010A0502050306030303" pitchFamily="18" charset="0"/>
                          <a:ea typeface="Times New Roman" panose="02020603050405020304" pitchFamily="18" charset="0"/>
                        </a:rPr>
                        <a:t>1920s, 1930s : Jazz Age, Harlem Renaissance, and the "Lost Generation"</a:t>
                      </a:r>
                      <a:endParaRPr lang="en-US" sz="140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30">
                <a:tc>
                  <a:txBody>
                    <a:bodyPr/>
                    <a:lstStyle/>
                    <a:p>
                      <a:pPr marL="742950" lvl="1" indent="-285750" rtl="0">
                        <a:lnSpc>
                          <a:spcPct val="107000"/>
                        </a:lnSpc>
                        <a:spcAft>
                          <a:spcPts val="0"/>
                        </a:spcAft>
                        <a:buFont typeface="+mj-lt"/>
                        <a:buAutoNum type="alphaUcPeriod"/>
                      </a:pPr>
                      <a:r>
                        <a:rPr lang="en-US" sz="1400">
                          <a:effectLst/>
                          <a:latin typeface="Sylfaen" panose="010A0502050306030303" pitchFamily="18" charset="0"/>
                          <a:ea typeface="Times New Roman" panose="02020603050405020304" pitchFamily="18" charset="0"/>
                        </a:rPr>
                        <a:t>1939-present : The Contemporary Period </a:t>
                      </a:r>
                      <a:endParaRPr lang="en-US" sz="140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30">
                <a:tc>
                  <a:txBody>
                    <a:bodyPr/>
                    <a:lstStyle/>
                    <a:p>
                      <a:pPr marL="742950" lvl="1" indent="-285750" rtl="0">
                        <a:lnSpc>
                          <a:spcPct val="107000"/>
                        </a:lnSpc>
                        <a:spcAft>
                          <a:spcPts val="0"/>
                        </a:spcAft>
                        <a:buFont typeface="+mj-lt"/>
                        <a:buAutoNum type="alphaUcPeriod"/>
                      </a:pPr>
                      <a:r>
                        <a:rPr lang="en-US" sz="1400">
                          <a:effectLst/>
                          <a:latin typeface="Sylfaen" panose="010A0502050306030303" pitchFamily="18" charset="0"/>
                          <a:ea typeface="Times New Roman" panose="02020603050405020304" pitchFamily="18" charset="0"/>
                        </a:rPr>
                        <a:t>1950s : Beat Writers </a:t>
                      </a:r>
                      <a:endParaRPr lang="en-US" sz="140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8058">
                <a:tc>
                  <a:txBody>
                    <a:bodyPr/>
                    <a:lstStyle/>
                    <a:p>
                      <a:pPr marL="742950" lvl="1" indent="-285750" rtl="0">
                        <a:lnSpc>
                          <a:spcPct val="107000"/>
                        </a:lnSpc>
                        <a:spcAft>
                          <a:spcPts val="0"/>
                        </a:spcAft>
                        <a:buFont typeface="+mj-lt"/>
                        <a:buAutoNum type="alphaUcPeriod"/>
                      </a:pPr>
                      <a:r>
                        <a:rPr lang="en-US" sz="1400" dirty="0">
                          <a:effectLst/>
                          <a:latin typeface="Sylfaen" panose="010A0502050306030303" pitchFamily="18" charset="0"/>
                          <a:ea typeface="Times New Roman" panose="02020603050405020304" pitchFamily="18" charset="0"/>
                        </a:rPr>
                        <a:t>1960s, 1970s : Counterculture and Ethnic Literature </a:t>
                      </a:r>
                      <a:endParaRPr lang="en-US" sz="1400" dirty="0">
                        <a:effectLst/>
                        <a:latin typeface="Times New Roman" panose="02020603050405020304" pitchFamily="18" charset="0"/>
                        <a:ea typeface="Times New Roman" panose="02020603050405020304" pitchFamily="18" charset="0"/>
                      </a:endParaRPr>
                    </a:p>
                  </a:txBody>
                  <a:tcPr marL="43034" marR="430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094241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half" idx="13"/>
          </p:nvPr>
        </p:nvSpPr>
        <p:spPr/>
        <p:txBody>
          <a:bodyPr/>
          <a:lstStyle/>
          <a:p>
            <a:endParaRPr lang="ar-SA" dirty="0"/>
          </a:p>
          <a:p>
            <a:pPr marL="0" lvl="0" indent="0" algn="just" rtl="0"/>
            <a:r>
              <a:rPr lang="en-US" sz="1800" dirty="0">
                <a:latin typeface="Sylfaen" panose="010A0502050306030303" pitchFamily="18" charset="0"/>
                <a:ea typeface="Times New Roman" panose="02020603050405020304" pitchFamily="18" charset="0"/>
              </a:rPr>
              <a:t>The American Modernist Period also produced many other writers that are considered to be writers of Modernist Period Subclasses. For example, </a:t>
            </a:r>
            <a:r>
              <a:rPr lang="en-US" sz="1800" u="sng" dirty="0">
                <a:solidFill>
                  <a:srgbClr val="0000FF"/>
                </a:solidFill>
                <a:latin typeface="Sylfaen" panose="010A0502050306030303" pitchFamily="18" charset="0"/>
                <a:ea typeface="Times New Roman" panose="02020603050405020304" pitchFamily="18" charset="0"/>
                <a:hlinkClick r:id="rId2"/>
              </a:rPr>
              <a:t>F. Scott Fitzgerald</a:t>
            </a:r>
            <a:r>
              <a:rPr lang="en-US" sz="1800" dirty="0">
                <a:latin typeface="Sylfaen" panose="010A0502050306030303" pitchFamily="18" charset="0"/>
                <a:ea typeface="Times New Roman" panose="02020603050405020304" pitchFamily="18" charset="0"/>
              </a:rPr>
              <a:t> is considered a writer of </a:t>
            </a:r>
            <a:r>
              <a:rPr lang="en-US" sz="1800" b="1" u="sng" dirty="0">
                <a:solidFill>
                  <a:srgbClr val="0000FF"/>
                </a:solidFill>
                <a:latin typeface="Sylfaen" panose="010A0502050306030303" pitchFamily="18" charset="0"/>
                <a:ea typeface="Times New Roman" panose="02020603050405020304" pitchFamily="18" charset="0"/>
                <a:hlinkClick r:id="rId3"/>
              </a:rPr>
              <a:t>The Jazz Age</a:t>
            </a:r>
            <a:r>
              <a:rPr lang="en-US" sz="1800" b="1" dirty="0">
                <a:latin typeface="Sylfaen" panose="010A0502050306030303" pitchFamily="18" charset="0"/>
                <a:ea typeface="Times New Roman" panose="02020603050405020304" pitchFamily="18" charset="0"/>
              </a:rPr>
              <a:t>,</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4"/>
              </a:rPr>
              <a:t>Langston Hughes</a:t>
            </a:r>
            <a:r>
              <a:rPr lang="en-US" sz="1800" b="1" dirty="0">
                <a:latin typeface="Sylfaen" panose="010A0502050306030303" pitchFamily="18" charset="0"/>
                <a:ea typeface="Times New Roman" panose="02020603050405020304" pitchFamily="18" charset="0"/>
              </a:rPr>
              <a:t> </a:t>
            </a:r>
            <a:r>
              <a:rPr lang="en-US" sz="1800" dirty="0">
                <a:latin typeface="Sylfaen" panose="010A0502050306030303" pitchFamily="18" charset="0"/>
                <a:ea typeface="Times New Roman" panose="02020603050405020304" pitchFamily="18" charset="0"/>
              </a:rPr>
              <a:t>and</a:t>
            </a:r>
            <a:r>
              <a:rPr lang="en-US" sz="1800" b="1"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5"/>
              </a:rPr>
              <a:t>W.E.B. DuBois</a:t>
            </a:r>
            <a:r>
              <a:rPr lang="en-US" sz="1800" dirty="0">
                <a:latin typeface="Sylfaen" panose="010A0502050306030303" pitchFamily="18" charset="0"/>
                <a:ea typeface="Times New Roman" panose="02020603050405020304" pitchFamily="18" charset="0"/>
              </a:rPr>
              <a:t> writers of </a:t>
            </a:r>
            <a:r>
              <a:rPr lang="en-US" sz="1800" b="1" u="sng" dirty="0">
                <a:solidFill>
                  <a:srgbClr val="0000FF"/>
                </a:solidFill>
                <a:latin typeface="Sylfaen" panose="010A0502050306030303" pitchFamily="18" charset="0"/>
                <a:ea typeface="Times New Roman" panose="02020603050405020304" pitchFamily="18" charset="0"/>
                <a:hlinkClick r:id="rId6"/>
              </a:rPr>
              <a:t>The Harlem Renaissance</a:t>
            </a:r>
            <a:r>
              <a:rPr lang="en-US" sz="1800" b="1" dirty="0">
                <a:latin typeface="Sylfaen" panose="010A0502050306030303" pitchFamily="18" charset="0"/>
                <a:ea typeface="Times New Roman" panose="02020603050405020304" pitchFamily="18" charset="0"/>
              </a:rPr>
              <a:t>, </a:t>
            </a:r>
            <a:r>
              <a:rPr lang="en-US" sz="1800" dirty="0">
                <a:latin typeface="Sylfaen" panose="010A0502050306030303" pitchFamily="18" charset="0"/>
                <a:ea typeface="Times New Roman" panose="02020603050405020304" pitchFamily="18" charset="0"/>
              </a:rPr>
              <a:t>and </a:t>
            </a:r>
            <a:r>
              <a:rPr lang="en-US" sz="1800" u="sng" dirty="0">
                <a:solidFill>
                  <a:srgbClr val="0000FF"/>
                </a:solidFill>
                <a:latin typeface="Sylfaen" panose="010A0502050306030303" pitchFamily="18" charset="0"/>
                <a:ea typeface="Times New Roman" panose="02020603050405020304" pitchFamily="18" charset="0"/>
                <a:hlinkClick r:id="rId7"/>
              </a:rPr>
              <a:t>Gertrude Stein</a:t>
            </a:r>
            <a:r>
              <a:rPr lang="en-US" sz="1800" dirty="0">
                <a:latin typeface="Sylfaen" panose="010A0502050306030303" pitchFamily="18" charset="0"/>
                <a:ea typeface="Times New Roman" panose="02020603050405020304" pitchFamily="18" charset="0"/>
              </a:rPr>
              <a:t>,</a:t>
            </a:r>
            <a:r>
              <a:rPr lang="en-US" sz="1800" b="1"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8"/>
              </a:rPr>
              <a:t>T.S. Eliot</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9"/>
              </a:rPr>
              <a:t>Ezra Pound</a:t>
            </a:r>
            <a:r>
              <a:rPr lang="en-US" sz="1800" b="1" dirty="0">
                <a:latin typeface="Sylfaen" panose="010A0502050306030303" pitchFamily="18" charset="0"/>
                <a:ea typeface="Times New Roman" panose="02020603050405020304" pitchFamily="18" charset="0"/>
              </a:rPr>
              <a:t>, </a:t>
            </a:r>
            <a:r>
              <a:rPr lang="en-US" sz="1800" dirty="0">
                <a:latin typeface="Sylfaen" panose="010A0502050306030303" pitchFamily="18" charset="0"/>
                <a:ea typeface="Times New Roman" panose="02020603050405020304" pitchFamily="18" charset="0"/>
              </a:rPr>
              <a:t>and</a:t>
            </a:r>
            <a:r>
              <a:rPr lang="en-US" sz="1800" b="1"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10"/>
              </a:rPr>
              <a:t>Ernest Hemingway</a:t>
            </a:r>
            <a:r>
              <a:rPr lang="en-US" sz="1800" dirty="0">
                <a:latin typeface="Sylfaen" panose="010A0502050306030303" pitchFamily="18" charset="0"/>
                <a:ea typeface="Times New Roman" panose="02020603050405020304" pitchFamily="18" charset="0"/>
              </a:rPr>
              <a:t> writers of </a:t>
            </a:r>
            <a:r>
              <a:rPr lang="en-US" sz="1800" b="1" u="sng" dirty="0">
                <a:solidFill>
                  <a:srgbClr val="0000FF"/>
                </a:solidFill>
                <a:latin typeface="Sylfaen" panose="010A0502050306030303" pitchFamily="18" charset="0"/>
                <a:ea typeface="Times New Roman" panose="02020603050405020304" pitchFamily="18" charset="0"/>
                <a:hlinkClick r:id="rId11"/>
              </a:rPr>
              <a:t>The Lost Generation</a:t>
            </a:r>
            <a:r>
              <a:rPr lang="en-US" sz="1800" b="1" dirty="0" smtClean="0">
                <a:latin typeface="Sylfaen" panose="010A0502050306030303" pitchFamily="18" charset="0"/>
                <a:ea typeface="Times New Roman" panose="02020603050405020304" pitchFamily="18" charset="0"/>
              </a:rPr>
              <a:t>.</a:t>
            </a:r>
            <a:endParaRPr lang="en-US" sz="1800" dirty="0">
              <a:latin typeface="Times New Roman" panose="02020603050405020304" pitchFamily="18" charset="0"/>
              <a:ea typeface="Times New Roman" panose="02020603050405020304" pitchFamily="18" charset="0"/>
            </a:endParaRPr>
          </a:p>
        </p:txBody>
      </p:sp>
      <p:sp>
        <p:nvSpPr>
          <p:cNvPr id="4" name="عنصر نائب للمحتوى 3"/>
          <p:cNvSpPr>
            <a:spLocks noGrp="1"/>
          </p:cNvSpPr>
          <p:nvPr>
            <p:ph sz="half" idx="1"/>
          </p:nvPr>
        </p:nvSpPr>
        <p:spPr/>
        <p:txBody>
          <a:bodyPr/>
          <a:lstStyle/>
          <a:p>
            <a:pPr marL="342900" lvl="0" indent="-342900" algn="just" rtl="0">
              <a:buFont typeface="+mj-lt"/>
              <a:buAutoNum type="alphaUcPeriod"/>
            </a:pPr>
            <a:r>
              <a:rPr lang="en-US" sz="1800" dirty="0">
                <a:latin typeface="Sylfaen" panose="010A0502050306030303" pitchFamily="18" charset="0"/>
                <a:ea typeface="Times New Roman" panose="02020603050405020304" pitchFamily="18" charset="0"/>
              </a:rPr>
              <a:t>Between 1914 and 1939, American Literature entered into a phase which is still referred to as </a:t>
            </a:r>
            <a:r>
              <a:rPr lang="en-US" sz="1800" b="1" dirty="0">
                <a:latin typeface="Sylfaen" panose="010A0502050306030303" pitchFamily="18" charset="0"/>
                <a:ea typeface="Times New Roman" panose="02020603050405020304" pitchFamily="18" charset="0"/>
              </a:rPr>
              <a:t>"The Beginnings of Modern Literature"</a:t>
            </a:r>
            <a:r>
              <a:rPr lang="en-US" sz="1800" dirty="0">
                <a:latin typeface="Sylfaen" panose="010A0502050306030303" pitchFamily="18" charset="0"/>
                <a:ea typeface="Times New Roman" panose="02020603050405020304" pitchFamily="18" charset="0"/>
              </a:rPr>
              <a:t>. Like their British counterparts, the American Modernists experimented with subject matter, form, and style and produced achievements in all literary genres. Some well-known American Modernist Poets include </a:t>
            </a:r>
            <a:r>
              <a:rPr lang="en-US" sz="1800" u="sng" dirty="0">
                <a:solidFill>
                  <a:srgbClr val="0000FF"/>
                </a:solidFill>
                <a:latin typeface="Sylfaen" panose="010A0502050306030303" pitchFamily="18" charset="0"/>
                <a:ea typeface="Times New Roman" panose="02020603050405020304" pitchFamily="18" charset="0"/>
                <a:hlinkClick r:id="rId12"/>
              </a:rPr>
              <a:t>Robert Frost</a:t>
            </a:r>
            <a:r>
              <a:rPr lang="en-US" sz="1800" b="1"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13"/>
              </a:rPr>
              <a:t>William Carlos Williams</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14"/>
              </a:rPr>
              <a:t>Edna St. Vincent Millay</a:t>
            </a:r>
            <a:r>
              <a:rPr lang="en-US" sz="1800" dirty="0">
                <a:latin typeface="Sylfaen" panose="010A0502050306030303" pitchFamily="18" charset="0"/>
                <a:ea typeface="Times New Roman" panose="02020603050405020304" pitchFamily="18" charset="0"/>
              </a:rPr>
              <a:t>, and </a:t>
            </a:r>
            <a:r>
              <a:rPr lang="en-US" sz="1800" u="sng" dirty="0">
                <a:solidFill>
                  <a:srgbClr val="0000FF"/>
                </a:solidFill>
                <a:latin typeface="Sylfaen" panose="010A0502050306030303" pitchFamily="18" charset="0"/>
                <a:ea typeface="Times New Roman" panose="02020603050405020304" pitchFamily="18" charset="0"/>
                <a:hlinkClick r:id="rId15"/>
              </a:rPr>
              <a:t>E.E. Cummings</a:t>
            </a:r>
            <a:r>
              <a:rPr lang="en-US" sz="1800" dirty="0">
                <a:latin typeface="Sylfaen" panose="010A0502050306030303" pitchFamily="18" charset="0"/>
                <a:ea typeface="Times New Roman" panose="02020603050405020304" pitchFamily="18" charset="0"/>
              </a:rPr>
              <a:t>. Included among American Modernist Prose Writers are </a:t>
            </a:r>
            <a:r>
              <a:rPr lang="en-US" sz="1800" u="sng" dirty="0">
                <a:solidFill>
                  <a:srgbClr val="0000FF"/>
                </a:solidFill>
                <a:latin typeface="Sylfaen" panose="010A0502050306030303" pitchFamily="18" charset="0"/>
                <a:ea typeface="Times New Roman" panose="02020603050405020304" pitchFamily="18" charset="0"/>
                <a:hlinkClick r:id="rId16"/>
              </a:rPr>
              <a:t>Edith Wharton</a:t>
            </a:r>
            <a:r>
              <a:rPr lang="en-US" sz="1800" dirty="0">
                <a:latin typeface="Sylfaen" panose="010A0502050306030303" pitchFamily="18" charset="0"/>
                <a:ea typeface="Times New Roman" panose="02020603050405020304" pitchFamily="18" charset="0"/>
              </a:rPr>
              <a:t>, </a:t>
            </a:r>
            <a:r>
              <a:rPr lang="en-US" sz="1800" u="sng" dirty="0">
                <a:solidFill>
                  <a:srgbClr val="0000FF"/>
                </a:solidFill>
                <a:latin typeface="Sylfaen" panose="010A0502050306030303" pitchFamily="18" charset="0"/>
                <a:ea typeface="Times New Roman" panose="02020603050405020304" pitchFamily="18" charset="0"/>
                <a:hlinkClick r:id="rId17"/>
              </a:rPr>
              <a:t>Sinclair Lewis</a:t>
            </a:r>
            <a:r>
              <a:rPr lang="en-US" sz="1800" dirty="0">
                <a:latin typeface="Sylfaen" panose="010A0502050306030303" pitchFamily="18" charset="0"/>
                <a:ea typeface="Times New Roman" panose="02020603050405020304" pitchFamily="18" charset="0"/>
              </a:rPr>
              <a:t>, and </a:t>
            </a:r>
            <a:r>
              <a:rPr lang="en-US" sz="1800" u="sng" dirty="0">
                <a:solidFill>
                  <a:srgbClr val="0000FF"/>
                </a:solidFill>
                <a:latin typeface="Sylfaen" panose="010A0502050306030303" pitchFamily="18" charset="0"/>
                <a:ea typeface="Times New Roman" panose="02020603050405020304" pitchFamily="18" charset="0"/>
                <a:hlinkClick r:id="rId18"/>
              </a:rPr>
              <a:t>Willa Cather</a:t>
            </a:r>
            <a:r>
              <a:rPr lang="en-US" sz="1800" dirty="0">
                <a:latin typeface="Sylfaen" panose="010A0502050306030303" pitchFamily="18" charset="0"/>
                <a:ea typeface="Times New Roman" panose="02020603050405020304" pitchFamily="18" charset="0"/>
              </a:rPr>
              <a:t>. </a:t>
            </a:r>
            <a:endParaRPr lang="en-US" sz="1800" dirty="0">
              <a:latin typeface="Times New Roman" panose="02020603050405020304" pitchFamily="18" charset="0"/>
              <a:ea typeface="Times New Roman" panose="02020603050405020304" pitchFamily="18" charset="0"/>
            </a:endParaRPr>
          </a:p>
          <a:p>
            <a:pPr marL="342900" lvl="0" indent="-342900" algn="l" rtl="0" eaLnBrk="0" fontAlgn="base" hangingPunct="0">
              <a:lnSpc>
                <a:spcPct val="150000"/>
              </a:lnSpc>
              <a:spcAft>
                <a:spcPct val="0"/>
              </a:spcAft>
            </a:pPr>
            <a:endParaRPr lang="ar-SA" sz="18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1773503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عنصر نائب للمحتوى 9"/>
          <p:cNvGraphicFramePr>
            <a:graphicFrameLocks noGrp="1"/>
          </p:cNvGraphicFramePr>
          <p:nvPr>
            <p:ph sz="half" idx="13"/>
            <p:extLst>
              <p:ext uri="{D42A27DB-BD31-4B8C-83A1-F6EECF244321}">
                <p14:modId xmlns:p14="http://schemas.microsoft.com/office/powerpoint/2010/main" val="3812602074"/>
              </p:ext>
            </p:extLst>
          </p:nvPr>
        </p:nvGraphicFramePr>
        <p:xfrm>
          <a:off x="5026025" y="1484784"/>
          <a:ext cx="4387850" cy="4382186"/>
        </p:xfrm>
        <a:graphic>
          <a:graphicData uri="http://schemas.openxmlformats.org/drawingml/2006/table">
            <a:tbl>
              <a:tblPr/>
              <a:tblGrid>
                <a:gridCol w="2193925"/>
                <a:gridCol w="2193925"/>
              </a:tblGrid>
              <a:tr h="854774">
                <a:tc>
                  <a:txBody>
                    <a:bodyPr/>
                    <a:lstStyle/>
                    <a:p>
                      <a:pPr algn="just">
                        <a:lnSpc>
                          <a:spcPct val="125000"/>
                        </a:lnSpc>
                        <a:spcAft>
                          <a:spcPts val="0"/>
                        </a:spcAft>
                      </a:pPr>
                      <a:r>
                        <a:rPr lang="en-US" sz="120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1812–1814</a:t>
                      </a:r>
                      <a:endParaRPr lang="en-US" sz="12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u="sng" dirty="0">
                          <a:solidFill>
                            <a:srgbClr val="0000FF"/>
                          </a:solidFill>
                          <a:effectLst/>
                          <a:latin typeface="Sylfaen" panose="010A0502050306030303" pitchFamily="18" charset="0"/>
                          <a:ea typeface="Times New Roman" panose="02020603050405020304" pitchFamily="18" charset="0"/>
                          <a:cs typeface="Helvetica" panose="020B0604020202020204" pitchFamily="34" charset="0"/>
                          <a:hlinkClick r:id="rId2"/>
                        </a:rPr>
                        <a:t>War of 1812</a:t>
                      </a:r>
                      <a:r>
                        <a:rPr lang="en-US" sz="1100" dirty="0">
                          <a:effectLst/>
                          <a:latin typeface="Sylfaen" panose="010A0502050306030303" pitchFamily="18" charset="0"/>
                          <a:ea typeface="Times New Roman" panose="02020603050405020304" pitchFamily="18" charset="0"/>
                          <a:cs typeface="Helvetica" panose="020B0604020202020204" pitchFamily="34" charset="0"/>
                        </a:rPr>
                        <a:t>: U.S. declares war on Britain over British interference with American maritime shipping and westward expansion. British capture Washington, DC, and set fire to White House and Capitol (Aug. 1814). </a:t>
                      </a:r>
                      <a:endParaRPr lang="en-US" sz="11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610005">
                <a:tc>
                  <a:txBody>
                    <a:bodyPr/>
                    <a:lstStyle/>
                    <a:p>
                      <a:pPr algn="just">
                        <a:lnSpc>
                          <a:spcPct val="125000"/>
                        </a:lnSpc>
                        <a:spcAft>
                          <a:spcPts val="0"/>
                        </a:spcAft>
                      </a:pPr>
                      <a:r>
                        <a:rPr lang="en-US" sz="120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1846–1848</a:t>
                      </a:r>
                      <a:endParaRPr lang="en-US" sz="12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u="sng" dirty="0">
                          <a:solidFill>
                            <a:srgbClr val="0000FF"/>
                          </a:solidFill>
                          <a:effectLst/>
                          <a:latin typeface="Sylfaen" panose="010A0502050306030303" pitchFamily="18" charset="0"/>
                          <a:ea typeface="Times New Roman" panose="02020603050405020304" pitchFamily="18" charset="0"/>
                          <a:cs typeface="Helvetica" panose="020B0604020202020204" pitchFamily="34" charset="0"/>
                          <a:hlinkClick r:id="rId3"/>
                        </a:rPr>
                        <a:t>Mexican War</a:t>
                      </a:r>
                      <a:r>
                        <a:rPr lang="en-US" sz="1100" dirty="0">
                          <a:effectLst/>
                          <a:latin typeface="Sylfaen" panose="010A0502050306030303" pitchFamily="18" charset="0"/>
                          <a:ea typeface="Times New Roman" panose="02020603050405020304" pitchFamily="18" charset="0"/>
                          <a:cs typeface="Helvetica" panose="020B0604020202020204" pitchFamily="34" charset="0"/>
                        </a:rPr>
                        <a:t>: U.S. declares war on Mexico in effort to gain California and other territory in Southwest.</a:t>
                      </a:r>
                      <a:endParaRPr lang="en-US" sz="11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365235">
                <a:tc>
                  <a:txBody>
                    <a:bodyPr/>
                    <a:lstStyle/>
                    <a:p>
                      <a:pPr algn="just">
                        <a:lnSpc>
                          <a:spcPct val="125000"/>
                        </a:lnSpc>
                        <a:spcAft>
                          <a:spcPts val="0"/>
                        </a:spcAft>
                      </a:pPr>
                      <a:r>
                        <a:rPr lang="en-US" sz="12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1860</a:t>
                      </a:r>
                      <a:endParaRPr lang="en-US" sz="120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a:effectLst/>
                          <a:latin typeface="Sylfaen" panose="010A0502050306030303" pitchFamily="18" charset="0"/>
                          <a:ea typeface="Times New Roman" panose="02020603050405020304" pitchFamily="18" charset="0"/>
                          <a:cs typeface="Helvetica" panose="020B0604020202020204" pitchFamily="34" charset="0"/>
                        </a:rPr>
                        <a:t>Abraham Lincoln is elected president </a:t>
                      </a:r>
                      <a:endParaRPr lang="en-US" sz="110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1770386">
                <a:tc>
                  <a:txBody>
                    <a:bodyPr/>
                    <a:lstStyle/>
                    <a:p>
                      <a:pPr algn="just">
                        <a:lnSpc>
                          <a:spcPct val="125000"/>
                        </a:lnSpc>
                        <a:spcAft>
                          <a:spcPts val="0"/>
                        </a:spcAft>
                      </a:pPr>
                      <a:r>
                        <a:rPr lang="en-US" sz="120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1861–1865</a:t>
                      </a:r>
                      <a:endParaRPr lang="en-US" sz="12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07000"/>
                        </a:lnSpc>
                      </a:pPr>
                      <a:r>
                        <a:rPr lang="en-US" sz="1100" dirty="0">
                          <a:effectLst/>
                          <a:latin typeface="Sylfaen" panose="010A0502050306030303" pitchFamily="18" charset="0"/>
                          <a:ea typeface="Times New Roman" panose="02020603050405020304" pitchFamily="18" charset="0"/>
                        </a:rPr>
                        <a:t>The </a:t>
                      </a:r>
                      <a:r>
                        <a:rPr lang="en-US" sz="1100" b="1" dirty="0">
                          <a:effectLst/>
                          <a:latin typeface="Sylfaen" panose="010A0502050306030303" pitchFamily="18" charset="0"/>
                          <a:ea typeface="Times New Roman" panose="02020603050405020304" pitchFamily="18" charset="0"/>
                        </a:rPr>
                        <a:t>American Civil War</a:t>
                      </a:r>
                      <a:r>
                        <a:rPr lang="en-US" sz="1100" dirty="0">
                          <a:effectLst/>
                          <a:latin typeface="Sylfaen" panose="010A0502050306030303" pitchFamily="18" charset="0"/>
                          <a:ea typeface="Times New Roman" panose="02020603050405020304" pitchFamily="18" charset="0"/>
                        </a:rPr>
                        <a:t> (1861–1865</a:t>
                      </a:r>
                      <a:r>
                        <a:rPr lang="en-US" sz="1100" dirty="0" smtClean="0">
                          <a:effectLst/>
                          <a:latin typeface="Sylfaen" panose="010A0502050306030303" pitchFamily="18" charset="0"/>
                          <a:ea typeface="Times New Roman" panose="02020603050405020304" pitchFamily="18" charset="0"/>
                        </a:rPr>
                        <a:t>). </a:t>
                      </a:r>
                      <a:endParaRPr lang="en-US" sz="1100" dirty="0">
                        <a:effectLst/>
                        <a:latin typeface="Calibri" panose="020F0502020204030204" pitchFamily="34"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bl>
          </a:graphicData>
        </a:graphic>
      </p:graphicFrame>
      <p:graphicFrame>
        <p:nvGraphicFramePr>
          <p:cNvPr id="9" name="عنصر نائب للمحتوى 8"/>
          <p:cNvGraphicFramePr>
            <a:graphicFrameLocks noGrp="1"/>
          </p:cNvGraphicFramePr>
          <p:nvPr>
            <p:ph sz="half" idx="1"/>
            <p:extLst>
              <p:ext uri="{D42A27DB-BD31-4B8C-83A1-F6EECF244321}">
                <p14:modId xmlns:p14="http://schemas.microsoft.com/office/powerpoint/2010/main" val="4228051455"/>
              </p:ext>
            </p:extLst>
          </p:nvPr>
        </p:nvGraphicFramePr>
        <p:xfrm>
          <a:off x="0" y="1417640"/>
          <a:ext cx="4974456" cy="4767464"/>
        </p:xfrm>
        <a:graphic>
          <a:graphicData uri="http://schemas.openxmlformats.org/drawingml/2006/table">
            <a:tbl>
              <a:tblPr/>
              <a:tblGrid>
                <a:gridCol w="2487228"/>
                <a:gridCol w="2487228"/>
              </a:tblGrid>
              <a:tr h="373861">
                <a:tc>
                  <a:txBody>
                    <a:bodyPr/>
                    <a:lstStyle/>
                    <a:p>
                      <a:pPr algn="just">
                        <a:lnSpc>
                          <a:spcPct val="125000"/>
                        </a:lnSpc>
                        <a:spcAft>
                          <a:spcPts val="0"/>
                        </a:spcAft>
                      </a:pPr>
                      <a:r>
                        <a:rPr lang="en-US" sz="160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1492</a:t>
                      </a:r>
                      <a:endParaRPr lang="en-US" sz="160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nSpc>
                          <a:spcPct val="107000"/>
                        </a:lnSpc>
                        <a:spcAft>
                          <a:spcPts val="0"/>
                        </a:spcAft>
                      </a:pPr>
                      <a:r>
                        <a:rPr lang="en-US" sz="1200" u="sng">
                          <a:solidFill>
                            <a:srgbClr val="0000FF"/>
                          </a:solidFill>
                          <a:effectLst/>
                          <a:latin typeface="Sylfaen" panose="010A0502050306030303" pitchFamily="18" charset="0"/>
                          <a:ea typeface="Times New Roman" panose="02020603050405020304" pitchFamily="18" charset="0"/>
                          <a:hlinkClick r:id="rId4"/>
                        </a:rPr>
                        <a:t>Christopher Columbus</a:t>
                      </a:r>
                      <a:r>
                        <a:rPr lang="en-US" sz="1200">
                          <a:effectLst/>
                          <a:latin typeface="Sylfaen" panose="010A0502050306030303" pitchFamily="18" charset="0"/>
                          <a:ea typeface="Times New Roman" panose="02020603050405020304" pitchFamily="18" charset="0"/>
                        </a:rPr>
                        <a:t> sails across the Atlantic Ocean and reaches an island in the Bahamas in the Caribbean Sea.</a:t>
                      </a:r>
                      <a:endParaRPr lang="en-US" sz="12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373861">
                <a:tc>
                  <a:txBody>
                    <a:bodyPr/>
                    <a:lstStyle/>
                    <a:p>
                      <a:pPr algn="just">
                        <a:lnSpc>
                          <a:spcPct val="125000"/>
                        </a:lnSpc>
                        <a:spcAft>
                          <a:spcPts val="0"/>
                        </a:spcAft>
                      </a:pPr>
                      <a:r>
                        <a:rPr lang="en-US" sz="16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1607</a:t>
                      </a:r>
                      <a:endParaRPr lang="en-US" sz="16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nSpc>
                          <a:spcPct val="107000"/>
                        </a:lnSpc>
                        <a:spcAft>
                          <a:spcPts val="0"/>
                        </a:spcAft>
                      </a:pPr>
                      <a:r>
                        <a:rPr lang="en-US" sz="1200" u="sng">
                          <a:solidFill>
                            <a:srgbClr val="0000FF"/>
                          </a:solidFill>
                          <a:effectLst/>
                          <a:latin typeface="Sylfaen" panose="010A0502050306030303" pitchFamily="18" charset="0"/>
                          <a:ea typeface="Times New Roman" panose="02020603050405020304" pitchFamily="18" charset="0"/>
                          <a:hlinkClick r:id="rId5"/>
                        </a:rPr>
                        <a:t>Jamestown, Virginia</a:t>
                      </a:r>
                      <a:r>
                        <a:rPr lang="en-US" sz="1200">
                          <a:effectLst/>
                          <a:latin typeface="Sylfaen" panose="010A0502050306030303" pitchFamily="18" charset="0"/>
                          <a:ea typeface="Times New Roman" panose="02020603050405020304" pitchFamily="18" charset="0"/>
                        </a:rPr>
                        <a:t>, the first English settlement in North America, is founded by Captain John Smith</a:t>
                      </a:r>
                      <a:endParaRPr lang="en-US" sz="12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524099">
                <a:tc>
                  <a:txBody>
                    <a:bodyPr/>
                    <a:lstStyle/>
                    <a:p>
                      <a:pPr algn="just">
                        <a:lnSpc>
                          <a:spcPct val="125000"/>
                        </a:lnSpc>
                        <a:spcAft>
                          <a:spcPts val="0"/>
                        </a:spcAft>
                      </a:pPr>
                      <a:r>
                        <a:rPr lang="en-US" sz="16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1619</a:t>
                      </a:r>
                      <a:endParaRPr lang="en-US" sz="16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nSpc>
                          <a:spcPts val="1100"/>
                        </a:lnSpc>
                        <a:spcAft>
                          <a:spcPts val="0"/>
                        </a:spcAft>
                      </a:pPr>
                      <a:r>
                        <a:rPr lang="en-US" sz="1200">
                          <a:effectLst/>
                          <a:latin typeface="Sylfaen" panose="010A0502050306030303" pitchFamily="18" charset="0"/>
                          <a:ea typeface="Times New Roman" panose="02020603050405020304" pitchFamily="18" charset="0"/>
                        </a:rPr>
                        <a:t>The first African slaves are brought to </a:t>
                      </a:r>
                      <a:r>
                        <a:rPr lang="en-US" sz="1200" u="sng">
                          <a:solidFill>
                            <a:srgbClr val="0000FF"/>
                          </a:solidFill>
                          <a:effectLst/>
                          <a:latin typeface="Sylfaen" panose="010A0502050306030303" pitchFamily="18" charset="0"/>
                          <a:ea typeface="Times New Roman" panose="02020603050405020304" pitchFamily="18" charset="0"/>
                          <a:hlinkClick r:id="rId5"/>
                        </a:rPr>
                        <a:t>Jamestown</a:t>
                      </a:r>
                      <a:r>
                        <a:rPr lang="en-US" sz="1200">
                          <a:effectLst/>
                          <a:latin typeface="Sylfaen" panose="010A0502050306030303" pitchFamily="18" charset="0"/>
                          <a:ea typeface="Times New Roman" panose="02020603050405020304" pitchFamily="18" charset="0"/>
                        </a:rPr>
                        <a:t>. (Slavery is made legal in 1650.)</a:t>
                      </a:r>
                      <a:endParaRPr lang="en-US" sz="12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524099">
                <a:tc>
                  <a:txBody>
                    <a:bodyPr/>
                    <a:lstStyle/>
                    <a:p>
                      <a:pPr algn="just">
                        <a:lnSpc>
                          <a:spcPct val="125000"/>
                        </a:lnSpc>
                        <a:spcAft>
                          <a:spcPts val="0"/>
                        </a:spcAft>
                      </a:pPr>
                      <a:r>
                        <a:rPr lang="en-US" sz="16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1664</a:t>
                      </a:r>
                      <a:endParaRPr lang="en-US" sz="16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nSpc>
                          <a:spcPts val="1100"/>
                        </a:lnSpc>
                        <a:spcAft>
                          <a:spcPts val="0"/>
                        </a:spcAft>
                      </a:pPr>
                      <a:r>
                        <a:rPr lang="en-US" sz="1200">
                          <a:effectLst/>
                          <a:latin typeface="Sylfaen" panose="010A0502050306030303" pitchFamily="18" charset="0"/>
                          <a:ea typeface="Times New Roman" panose="02020603050405020304" pitchFamily="18" charset="0"/>
                        </a:rPr>
                        <a:t>The English seize New Amsterdam from the Dutch. The city is renamed </a:t>
                      </a:r>
                      <a:r>
                        <a:rPr lang="en-US" sz="1200" u="sng">
                          <a:solidFill>
                            <a:srgbClr val="0000FF"/>
                          </a:solidFill>
                          <a:effectLst/>
                          <a:latin typeface="Sylfaen" panose="010A0502050306030303" pitchFamily="18" charset="0"/>
                          <a:ea typeface="Times New Roman" panose="02020603050405020304" pitchFamily="18" charset="0"/>
                          <a:hlinkClick r:id="rId6"/>
                        </a:rPr>
                        <a:t>New York</a:t>
                      </a:r>
                      <a:r>
                        <a:rPr lang="en-US" sz="1200">
                          <a:effectLst/>
                          <a:latin typeface="Sylfaen" panose="010A0502050306030303"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422705">
                <a:tc>
                  <a:txBody>
                    <a:bodyPr/>
                    <a:lstStyle/>
                    <a:p>
                      <a:pPr algn="just">
                        <a:lnSpc>
                          <a:spcPct val="125000"/>
                        </a:lnSpc>
                        <a:spcAft>
                          <a:spcPts val="0"/>
                        </a:spcAft>
                      </a:pPr>
                      <a:r>
                        <a:rPr lang="en-US" sz="160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1764-1766</a:t>
                      </a:r>
                      <a:endParaRPr lang="en-US" sz="160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200">
                          <a:effectLst/>
                          <a:latin typeface="Sylfaen" panose="010A0502050306030303" pitchFamily="18" charset="0"/>
                          <a:ea typeface="Times New Roman" panose="02020603050405020304" pitchFamily="18" charset="0"/>
                        </a:rPr>
                        <a:t>England places taxes on sugar that comes from their North American colonies. England also requires colonists to buy stamps to help pay for royal troops</a:t>
                      </a:r>
                      <a:endParaRPr lang="en-US" sz="12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352367">
                <a:tc>
                  <a:txBody>
                    <a:bodyPr/>
                    <a:lstStyle/>
                    <a:p>
                      <a:pPr algn="just">
                        <a:lnSpc>
                          <a:spcPct val="125000"/>
                        </a:lnSpc>
                        <a:spcAft>
                          <a:spcPts val="0"/>
                        </a:spcAft>
                      </a:pPr>
                      <a:r>
                        <a:rPr lang="en-US" sz="16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1770</a:t>
                      </a:r>
                      <a:endParaRPr lang="en-US" sz="16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nSpc>
                          <a:spcPct val="107000"/>
                        </a:lnSpc>
                        <a:spcAft>
                          <a:spcPts val="0"/>
                        </a:spcAft>
                      </a:pPr>
                      <a:r>
                        <a:rPr lang="en-US" sz="1200" u="sng">
                          <a:solidFill>
                            <a:srgbClr val="0000FF"/>
                          </a:solidFill>
                          <a:effectLst/>
                          <a:latin typeface="Sylfaen" panose="010A0502050306030303" pitchFamily="18" charset="0"/>
                          <a:ea typeface="Times New Roman" panose="02020603050405020304" pitchFamily="18" charset="0"/>
                          <a:hlinkClick r:id="rId7"/>
                        </a:rPr>
                        <a:t>Boston Massacre</a:t>
                      </a:r>
                      <a:r>
                        <a:rPr lang="en-US" sz="1200">
                          <a:effectLst/>
                          <a:latin typeface="Sylfaen" panose="010A0502050306030303" pitchFamily="18" charset="0"/>
                          <a:ea typeface="Times New Roman" panose="02020603050405020304" pitchFamily="18" charset="0"/>
                        </a:rPr>
                        <a:t>: English troops fire on a group of people protesting English taxes.</a:t>
                      </a:r>
                      <a:endParaRPr lang="en-US" sz="12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332252">
                <a:tc>
                  <a:txBody>
                    <a:bodyPr/>
                    <a:lstStyle/>
                    <a:p>
                      <a:pPr algn="just">
                        <a:lnSpc>
                          <a:spcPct val="125000"/>
                        </a:lnSpc>
                        <a:spcAft>
                          <a:spcPts val="0"/>
                        </a:spcAft>
                      </a:pPr>
                      <a:r>
                        <a:rPr lang="en-US" sz="16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1776</a:t>
                      </a:r>
                      <a:endParaRPr lang="en-US" sz="16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nSpc>
                          <a:spcPts val="1100"/>
                        </a:lnSpc>
                        <a:spcAft>
                          <a:spcPts val="0"/>
                        </a:spcAft>
                      </a:pPr>
                      <a:r>
                        <a:rPr lang="en-US" sz="1200">
                          <a:effectLst/>
                          <a:latin typeface="Sylfaen" panose="010A0502050306030303" pitchFamily="18" charset="0"/>
                          <a:ea typeface="Times New Roman" panose="02020603050405020304" pitchFamily="18" charset="0"/>
                        </a:rPr>
                        <a:t>The </a:t>
                      </a:r>
                      <a:r>
                        <a:rPr lang="en-US" sz="1200" u="sng">
                          <a:solidFill>
                            <a:srgbClr val="0000FF"/>
                          </a:solidFill>
                          <a:effectLst/>
                          <a:latin typeface="Sylfaen" panose="010A0502050306030303" pitchFamily="18" charset="0"/>
                          <a:ea typeface="Times New Roman" panose="02020603050405020304" pitchFamily="18" charset="0"/>
                          <a:hlinkClick r:id="rId8"/>
                        </a:rPr>
                        <a:t>Declaration of Independence</a:t>
                      </a:r>
                      <a:r>
                        <a:rPr lang="en-US" sz="1200">
                          <a:effectLst/>
                          <a:latin typeface="Sylfaen" panose="010A0502050306030303" pitchFamily="18" charset="0"/>
                          <a:ea typeface="Times New Roman" panose="02020603050405020304" pitchFamily="18" charset="0"/>
                        </a:rPr>
                        <a:t> is approved.</a:t>
                      </a:r>
                      <a:endParaRPr lang="en-US" sz="12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332252">
                <a:tc>
                  <a:txBody>
                    <a:bodyPr/>
                    <a:lstStyle/>
                    <a:p>
                      <a:pPr algn="just">
                        <a:lnSpc>
                          <a:spcPct val="125000"/>
                        </a:lnSpc>
                        <a:spcAft>
                          <a:spcPts val="0"/>
                        </a:spcAft>
                      </a:pPr>
                      <a:r>
                        <a:rPr lang="en-US" sz="160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1787</a:t>
                      </a:r>
                      <a:endParaRPr lang="en-US" sz="160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nSpc>
                          <a:spcPts val="1100"/>
                        </a:lnSpc>
                        <a:spcAft>
                          <a:spcPts val="0"/>
                        </a:spcAft>
                      </a:pPr>
                      <a:r>
                        <a:rPr lang="en-US" sz="1200" dirty="0">
                          <a:effectLst/>
                          <a:latin typeface="Sylfaen" panose="010A0502050306030303" pitchFamily="18" charset="0"/>
                          <a:ea typeface="Times New Roman" panose="02020603050405020304" pitchFamily="18" charset="0"/>
                        </a:rPr>
                        <a:t>The Constitutional Convention meets to write a </a:t>
                      </a:r>
                      <a:r>
                        <a:rPr lang="en-US" sz="1200" u="sng" dirty="0">
                          <a:solidFill>
                            <a:srgbClr val="0000FF"/>
                          </a:solidFill>
                          <a:effectLst/>
                          <a:latin typeface="Sylfaen" panose="010A0502050306030303" pitchFamily="18" charset="0"/>
                          <a:ea typeface="Times New Roman" panose="02020603050405020304" pitchFamily="18" charset="0"/>
                          <a:hlinkClick r:id="rId9"/>
                        </a:rPr>
                        <a:t>Constitution</a:t>
                      </a:r>
                      <a:r>
                        <a:rPr lang="en-US" sz="1200" dirty="0">
                          <a:effectLst/>
                          <a:latin typeface="Sylfaen" panose="010A0502050306030303" pitchFamily="18" charset="0"/>
                          <a:ea typeface="Times New Roman" panose="02020603050405020304" pitchFamily="18" charset="0"/>
                        </a:rPr>
                        <a:t> for the U.S.</a:t>
                      </a:r>
                      <a:endParaRPr lang="en-US" sz="120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bl>
          </a:graphicData>
        </a:graphic>
      </p:graphicFrame>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6" name="Rectangle 1"/>
          <p:cNvSpPr>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ar-SA" sz="1800" b="1" i="0" u="none" strike="noStrike" cap="none" normalizeH="0" baseline="0" smtClean="0">
                <a:ln>
                  <a:noFill/>
                </a:ln>
                <a:solidFill>
                  <a:schemeClr val="tx1"/>
                </a:solidFill>
                <a:effectLst/>
                <a:latin typeface="Sylfaen" panose="010A0502050306030303" pitchFamily="18" charset="0"/>
                <a:ea typeface="Times New Roman" panose="02020603050405020304" pitchFamily="18" charset="0"/>
              </a:rPr>
              <a:t>Notable Years in U.S. History from 1492-2004</a:t>
            </a:r>
            <a:endParaRPr kumimoji="0" lang="en-US" altLang="ar-SA" sz="1800" b="0" i="0" u="none" strike="noStrike" cap="none" normalizeH="0" baseline="0" smtClean="0">
              <a:ln>
                <a:noFill/>
              </a:ln>
              <a:solidFill>
                <a:schemeClr val="tx1"/>
              </a:solidFill>
              <a:effectLst/>
              <a:latin typeface="Arial" panose="020B0604020202020204" pitchFamily="34" charset="0"/>
            </a:endParaRPr>
          </a:p>
        </p:txBody>
      </p:sp>
      <p:sp>
        <p:nvSpPr>
          <p:cNvPr id="11" name="Rectangle 3"/>
          <p:cNvSpPr>
            <a:spLocks noChangeArrowheads="1"/>
          </p:cNvSpPr>
          <p:nvPr/>
        </p:nvSpPr>
        <p:spPr bwMode="auto">
          <a:xfrm>
            <a:off x="5026025" y="3157538"/>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Arial" panose="020B0604020202020204" pitchFamily="34" charset="0"/>
              </a:rPr>
              <a:t/>
            </a:r>
            <a:br>
              <a:rPr kumimoji="0" lang="en-US" altLang="ar-SA" sz="1800" b="0" i="0" u="none" strike="noStrike" cap="none" normalizeH="0" baseline="0" smtClean="0">
                <a:ln>
                  <a:noFill/>
                </a:ln>
                <a:solidFill>
                  <a:schemeClr val="tx1"/>
                </a:solidFill>
                <a:effectLst/>
                <a:latin typeface="Arial" panose="020B0604020202020204" pitchFamily="34" charset="0"/>
              </a:rPr>
            </a:br>
            <a:endParaRPr kumimoji="0" lang="en-US" altLang="ar-SA" sz="1800" b="0" i="0" u="none" strike="noStrike" cap="none" normalizeH="0" baseline="0" smtClean="0">
              <a:ln>
                <a:noFill/>
              </a:ln>
              <a:solidFill>
                <a:schemeClr val="tx1"/>
              </a:solidFill>
              <a:effectLst/>
              <a:latin typeface="Arial" panose="020B0604020202020204" pitchFamily="34" charset="0"/>
            </a:endParaRPr>
          </a:p>
        </p:txBody>
      </p:sp>
      <p:sp>
        <p:nvSpPr>
          <p:cNvPr id="13" name="Rectangle 5"/>
          <p:cNvSpPr>
            <a:spLocks noChangeArrowheads="1"/>
          </p:cNvSpPr>
          <p:nvPr/>
        </p:nvSpPr>
        <p:spPr bwMode="auto">
          <a:xfrm>
            <a:off x="5026025" y="3253988"/>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smtClean="0">
                <a:ln>
                  <a:noFill/>
                </a:ln>
                <a:solidFill>
                  <a:schemeClr val="tx1"/>
                </a:solidFill>
                <a:effectLst/>
                <a:latin typeface="Sylfaen" panose="010A0502050306030303" pitchFamily="18" charset="0"/>
                <a:ea typeface="Times New Roman" panose="02020603050405020304" pitchFamily="18" charset="0"/>
              </a:rPr>
              <a:t>.</a:t>
            </a:r>
            <a:endParaRPr kumimoji="0" lang="ar-SA" altLang="ar-SA"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612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sz="half" idx="13"/>
            <p:extLst>
              <p:ext uri="{D42A27DB-BD31-4B8C-83A1-F6EECF244321}">
                <p14:modId xmlns:p14="http://schemas.microsoft.com/office/powerpoint/2010/main" val="4282161743"/>
              </p:ext>
            </p:extLst>
          </p:nvPr>
        </p:nvGraphicFramePr>
        <p:xfrm>
          <a:off x="5313040" y="1484786"/>
          <a:ext cx="4387850" cy="4351250"/>
        </p:xfrm>
        <a:graphic>
          <a:graphicData uri="http://schemas.openxmlformats.org/drawingml/2006/table">
            <a:tbl>
              <a:tblPr/>
              <a:tblGrid>
                <a:gridCol w="2193925"/>
                <a:gridCol w="2193925"/>
              </a:tblGrid>
              <a:tr h="466825">
                <a:tc>
                  <a:txBody>
                    <a:bodyPr/>
                    <a:lstStyle/>
                    <a:p>
                      <a:pPr algn="just">
                        <a:lnSpc>
                          <a:spcPct val="125000"/>
                        </a:lnSpc>
                        <a:spcAft>
                          <a:spcPts val="0"/>
                        </a:spcAft>
                      </a:pPr>
                      <a:r>
                        <a:rPr lang="en-US" sz="120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1990</a:t>
                      </a:r>
                      <a:endParaRPr lang="en-US" sz="12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a:effectLst/>
                          <a:latin typeface="Sylfaen" panose="010A0502050306030303" pitchFamily="18" charset="0"/>
                          <a:ea typeface="Times New Roman" panose="02020603050405020304" pitchFamily="18" charset="0"/>
                        </a:rPr>
                        <a:t>Iraqi troops invade Kuwait, leading to the Persian Gulf War (Aug. 2).</a:t>
                      </a:r>
                      <a:endParaRPr lang="en-US" sz="110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1092531">
                <a:tc>
                  <a:txBody>
                    <a:bodyPr/>
                    <a:lstStyle/>
                    <a:p>
                      <a:pPr algn="just">
                        <a:lnSpc>
                          <a:spcPct val="125000"/>
                        </a:lnSpc>
                        <a:spcAft>
                          <a:spcPts val="0"/>
                        </a:spcAft>
                      </a:pPr>
                      <a:r>
                        <a:rPr lang="en-US" sz="12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1992</a:t>
                      </a:r>
                      <a:endParaRPr lang="en-US" sz="120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a:effectLst/>
                          <a:latin typeface="Sylfaen" panose="010A0502050306030303" pitchFamily="18" charset="0"/>
                          <a:ea typeface="Times New Roman" panose="02020603050405020304" pitchFamily="18" charset="0"/>
                        </a:rPr>
                        <a:t>Following the breakup of the Soviet Union in Dec. 1991, President Bush and Russian president Boris Yeltsin meet at Camp David and formally declare an end to the cold war (Feb. 1). </a:t>
                      </a:r>
                      <a:endParaRPr lang="en-US" sz="110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1718234">
                <a:tc>
                  <a:txBody>
                    <a:bodyPr/>
                    <a:lstStyle/>
                    <a:p>
                      <a:pPr algn="just">
                        <a:lnSpc>
                          <a:spcPct val="125000"/>
                        </a:lnSpc>
                        <a:spcAft>
                          <a:spcPts val="0"/>
                        </a:spcAft>
                      </a:pPr>
                      <a:r>
                        <a:rPr lang="en-US" sz="120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2001</a:t>
                      </a:r>
                      <a:endParaRPr lang="en-US" sz="120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a:effectLst/>
                          <a:latin typeface="Sylfaen" panose="010A0502050306030303" pitchFamily="18" charset="0"/>
                          <a:ea typeface="Times New Roman" panose="02020603050405020304" pitchFamily="18" charset="0"/>
                        </a:rPr>
                        <a:t>Two hijacked jetliners ram twin towers of World Trade Center in worst. More than 3,000 people die in the attacks (Sept. 11). U.S. and Britain launch air attacks against targets in Afghanistan after </a:t>
                      </a:r>
                      <a:r>
                        <a:rPr lang="en-US" sz="1100" u="sng">
                          <a:solidFill>
                            <a:srgbClr val="0000FF"/>
                          </a:solidFill>
                          <a:effectLst/>
                          <a:latin typeface="Sylfaen" panose="010A0502050306030303" pitchFamily="18" charset="0"/>
                          <a:ea typeface="Times New Roman" panose="02020603050405020304" pitchFamily="18" charset="0"/>
                          <a:hlinkClick r:id="rId2"/>
                        </a:rPr>
                        <a:t>Taliban</a:t>
                      </a:r>
                      <a:r>
                        <a:rPr lang="en-US" sz="1100">
                          <a:effectLst/>
                          <a:latin typeface="Sylfaen" panose="010A0502050306030303" pitchFamily="18" charset="0"/>
                          <a:ea typeface="Times New Roman" panose="02020603050405020304" pitchFamily="18" charset="0"/>
                        </a:rPr>
                        <a:t> government fails to hand over Saudi terrorist </a:t>
                      </a:r>
                      <a:r>
                        <a:rPr lang="en-US" sz="1100" u="sng">
                          <a:solidFill>
                            <a:srgbClr val="0000FF"/>
                          </a:solidFill>
                          <a:effectLst/>
                          <a:latin typeface="Sylfaen" panose="010A0502050306030303" pitchFamily="18" charset="0"/>
                          <a:ea typeface="Times New Roman" panose="02020603050405020304" pitchFamily="18" charset="0"/>
                          <a:hlinkClick r:id="rId3"/>
                        </a:rPr>
                        <a:t>Osama bin Laden</a:t>
                      </a:r>
                      <a:r>
                        <a:rPr lang="en-US" sz="1100">
                          <a:effectLst/>
                          <a:latin typeface="Sylfaen" panose="010A0502050306030303" pitchFamily="18" charset="0"/>
                          <a:ea typeface="Times New Roman" panose="02020603050405020304" pitchFamily="18" charset="0"/>
                        </a:rPr>
                        <a:t>, the suspected mastermind behind the Sept. 11 attacks.</a:t>
                      </a:r>
                      <a:endParaRPr lang="en-US" sz="110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466825">
                <a:tc>
                  <a:txBody>
                    <a:bodyPr/>
                    <a:lstStyle/>
                    <a:p>
                      <a:pPr algn="just">
                        <a:lnSpc>
                          <a:spcPct val="125000"/>
                        </a:lnSpc>
                        <a:spcAft>
                          <a:spcPts val="0"/>
                        </a:spcAft>
                      </a:pPr>
                      <a:r>
                        <a:rPr lang="en-US" sz="1200" dirty="0">
                          <a:effectLst/>
                          <a:latin typeface="Sylfaen" panose="010A0502050306030303" pitchFamily="18" charset="0"/>
                          <a:ea typeface="Times New Roman" panose="02020603050405020304" pitchFamily="18" charset="0"/>
                          <a:cs typeface="Helvetica" panose="020B0604020202020204" pitchFamily="34" charset="0"/>
                        </a:rPr>
                        <a:t>2004</a:t>
                      </a:r>
                      <a:endParaRPr lang="en-US" sz="12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dirty="0">
                          <a:effectLst/>
                          <a:latin typeface="Sylfaen" panose="010A0502050306030303" pitchFamily="18" charset="0"/>
                          <a:ea typeface="Times New Roman" panose="02020603050405020304" pitchFamily="18" charset="0"/>
                        </a:rPr>
                        <a:t>The U.S. returns sovereignty to an interim government in Iraq.</a:t>
                      </a:r>
                      <a:endParaRPr lang="en-US" sz="1100" dirty="0">
                        <a:effectLst/>
                        <a:latin typeface="Times New Roman" panose="02020603050405020304" pitchFamily="18" charset="0"/>
                        <a:ea typeface="Times New Roman" panose="02020603050405020304" pitchFamily="18" charset="0"/>
                      </a:endParaRPr>
                    </a:p>
                  </a:txBody>
                  <a:tcPr marL="23439" marR="23439" marT="23439" marB="23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bl>
          </a:graphicData>
        </a:graphic>
      </p:graphicFrame>
      <p:graphicFrame>
        <p:nvGraphicFramePr>
          <p:cNvPr id="6" name="عنصر نائب للمحتوى 5"/>
          <p:cNvGraphicFramePr>
            <a:graphicFrameLocks noGrp="1"/>
          </p:cNvGraphicFramePr>
          <p:nvPr>
            <p:ph sz="half" idx="1"/>
            <p:extLst>
              <p:ext uri="{D42A27DB-BD31-4B8C-83A1-F6EECF244321}">
                <p14:modId xmlns:p14="http://schemas.microsoft.com/office/powerpoint/2010/main" val="4219382440"/>
              </p:ext>
            </p:extLst>
          </p:nvPr>
        </p:nvGraphicFramePr>
        <p:xfrm>
          <a:off x="457200" y="1600201"/>
          <a:ext cx="4389438" cy="4372662"/>
        </p:xfrm>
        <a:graphic>
          <a:graphicData uri="http://schemas.openxmlformats.org/drawingml/2006/table">
            <a:tbl>
              <a:tblPr/>
              <a:tblGrid>
                <a:gridCol w="2194719"/>
                <a:gridCol w="2194719"/>
              </a:tblGrid>
              <a:tr h="840903">
                <a:tc>
                  <a:txBody>
                    <a:bodyPr/>
                    <a:lstStyle/>
                    <a:p>
                      <a:pPr algn="just">
                        <a:lnSpc>
                          <a:spcPct val="125000"/>
                        </a:lnSpc>
                        <a:spcAft>
                          <a:spcPts val="0"/>
                        </a:spcAft>
                      </a:pPr>
                      <a:r>
                        <a:rPr lang="en-US" sz="105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1890</a:t>
                      </a:r>
                      <a:endParaRPr lang="en-US" sz="105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a:effectLst/>
                          <a:latin typeface="Sylfaen" panose="010A0502050306030303" pitchFamily="18" charset="0"/>
                          <a:ea typeface="Times New Roman" panose="02020603050405020304" pitchFamily="18" charset="0"/>
                        </a:rPr>
                        <a:t>National American Woman Suffrage Association (NAWSA) is founded, with </a:t>
                      </a:r>
                      <a:r>
                        <a:rPr lang="en-US" sz="1100" u="sng">
                          <a:solidFill>
                            <a:srgbClr val="0000FF"/>
                          </a:solidFill>
                          <a:effectLst/>
                          <a:latin typeface="Sylfaen" panose="010A0502050306030303" pitchFamily="18" charset="0"/>
                          <a:ea typeface="Times New Roman" panose="02020603050405020304" pitchFamily="18" charset="0"/>
                          <a:hlinkClick r:id="rId4"/>
                        </a:rPr>
                        <a:t>Elizabeth Cady Stanton </a:t>
                      </a:r>
                      <a:r>
                        <a:rPr lang="en-US" sz="1100">
                          <a:effectLst/>
                          <a:latin typeface="Sylfaen" panose="010A0502050306030303" pitchFamily="18" charset="0"/>
                          <a:ea typeface="Times New Roman" panose="02020603050405020304" pitchFamily="18" charset="0"/>
                        </a:rPr>
                        <a:t>as president.</a:t>
                      </a:r>
                      <a:endParaRPr lang="en-US" sz="110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503508">
                <a:tc>
                  <a:txBody>
                    <a:bodyPr/>
                    <a:lstStyle/>
                    <a:p>
                      <a:pPr algn="just">
                        <a:lnSpc>
                          <a:spcPct val="125000"/>
                        </a:lnSpc>
                        <a:spcAft>
                          <a:spcPts val="0"/>
                        </a:spcAft>
                      </a:pPr>
                      <a:r>
                        <a:rPr lang="en-US" sz="105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1939–1945 </a:t>
                      </a:r>
                      <a:endParaRPr lang="en-US" sz="105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u="sng" dirty="0">
                          <a:solidFill>
                            <a:srgbClr val="0000FF"/>
                          </a:solidFill>
                          <a:effectLst/>
                          <a:latin typeface="Sylfaen" panose="010A0502050306030303" pitchFamily="18" charset="0"/>
                          <a:ea typeface="Times New Roman" panose="02020603050405020304" pitchFamily="18" charset="0"/>
                          <a:hlinkClick r:id="rId5"/>
                        </a:rPr>
                        <a:t>World War II</a:t>
                      </a:r>
                      <a:r>
                        <a:rPr lang="en-US" sz="1100" dirty="0">
                          <a:effectLst/>
                          <a:latin typeface="Sylfaen" panose="010A0502050306030303" pitchFamily="18" charset="0"/>
                          <a:ea typeface="Times New Roman" panose="02020603050405020304" pitchFamily="18" charset="0"/>
                        </a:rPr>
                        <a:t>: U.S. declares its neutrality in European conflict.</a:t>
                      </a:r>
                      <a:endParaRPr lang="en-US" sz="110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1178298">
                <a:tc>
                  <a:txBody>
                    <a:bodyPr/>
                    <a:lstStyle/>
                    <a:p>
                      <a:pPr algn="just">
                        <a:lnSpc>
                          <a:spcPct val="125000"/>
                        </a:lnSpc>
                        <a:spcAft>
                          <a:spcPts val="0"/>
                        </a:spcAft>
                      </a:pPr>
                      <a:r>
                        <a:rPr lang="en-US" sz="105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1950–1953</a:t>
                      </a:r>
                      <a:endParaRPr lang="en-US" sz="105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u="sng" dirty="0">
                          <a:solidFill>
                            <a:srgbClr val="0000FF"/>
                          </a:solidFill>
                          <a:effectLst/>
                          <a:latin typeface="Sylfaen" panose="010A0502050306030303" pitchFamily="18" charset="0"/>
                          <a:ea typeface="Times New Roman" panose="02020603050405020304" pitchFamily="18" charset="0"/>
                          <a:hlinkClick r:id="rId6"/>
                        </a:rPr>
                        <a:t>Korean War</a:t>
                      </a:r>
                      <a:r>
                        <a:rPr lang="en-US" sz="1100" dirty="0">
                          <a:effectLst/>
                          <a:latin typeface="Sylfaen" panose="010A0502050306030303" pitchFamily="18" charset="0"/>
                          <a:ea typeface="Times New Roman" panose="02020603050405020304" pitchFamily="18" charset="0"/>
                        </a:rPr>
                        <a:t>: Cold war conflict between Communist and non-Communist forces on Korean Peninsula. North Korean communists invade South Korea. President Truman, without the approval of Congress, commits American troops to battle. </a:t>
                      </a:r>
                      <a:endParaRPr lang="en-US" sz="110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r h="1178298">
                <a:tc>
                  <a:txBody>
                    <a:bodyPr/>
                    <a:lstStyle/>
                    <a:p>
                      <a:pPr algn="just">
                        <a:lnSpc>
                          <a:spcPct val="125000"/>
                        </a:lnSpc>
                        <a:spcAft>
                          <a:spcPts val="0"/>
                        </a:spcAft>
                      </a:pPr>
                      <a:r>
                        <a:rPr lang="en-US" sz="1050" dirty="0">
                          <a:solidFill>
                            <a:srgbClr val="333333"/>
                          </a:solidFill>
                          <a:effectLst/>
                          <a:latin typeface="Sylfaen" panose="010A0502050306030303" pitchFamily="18" charset="0"/>
                          <a:ea typeface="Times New Roman" panose="02020603050405020304" pitchFamily="18" charset="0"/>
                          <a:cs typeface="Helvetica" panose="020B0604020202020204" pitchFamily="34" charset="0"/>
                        </a:rPr>
                        <a:t>1950–1975</a:t>
                      </a:r>
                      <a:endParaRPr lang="en-US" sz="105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c>
                  <a:txBody>
                    <a:bodyPr/>
                    <a:lstStyle/>
                    <a:p>
                      <a:pPr algn="just">
                        <a:lnSpc>
                          <a:spcPct val="125000"/>
                        </a:lnSpc>
                        <a:spcAft>
                          <a:spcPts val="0"/>
                        </a:spcAft>
                      </a:pPr>
                      <a:r>
                        <a:rPr lang="en-US" sz="1100" dirty="0">
                          <a:effectLst/>
                          <a:latin typeface="Sylfaen" panose="010A0502050306030303" pitchFamily="18" charset="0"/>
                          <a:ea typeface="Times New Roman" panose="02020603050405020304" pitchFamily="18" charset="0"/>
                        </a:rPr>
                        <a:t>Vietnam War: Prolonged conflict between Communist forces of North Vietnam, backed by China and the USSR, and non-Communist forces of South Vietnam, backed by the United States.</a:t>
                      </a:r>
                      <a:endParaRPr lang="en-US" sz="1100" dirty="0">
                        <a:effectLst/>
                        <a:latin typeface="Times New Roman" panose="02020603050405020304" pitchFamily="18" charset="0"/>
                        <a:ea typeface="Times New Roman" panose="02020603050405020304" pitchFamily="18" charset="0"/>
                      </a:endParaRPr>
                    </a:p>
                  </a:txBody>
                  <a:tcPr marL="23448" marR="23448" marT="23448" marB="234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FF"/>
                    </a:solidFill>
                  </a:tcPr>
                </a:tc>
              </a:tr>
            </a:tbl>
          </a:graphicData>
        </a:graphic>
      </p:graphicFrame>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8" name="Rectangle 1"/>
          <p:cNvSpPr>
            <a:spLocks noChangeArrowheads="1"/>
          </p:cNvSpPr>
          <p:nvPr/>
        </p:nvSpPr>
        <p:spPr bwMode="auto">
          <a:xfrm>
            <a:off x="287015" y="-1304335"/>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spTree>
    <p:extLst>
      <p:ext uri="{BB962C8B-B14F-4D97-AF65-F5344CB8AC3E}">
        <p14:creationId xmlns:p14="http://schemas.microsoft.com/office/powerpoint/2010/main" val="3420898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73</TotalTime>
  <Words>1579</Words>
  <Application>Microsoft Office PowerPoint</Application>
  <PresentationFormat>A4 Paper (210x297 mm)</PresentationFormat>
  <Paragraphs>101</Paragraphs>
  <Slides>12</Slides>
  <Notes>2</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12</vt:i4>
      </vt:variant>
    </vt:vector>
  </HeadingPairs>
  <TitlesOfParts>
    <vt:vector size="20" baseType="lpstr">
      <vt:lpstr>ae_AlMateen</vt:lpstr>
      <vt:lpstr>Arial</vt:lpstr>
      <vt:lpstr>AYM Wadiy S_U normal.</vt:lpstr>
      <vt:lpstr>Calibri</vt:lpstr>
      <vt:lpstr>Helvetica</vt:lpstr>
      <vt:lpstr>Sylfaen</vt:lpstr>
      <vt:lpstr>Times New Roman</vt:lpstr>
      <vt:lpstr>نسق Office</vt:lpstr>
      <vt:lpstr>عرض تقديمي في PowerPoint</vt:lpstr>
      <vt:lpstr>    Lecture One:    </vt:lpstr>
      <vt:lpstr>عرض تقديمي في PowerPoint</vt:lpstr>
      <vt:lpstr>عرض تقديمي في PowerPoint</vt:lpstr>
      <vt:lpstr>عرض تقديمي في PowerPoint</vt:lpstr>
      <vt:lpstr>عرض تقديمي في PowerPoint</vt:lpstr>
      <vt:lpstr>عرض تقديمي في PowerPoint</vt:lpstr>
      <vt:lpstr>American Literature (Periods of American Literature) </vt:lpstr>
      <vt:lpstr>عرض تقديمي في PowerPoint</vt:lpstr>
      <vt:lpstr>Notable Years in U.S. History from 1492-2004</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Abdullah Fawaz Albadarneh</dc:creator>
  <cp:lastModifiedBy>Abdullah Fawaz Albadarneh</cp:lastModifiedBy>
  <cp:revision>10</cp:revision>
  <dcterms:created xsi:type="dcterms:W3CDTF">2017-09-26T15:09:34Z</dcterms:created>
  <dcterms:modified xsi:type="dcterms:W3CDTF">2017-09-26T16:45:15Z</dcterms:modified>
</cp:coreProperties>
</file>