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92" r:id="rId3"/>
    <p:sldId id="319" r:id="rId4"/>
    <p:sldId id="308" r:id="rId5"/>
    <p:sldId id="309" r:id="rId6"/>
    <p:sldId id="311" r:id="rId7"/>
    <p:sldId id="312" r:id="rId8"/>
    <p:sldId id="313" r:id="rId9"/>
    <p:sldId id="314" r:id="rId10"/>
    <p:sldId id="315" r:id="rId11"/>
    <p:sldId id="316" r:id="rId12"/>
    <p:sldId id="317" r:id="rId13"/>
    <p:sldId id="310" r:id="rId14"/>
    <p:sldId id="32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3B4A"/>
    <a:srgbClr val="8E6334"/>
    <a:srgbClr val="D98061"/>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116" d="100"/>
          <a:sy n="116" d="100"/>
        </p:scale>
        <p:origin x="1164" y="8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en-US" sz="2400" b="1" dirty="0" smtClean="0">
                <a:solidFill>
                  <a:srgbClr val="43A79C"/>
                </a:solidFill>
                <a:latin typeface="AYM Wadiy S_U normal."/>
                <a:cs typeface="Times New Roman" pitchFamily="18" charset="0"/>
              </a:rPr>
              <a:t>Introduction to American Literature</a:t>
            </a:r>
            <a:endParaRPr lang="ar-SA" sz="2400" b="1" dirty="0" smtClean="0">
              <a:solidFill>
                <a:srgbClr val="43A79C"/>
              </a:solidFill>
              <a:latin typeface="AYM Wadiy S_U normal."/>
              <a:cs typeface="Times New Roman" pitchFamily="18" charset="0"/>
            </a:endParaRPr>
          </a:p>
          <a:p>
            <a:pPr algn="ctr"/>
            <a:r>
              <a:rPr lang="en-US" sz="2400" b="1" dirty="0" smtClean="0">
                <a:solidFill>
                  <a:srgbClr val="43A79C"/>
                </a:solidFill>
                <a:latin typeface="AYM Wadiy S_U normal."/>
                <a:cs typeface="Times New Roman" pitchFamily="18" charset="0"/>
              </a:rPr>
              <a:t>Dr. Abdullah Al-</a:t>
            </a:r>
            <a:r>
              <a:rPr lang="en-US" sz="2400" b="1" dirty="0" err="1" smtClean="0">
                <a:solidFill>
                  <a:srgbClr val="43A79C"/>
                </a:solidFill>
                <a:latin typeface="AYM Wadiy S_U normal."/>
                <a:cs typeface="Times New Roman" pitchFamily="18" charset="0"/>
              </a:rPr>
              <a:t>Badarneh</a:t>
            </a:r>
            <a:endParaRPr lang="en-US" sz="24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lvl="0" rtl="0">
              <a:spcBef>
                <a:spcPct val="20000"/>
              </a:spcBef>
            </a:pPr>
            <a:r>
              <a:rPr lang="en-US" altLang="ar-SA" sz="3200" b="1" dirty="0" smtClean="0">
                <a:solidFill>
                  <a:prstClr val="black"/>
                </a:solidFill>
                <a:ea typeface="+mn-ea"/>
                <a:cs typeface="Arial" panose="020B0604020202020204" pitchFamily="34" charset="0"/>
              </a:rPr>
              <a:t>Lecture Two:</a:t>
            </a:r>
            <a:r>
              <a:rPr lang="en-US" altLang="ar-SA" sz="3200" b="1" dirty="0">
                <a:solidFill>
                  <a:prstClr val="black"/>
                </a:solidFill>
                <a:ea typeface="+mn-ea"/>
                <a:cs typeface="Arial" panose="020B0604020202020204" pitchFamily="34" charset="0"/>
              </a:rPr>
              <a:t/>
            </a:r>
            <a:br>
              <a:rPr lang="en-US" altLang="ar-SA" sz="3200" b="1" dirty="0">
                <a:solidFill>
                  <a:prstClr val="black"/>
                </a:solidFill>
                <a:ea typeface="+mn-ea"/>
                <a:cs typeface="Arial" panose="020B0604020202020204" pitchFamily="34" charset="0"/>
              </a:rPr>
            </a:b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en-US" altLang="ar-SA" sz="3600" b="1" dirty="0" smtClean="0">
                <a:solidFill>
                  <a:prstClr val="black"/>
                </a:solidFill>
                <a:cs typeface="Arial" panose="020B0604020202020204" pitchFamily="34" charset="0"/>
              </a:rPr>
              <a:t>Colonial Literature</a:t>
            </a:r>
          </a:p>
          <a:p>
            <a:pPr rtl="1" eaLnBrk="1" fontAlgn="auto" hangingPunct="1">
              <a:spcBef>
                <a:spcPct val="0"/>
              </a:spcBef>
              <a:spcAft>
                <a:spcPts val="0"/>
              </a:spcAft>
              <a:defRPr/>
            </a:pPr>
            <a:r>
              <a:rPr lang="en-US" altLang="ar-SA" sz="2400" b="1" dirty="0" smtClean="0">
                <a:solidFill>
                  <a:prstClr val="black"/>
                </a:solidFill>
                <a:cs typeface="Arial" panose="020B0604020202020204" pitchFamily="34" charset="0"/>
              </a:rPr>
              <a:t>(The Puritan Period)</a:t>
            </a:r>
            <a:r>
              <a:rPr lang="ar-SA" altLang="ar-SA" sz="4000" b="1" dirty="0">
                <a:solidFill>
                  <a:prstClr val="black"/>
                </a:solidFill>
                <a:cs typeface="Arial" panose="020B0604020202020204" pitchFamily="34" charset="0"/>
              </a:rPr>
              <a:t/>
            </a:r>
            <a:br>
              <a:rPr lang="ar-SA" altLang="ar-SA" sz="4000" b="1" dirty="0">
                <a:solidFill>
                  <a:prstClr val="black"/>
                </a:solidFill>
                <a:cs typeface="Arial" panose="020B0604020202020204" pitchFamily="34" charset="0"/>
              </a:rPr>
            </a:br>
            <a:endParaRPr lang="en-US" sz="4000" spc="-150" dirty="0">
              <a:effectLst>
                <a:outerShdw blurRad="38100" dist="38100" dir="2700000" algn="tl">
                  <a:srgbClr val="000000">
                    <a:alpha val="43137"/>
                  </a:srgbClr>
                </a:outerShdw>
              </a:effectLst>
              <a:latin typeface="ae_AlMateen" pitchFamily="2" charset="-78"/>
              <a:cs typeface="ae_AlMateen" pitchFamily="2" charset="-78"/>
            </a:endParaRPr>
          </a:p>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0"/>
            <a:r>
              <a:rPr lang="en-US" altLang="ar-SA" sz="2400" b="1" dirty="0">
                <a:solidFill>
                  <a:prstClr val="black"/>
                </a:solidFill>
                <a:cs typeface="Arial" panose="020B0604020202020204" pitchFamily="34" charset="0"/>
              </a:rPr>
              <a:t>American Colonial Literature:</a:t>
            </a:r>
            <a:br>
              <a:rPr lang="en-US" altLang="ar-SA" sz="2400" b="1" dirty="0">
                <a:solidFill>
                  <a:prstClr val="black"/>
                </a:solidFill>
                <a:cs typeface="Arial" panose="020B0604020202020204" pitchFamily="34" charset="0"/>
              </a:rPr>
            </a:br>
            <a:endParaRPr lang="en-US" dirty="0"/>
          </a:p>
        </p:txBody>
      </p:sp>
      <p:sp>
        <p:nvSpPr>
          <p:cNvPr id="6" name="Content Placeholder 5"/>
          <p:cNvSpPr>
            <a:spLocks noGrp="1"/>
          </p:cNvSpPr>
          <p:nvPr>
            <p:ph sz="half" idx="13"/>
          </p:nvPr>
        </p:nvSpPr>
        <p:spPr/>
        <p:txBody>
          <a:bodyPr/>
          <a:lstStyle/>
          <a:p>
            <a:pPr algn="just" rtl="0"/>
            <a:r>
              <a:rPr lang="en-US" sz="1600" dirty="0" smtClean="0">
                <a:solidFill>
                  <a:srgbClr val="000000"/>
                </a:solidFill>
                <a:latin typeface="Times New Roman" panose="02020603050405020304" pitchFamily="18" charset="0"/>
              </a:rPr>
              <a:t>   </a:t>
            </a:r>
            <a:r>
              <a:rPr lang="en-US" sz="2000" dirty="0" smtClean="0">
                <a:solidFill>
                  <a:srgbClr val="000000"/>
                </a:solidFill>
                <a:latin typeface="Times New Roman" panose="02020603050405020304" pitchFamily="18" charset="0"/>
              </a:rPr>
              <a:t>But </a:t>
            </a:r>
            <a:r>
              <a:rPr lang="en-US" sz="2000" dirty="0">
                <a:solidFill>
                  <a:srgbClr val="000000"/>
                </a:solidFill>
                <a:latin typeface="Times New Roman" panose="02020603050405020304" pitchFamily="18" charset="0"/>
              </a:rPr>
              <a:t>theirs was a religious, not a political agenda; moral and theological principles were involved, and from their perspective, there could be no compromise. </a:t>
            </a:r>
            <a:endParaRPr lang="en-US" sz="2000" dirty="0" smtClean="0">
              <a:solidFill>
                <a:srgbClr val="000000"/>
              </a:solidFill>
              <a:latin typeface="Times New Roman" panose="02020603050405020304" pitchFamily="18" charset="0"/>
            </a:endParaRPr>
          </a:p>
          <a:p>
            <a:pPr algn="just" rtl="0"/>
            <a:r>
              <a:rPr lang="en-US" sz="2000" dirty="0" smtClean="0">
                <a:solidFill>
                  <a:srgbClr val="000000"/>
                </a:solidFill>
                <a:latin typeface="Times New Roman" panose="02020603050405020304" pitchFamily="18" charset="0"/>
              </a:rPr>
              <a:t>To </a:t>
            </a:r>
            <a:r>
              <a:rPr lang="en-US" sz="2000" dirty="0">
                <a:solidFill>
                  <a:srgbClr val="000000"/>
                </a:solidFill>
                <a:latin typeface="Times New Roman" panose="02020603050405020304" pitchFamily="18" charset="0"/>
              </a:rPr>
              <a:t>establish themselves as rightful interpreters of the Bible independent of an inherited social and cultural order, they removed from the Anglican Church in order to re-establish it as they believed it truly should be. This of course meant leaving the country, and they left for Holland in </a:t>
            </a:r>
            <a:r>
              <a:rPr lang="en-US" sz="2000" dirty="0" smtClean="0">
                <a:solidFill>
                  <a:srgbClr val="000000"/>
                </a:solidFill>
                <a:latin typeface="Times New Roman" panose="02020603050405020304" pitchFamily="18" charset="0"/>
              </a:rPr>
              <a:t>1608 and for the New World in 1620.</a:t>
            </a:r>
            <a:endParaRPr lang="en-US" sz="2000" dirty="0">
              <a:solidFill>
                <a:srgbClr val="000000"/>
              </a:solidFill>
              <a:latin typeface="Times New Roman" panose="02020603050405020304" pitchFamily="18" charset="0"/>
            </a:endParaRPr>
          </a:p>
          <a:p>
            <a:pPr algn="just" rtl="0"/>
            <a:endParaRPr lang="en-US" sz="2000" dirty="0">
              <a:solidFill>
                <a:srgbClr val="000000"/>
              </a:solidFill>
              <a:latin typeface="Times New Roman" panose="02020603050405020304" pitchFamily="18" charset="0"/>
            </a:endParaRPr>
          </a:p>
        </p:txBody>
      </p:sp>
      <p:sp>
        <p:nvSpPr>
          <p:cNvPr id="5" name="Content Placeholder 4"/>
          <p:cNvSpPr>
            <a:spLocks noGrp="1"/>
          </p:cNvSpPr>
          <p:nvPr>
            <p:ph sz="half" idx="1"/>
          </p:nvPr>
        </p:nvSpPr>
        <p:spPr/>
        <p:txBody>
          <a:bodyPr/>
          <a:lstStyle/>
          <a:p>
            <a:pPr algn="l"/>
            <a:r>
              <a:rPr lang="en-US" sz="2000" dirty="0">
                <a:solidFill>
                  <a:srgbClr val="000000"/>
                </a:solidFill>
                <a:latin typeface="Times New Roman" panose="02020603050405020304" pitchFamily="18" charset="0"/>
              </a:rPr>
              <a:t>The immigration of the Pilgrims to New England occurred in stages. But that they had to go somewhere became apparent soon enough. Theirs was the position of the Separatist: they believed that the reforms of the Anglican church had not gone far enough, that, although the break with Catholicism in 1535 had moved some way toward the Puritan belief in and idea of religious authority grounded solely in </a:t>
            </a:r>
            <a:r>
              <a:rPr lang="en-US" sz="2000" dirty="0" smtClean="0">
                <a:solidFill>
                  <a:srgbClr val="000000"/>
                </a:solidFill>
                <a:latin typeface="Times New Roman" panose="02020603050405020304" pitchFamily="18" charset="0"/>
              </a:rPr>
              <a:t>Scripture. </a:t>
            </a:r>
            <a:endParaRPr lang="en-US" sz="2000"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3</a:t>
            </a:fld>
            <a:endParaRPr lang="en-US" dirty="0">
              <a:solidFill>
                <a:prstClr val="white"/>
              </a:solidFill>
            </a:endParaRPr>
          </a:p>
        </p:txBody>
      </p:sp>
    </p:spTree>
    <p:extLst>
      <p:ext uri="{BB962C8B-B14F-4D97-AF65-F5344CB8AC3E}">
        <p14:creationId xmlns:p14="http://schemas.microsoft.com/office/powerpoint/2010/main" val="24804084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l" rtl="0" eaLnBrk="0" hangingPunct="0">
              <a:buFont typeface="Arial" panose="020B0604020202020204" pitchFamily="34" charset="0"/>
              <a:buChar char="•"/>
            </a:pPr>
            <a:r>
              <a:rPr lang="en-US" altLang="ar-SA" sz="2000" dirty="0" smtClean="0">
                <a:solidFill>
                  <a:prstClr val="black"/>
                </a:solidFill>
                <a:cs typeface="Arial" panose="020B0604020202020204" pitchFamily="34" charset="0"/>
              </a:rPr>
              <a:t>American Colonial literature refers to the writings </a:t>
            </a:r>
            <a:r>
              <a:rPr lang="en-US" altLang="ar-SA" sz="2000" dirty="0">
                <a:solidFill>
                  <a:prstClr val="black"/>
                </a:solidFill>
                <a:cs typeface="Arial" panose="020B0604020202020204" pitchFamily="34" charset="0"/>
              </a:rPr>
              <a:t>that emerged from the original U.S. colonies during the period from 1607 to the late 1700s. </a:t>
            </a:r>
            <a:endParaRPr lang="en-US" altLang="ar-SA" sz="2000" dirty="0" smtClean="0">
              <a:solidFill>
                <a:prstClr val="black"/>
              </a:solidFill>
              <a:cs typeface="Arial" panose="020B0604020202020204" pitchFamily="34" charset="0"/>
            </a:endParaRPr>
          </a:p>
          <a:p>
            <a:pPr lvl="0" algn="l" rtl="0" eaLnBrk="0" hangingPunct="0">
              <a:buFont typeface="Arial" panose="020B0604020202020204" pitchFamily="34" charset="0"/>
              <a:buChar char="•"/>
            </a:pPr>
            <a:r>
              <a:rPr lang="en-US" altLang="ar-SA" sz="2000" dirty="0" smtClean="0">
                <a:solidFill>
                  <a:prstClr val="black"/>
                </a:solidFill>
                <a:cs typeface="Arial" panose="020B0604020202020204" pitchFamily="34" charset="0"/>
              </a:rPr>
              <a:t>It </a:t>
            </a:r>
            <a:r>
              <a:rPr lang="en-US" altLang="ar-SA" sz="2000" dirty="0">
                <a:solidFill>
                  <a:prstClr val="black"/>
                </a:solidFill>
                <a:cs typeface="Arial" panose="020B0604020202020204" pitchFamily="34" charset="0"/>
              </a:rPr>
              <a:t>was largely influenced by British </a:t>
            </a:r>
            <a:r>
              <a:rPr lang="en-US" altLang="ar-SA" sz="2000" dirty="0" smtClean="0">
                <a:solidFill>
                  <a:prstClr val="black"/>
                </a:solidFill>
                <a:cs typeface="Arial" panose="020B0604020202020204" pitchFamily="34" charset="0"/>
              </a:rPr>
              <a:t>writers </a:t>
            </a:r>
            <a:r>
              <a:rPr lang="en-US" altLang="ar-SA" sz="2000" dirty="0">
                <a:solidFill>
                  <a:prstClr val="black"/>
                </a:solidFill>
                <a:cs typeface="Arial" panose="020B0604020202020204" pitchFamily="34" charset="0"/>
              </a:rPr>
              <a:t>and was created to inform people about </a:t>
            </a:r>
            <a:r>
              <a:rPr lang="en-US" altLang="ar-SA" sz="2000" dirty="0" smtClean="0">
                <a:solidFill>
                  <a:prstClr val="black"/>
                </a:solidFill>
                <a:cs typeface="Arial" panose="020B0604020202020204" pitchFamily="34" charset="0"/>
              </a:rPr>
              <a:t>Puritans’ life, </a:t>
            </a:r>
            <a:r>
              <a:rPr lang="en-US" altLang="ar-SA" sz="2000" dirty="0">
                <a:solidFill>
                  <a:prstClr val="black"/>
                </a:solidFill>
                <a:cs typeface="Arial" panose="020B0604020202020204" pitchFamily="34" charset="0"/>
              </a:rPr>
              <a:t>religious </a:t>
            </a:r>
            <a:r>
              <a:rPr lang="en-US" altLang="ar-SA" sz="2000" dirty="0" smtClean="0">
                <a:solidFill>
                  <a:prstClr val="black"/>
                </a:solidFill>
                <a:cs typeface="Arial" panose="020B0604020202020204" pitchFamily="34" charset="0"/>
              </a:rPr>
              <a:t>disputes, </a:t>
            </a:r>
            <a:r>
              <a:rPr lang="en-US" altLang="ar-SA" sz="2000" dirty="0">
                <a:solidFill>
                  <a:prstClr val="black"/>
                </a:solidFill>
                <a:cs typeface="Arial" panose="020B0604020202020204" pitchFamily="34" charset="0"/>
              </a:rPr>
              <a:t>and settlement issues. </a:t>
            </a:r>
            <a:endParaRPr lang="en-US" altLang="ar-SA" sz="2000" dirty="0" smtClean="0">
              <a:solidFill>
                <a:prstClr val="black"/>
              </a:solidFill>
              <a:cs typeface="Arial" panose="020B0604020202020204" pitchFamily="34" charset="0"/>
            </a:endParaRPr>
          </a:p>
          <a:p>
            <a:pPr lvl="0" algn="l" rtl="0" eaLnBrk="0" hangingPunct="0">
              <a:buFont typeface="Arial" panose="020B0604020202020204" pitchFamily="34" charset="0"/>
              <a:buChar char="•"/>
            </a:pPr>
            <a:r>
              <a:rPr lang="en-US" altLang="ar-SA" sz="2000" dirty="0">
                <a:solidFill>
                  <a:prstClr val="black"/>
                </a:solidFill>
                <a:cs typeface="Arial" panose="020B0604020202020204" pitchFamily="34" charset="0"/>
              </a:rPr>
              <a:t>Many of the characteristics of Colonial American literature can be found in the poems, journals, letters, narratives, histories and teaching materials written by settlers, religious figures and historical icons of the period. </a:t>
            </a:r>
            <a:endParaRPr lang="en-US" altLang="ar-SA" sz="2000" dirty="0" smtClean="0">
              <a:solidFill>
                <a:prstClr val="black"/>
              </a:solidFill>
              <a:cs typeface="Arial" panose="020B0604020202020204" pitchFamily="34" charset="0"/>
            </a:endParaRPr>
          </a:p>
          <a:p>
            <a:pPr lvl="0" algn="l" rtl="0">
              <a:buClr>
                <a:srgbClr val="99FF66"/>
              </a:buClr>
              <a:buFont typeface="Wingdings" panose="05000000000000000000" pitchFamily="2" charset="2"/>
              <a:buChar char="§"/>
              <a:defRPr/>
            </a:pPr>
            <a:r>
              <a:rPr lang="en-US" sz="2000" dirty="0">
                <a:solidFill>
                  <a:prstClr val="black"/>
                </a:solidFill>
                <a:cs typeface="Arial" panose="020B0604020202020204" pitchFamily="34" charset="0"/>
              </a:rPr>
              <a:t>Genres that the Puritans favored:</a:t>
            </a:r>
          </a:p>
          <a:p>
            <a:pPr lvl="1" algn="l" rtl="0">
              <a:buClr>
                <a:srgbClr val="00CC00"/>
              </a:buClr>
              <a:buFont typeface="Wingdings" panose="05000000000000000000" pitchFamily="2" charset="2"/>
              <a:buChar char="§"/>
              <a:defRPr/>
            </a:pPr>
            <a:r>
              <a:rPr lang="en-US" sz="2000" dirty="0">
                <a:solidFill>
                  <a:prstClr val="black"/>
                </a:solidFill>
                <a:cs typeface="Arial" panose="020B0604020202020204" pitchFamily="34" charset="0"/>
              </a:rPr>
              <a:t>Sermons</a:t>
            </a:r>
          </a:p>
          <a:p>
            <a:pPr lvl="1" algn="l" rtl="0">
              <a:buClr>
                <a:srgbClr val="00CC00"/>
              </a:buClr>
              <a:buFont typeface="Wingdings" panose="05000000000000000000" pitchFamily="2" charset="2"/>
              <a:buChar char="§"/>
              <a:defRPr/>
            </a:pPr>
            <a:r>
              <a:rPr lang="en-US" sz="2000" dirty="0">
                <a:solidFill>
                  <a:prstClr val="black"/>
                </a:solidFill>
                <a:cs typeface="Arial" panose="020B0604020202020204" pitchFamily="34" charset="0"/>
              </a:rPr>
              <a:t>religious poetry</a:t>
            </a:r>
          </a:p>
          <a:p>
            <a:pPr lvl="1" algn="l" rtl="0">
              <a:buClr>
                <a:srgbClr val="00CC00"/>
              </a:buClr>
              <a:buFont typeface="Wingdings" panose="05000000000000000000" pitchFamily="2" charset="2"/>
              <a:buChar char="§"/>
              <a:defRPr/>
            </a:pPr>
            <a:r>
              <a:rPr lang="en-US" sz="2000" dirty="0">
                <a:solidFill>
                  <a:prstClr val="black"/>
                </a:solidFill>
                <a:cs typeface="Arial" panose="020B0604020202020204" pitchFamily="34" charset="0"/>
              </a:rPr>
              <a:t>historical narratives</a:t>
            </a:r>
          </a:p>
          <a:p>
            <a:pPr lvl="1" algn="l" rtl="0">
              <a:buClr>
                <a:srgbClr val="00CC00"/>
              </a:buClr>
              <a:buFont typeface="Wingdings" panose="05000000000000000000" pitchFamily="2" charset="2"/>
              <a:buChar char="§"/>
              <a:defRPr/>
            </a:pPr>
            <a:r>
              <a:rPr lang="en-US" sz="2000" dirty="0">
                <a:solidFill>
                  <a:prstClr val="black"/>
                </a:solidFill>
                <a:cs typeface="Arial" panose="020B0604020202020204" pitchFamily="34" charset="0"/>
              </a:rPr>
              <a:t>THEY DID NOT FEEL THAT LITERATURE WAS FOR ENTERTAINMENT. Novels and plays were frowned upon, due to a perceived lack of practical religious value.</a:t>
            </a:r>
          </a:p>
          <a:p>
            <a:pPr lvl="0" algn="l" rtl="0" eaLnBrk="0" hangingPunct="0">
              <a:buFont typeface="Arial" panose="020B0604020202020204" pitchFamily="34" charset="0"/>
              <a:buChar char="•"/>
            </a:pPr>
            <a:endParaRPr lang="en-US" altLang="ar-SA" sz="2000" dirty="0">
              <a:solidFill>
                <a:prstClr val="black"/>
              </a:solidFill>
              <a:cs typeface="Arial" panose="020B0604020202020204" pitchFamily="34" charset="0"/>
            </a:endParaRPr>
          </a:p>
        </p:txBody>
      </p:sp>
      <p:sp>
        <p:nvSpPr>
          <p:cNvPr id="2" name="Title 1"/>
          <p:cNvSpPr>
            <a:spLocks noGrp="1"/>
          </p:cNvSpPr>
          <p:nvPr>
            <p:ph type="title"/>
          </p:nvPr>
        </p:nvSpPr>
        <p:spPr/>
        <p:txBody>
          <a:bodyPr/>
          <a:lstStyle/>
          <a:p>
            <a:pPr marL="342900" lvl="0" indent="-342900" algn="l" eaLnBrk="0" hangingPunct="0">
              <a:spcBef>
                <a:spcPct val="20000"/>
              </a:spcBef>
            </a:pPr>
            <a:r>
              <a:rPr lang="en-US" altLang="ar-SA" sz="2400" b="1" dirty="0" smtClean="0">
                <a:solidFill>
                  <a:prstClr val="black"/>
                </a:solidFill>
                <a:ea typeface="+mn-ea"/>
                <a:cs typeface="Arial" panose="020B0604020202020204" pitchFamily="34" charset="0"/>
              </a:rPr>
              <a:t>American Colonial Literature:</a:t>
            </a:r>
            <a:r>
              <a:rPr lang="en-US" altLang="ar-SA" sz="2400" b="1" dirty="0">
                <a:solidFill>
                  <a:prstClr val="black"/>
                </a:solidFill>
                <a:ea typeface="+mn-ea"/>
                <a:cs typeface="Arial" panose="020B0604020202020204" pitchFamily="34" charset="0"/>
              </a:rPr>
              <a:t/>
            </a:r>
            <a:br>
              <a:rPr lang="en-US" altLang="ar-SA" sz="2400" b="1" dirty="0">
                <a:solidFill>
                  <a:prstClr val="black"/>
                </a:solidFill>
                <a:ea typeface="+mn-ea"/>
                <a:cs typeface="Arial" panose="020B0604020202020204" pitchFamily="34" charset="0"/>
              </a:rPr>
            </a:b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r>
              <a:rPr lang="en-US" sz="2400" dirty="0">
                <a:solidFill>
                  <a:prstClr val="black"/>
                </a:solidFill>
                <a:latin typeface="+mn-lt"/>
                <a:ea typeface="+mn-ea"/>
                <a:cs typeface="Arial" panose="020B0604020202020204" pitchFamily="34" charset="0"/>
              </a:rPr>
              <a:t>How did religion shape the literature of the Puritan period?</a:t>
            </a:r>
          </a:p>
        </p:txBody>
      </p:sp>
      <p:sp>
        <p:nvSpPr>
          <p:cNvPr id="6" name="Content Placeholder 5"/>
          <p:cNvSpPr>
            <a:spLocks noGrp="1"/>
          </p:cNvSpPr>
          <p:nvPr>
            <p:ph sz="half" idx="13"/>
          </p:nvPr>
        </p:nvSpPr>
        <p:spPr/>
        <p:txBody>
          <a:bodyPr/>
          <a:lstStyle/>
          <a:p>
            <a:r>
              <a:rPr lang="en-US" altLang="ar-SA" sz="1800" dirty="0">
                <a:solidFill>
                  <a:prstClr val="black"/>
                </a:solidFill>
                <a:cs typeface="Arial" panose="020B0604020202020204" pitchFamily="34" charset="0"/>
              </a:rPr>
              <a:t>The Puritans wrote about the religious foundations of many of their settlements, especially the exodus from Britain, and employed the constant theme that God should be worshipped. They also used texts that prepared them for worship. This literature helped spread the message of God, suggesting that "life was a test" and the soul would face damnation if that test was failed. Ambition and hard work were continuously stressed. Many of the Puritan works were written in poetry form. Anne Bradstreet's poetry, the "Bay Psalm Book," and Pastor Edward Taylor's "Preparatory Mediations" are good examples of religious texts of the era.</a:t>
            </a:r>
            <a:endParaRPr lang="en-US" sz="1800" dirty="0"/>
          </a:p>
        </p:txBody>
      </p:sp>
      <p:sp>
        <p:nvSpPr>
          <p:cNvPr id="5" name="Content Placeholder 4"/>
          <p:cNvSpPr>
            <a:spLocks noGrp="1"/>
          </p:cNvSpPr>
          <p:nvPr>
            <p:ph sz="half" idx="1"/>
          </p:nvPr>
        </p:nvSpPr>
        <p:spPr/>
        <p:txBody>
          <a:bodyPr/>
          <a:lstStyle/>
          <a:p>
            <a:pPr marL="342900" lvl="0" indent="-342900" algn="l" rtl="0" fontAlgn="base">
              <a:spcAft>
                <a:spcPct val="0"/>
              </a:spcAft>
              <a:buClr>
                <a:srgbClr val="99FF66"/>
              </a:buClr>
              <a:buFont typeface="Wingdings" panose="05000000000000000000" pitchFamily="2" charset="2"/>
              <a:buChar char="§"/>
              <a:defRPr/>
            </a:pPr>
            <a:r>
              <a:rPr lang="en-US" dirty="0">
                <a:solidFill>
                  <a:prstClr val="black"/>
                </a:solidFill>
                <a:cs typeface="Arial" panose="020B0604020202020204" pitchFamily="34" charset="0"/>
              </a:rPr>
              <a:t>We will look into themes, formats, and purposes of the Puritan writers to answer this question.</a:t>
            </a:r>
          </a:p>
          <a:p>
            <a:endParaRPr lang="en-US"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0"/>
            <a:r>
              <a:rPr lang="en-US" sz="2400" dirty="0" smtClean="0">
                <a:solidFill>
                  <a:prstClr val="black"/>
                </a:solidFill>
                <a:latin typeface="+mn-lt"/>
                <a:ea typeface="+mn-ea"/>
                <a:cs typeface="Arial" panose="020B0604020202020204" pitchFamily="34" charset="0"/>
              </a:rPr>
              <a:t>So, </a:t>
            </a:r>
            <a:r>
              <a:rPr lang="en-US" sz="2400" dirty="0">
                <a:solidFill>
                  <a:prstClr val="black"/>
                </a:solidFill>
                <a:latin typeface="+mn-lt"/>
                <a:ea typeface="+mn-ea"/>
                <a:cs typeface="Arial" panose="020B0604020202020204" pitchFamily="34" charset="0"/>
              </a:rPr>
              <a:t>when was the Puritan Part of the Colonial Period?</a:t>
            </a:r>
            <a:endParaRPr lang="ar-SA" sz="2400" dirty="0">
              <a:solidFill>
                <a:prstClr val="black"/>
              </a:solidFill>
              <a:latin typeface="+mn-lt"/>
              <a:ea typeface="+mn-ea"/>
              <a:cs typeface="Arial" panose="020B0604020202020204" pitchFamily="34" charset="0"/>
            </a:endParaRPr>
          </a:p>
        </p:txBody>
      </p:sp>
      <p:sp>
        <p:nvSpPr>
          <p:cNvPr id="3" name="عنصر نائب للمحتوى 2"/>
          <p:cNvSpPr>
            <a:spLocks noGrp="1"/>
          </p:cNvSpPr>
          <p:nvPr>
            <p:ph sz="half" idx="13"/>
          </p:nvPr>
        </p:nvSpPr>
        <p:spPr/>
        <p:txBody>
          <a:bodyPr/>
          <a:lstStyle/>
          <a:p>
            <a:pPr marL="342900" lvl="0" indent="-342900" algn="l" rtl="0" fontAlgn="base">
              <a:spcAft>
                <a:spcPct val="0"/>
              </a:spcAft>
              <a:buClr>
                <a:srgbClr val="99FF66"/>
              </a:buClr>
              <a:buFont typeface="Wingdings" panose="05000000000000000000" pitchFamily="2" charset="2"/>
              <a:buChar char="§"/>
              <a:defRPr/>
            </a:pPr>
            <a:r>
              <a:rPr lang="en-US" sz="2000" dirty="0">
                <a:solidFill>
                  <a:prstClr val="black"/>
                </a:solidFill>
                <a:cs typeface="Arial" panose="020B0604020202020204" pitchFamily="34" charset="0"/>
              </a:rPr>
              <a:t>In 1620, a hundred or so English men and women settled in Plymouth, Massachusetts, fleeing from religious persecution.</a:t>
            </a:r>
          </a:p>
          <a:p>
            <a:pPr marL="342900" lvl="0" indent="-342900" algn="l" rtl="0" fontAlgn="base">
              <a:spcAft>
                <a:spcPct val="0"/>
              </a:spcAft>
              <a:buClr>
                <a:srgbClr val="99FF66"/>
              </a:buClr>
              <a:buFont typeface="Wingdings" panose="05000000000000000000" pitchFamily="2" charset="2"/>
              <a:buChar char="§"/>
              <a:defRPr/>
            </a:pPr>
            <a:r>
              <a:rPr lang="en-US" sz="2000" dirty="0">
                <a:solidFill>
                  <a:prstClr val="black"/>
                </a:solidFill>
                <a:cs typeface="Arial" panose="020B0604020202020204" pitchFamily="34" charset="0"/>
              </a:rPr>
              <a:t>An example of such persecution:</a:t>
            </a:r>
          </a:p>
          <a:p>
            <a:pPr lvl="1" algn="l" fontAlgn="base">
              <a:spcAft>
                <a:spcPct val="0"/>
              </a:spcAft>
              <a:buClr>
                <a:srgbClr val="00CC00"/>
              </a:buClr>
              <a:buFont typeface="Wingdings" panose="05000000000000000000" pitchFamily="2" charset="2"/>
              <a:buChar char="§"/>
              <a:defRPr/>
            </a:pPr>
            <a:r>
              <a:rPr lang="en-US" sz="2000" dirty="0">
                <a:solidFill>
                  <a:prstClr val="black"/>
                </a:solidFill>
                <a:cs typeface="Arial" panose="020B0604020202020204" pitchFamily="34" charset="0"/>
              </a:rPr>
              <a:t>One Englishman who had written a pamphlet to reform the Church of England was put in jail, fined, whipped, had the top of his ears cut off, his forehead burned with a hot iron, and his nose slit.</a:t>
            </a:r>
          </a:p>
          <a:p>
            <a:pPr lvl="0"/>
            <a:endParaRPr lang="ar-SA" sz="2000" dirty="0">
              <a:solidFill>
                <a:prstClr val="black"/>
              </a:solidFill>
              <a:cs typeface="Arial" panose="020B0604020202020204" pitchFamily="34" charset="0"/>
            </a:endParaRPr>
          </a:p>
          <a:p>
            <a:endParaRPr lang="ar-SA" dirty="0"/>
          </a:p>
        </p:txBody>
      </p:sp>
      <p:sp>
        <p:nvSpPr>
          <p:cNvPr id="4" name="عنصر نائب للمحتوى 3"/>
          <p:cNvSpPr>
            <a:spLocks noGrp="1"/>
          </p:cNvSpPr>
          <p:nvPr>
            <p:ph sz="half" idx="1"/>
          </p:nvPr>
        </p:nvSpPr>
        <p:spPr/>
        <p:txBody>
          <a:bodyPr/>
          <a:lstStyle/>
          <a:p>
            <a:pPr marL="342900" lvl="0" indent="-342900" algn="l" rtl="0" fontAlgn="base">
              <a:spcAft>
                <a:spcPct val="0"/>
              </a:spcAft>
              <a:buClr>
                <a:srgbClr val="99FF66"/>
              </a:buClr>
              <a:buFont typeface="Wingdings" panose="05000000000000000000" pitchFamily="2" charset="2"/>
              <a:buChar char="§"/>
              <a:defRPr/>
            </a:pPr>
            <a:r>
              <a:rPr lang="en-US" sz="2400" dirty="0">
                <a:solidFill>
                  <a:prstClr val="black"/>
                </a:solidFill>
                <a:cs typeface="Arial" panose="020B0604020202020204" pitchFamily="34" charset="0"/>
              </a:rPr>
              <a:t>Early 1600’s to about 1750 or so.</a:t>
            </a:r>
          </a:p>
          <a:p>
            <a:pPr marL="342900" lvl="0" indent="-342900" algn="l" rtl="0" fontAlgn="base">
              <a:spcAft>
                <a:spcPct val="0"/>
              </a:spcAft>
              <a:buClr>
                <a:srgbClr val="99FF66"/>
              </a:buClr>
              <a:buFont typeface="Wingdings" panose="05000000000000000000" pitchFamily="2" charset="2"/>
              <a:buChar char="§"/>
              <a:defRPr/>
            </a:pPr>
            <a:r>
              <a:rPr lang="en-US" sz="2400" dirty="0">
                <a:solidFill>
                  <a:prstClr val="black"/>
                </a:solidFill>
                <a:cs typeface="Arial" panose="020B0604020202020204" pitchFamily="34" charset="0"/>
              </a:rPr>
              <a:t>The reason we call this part of the Colonial Period (which represents all of the time that the British ruled the colonies in North America) the PURITAN period is </a:t>
            </a:r>
            <a:r>
              <a:rPr lang="en-US" sz="2400" u="sng" dirty="0">
                <a:solidFill>
                  <a:prstClr val="black"/>
                </a:solidFill>
                <a:cs typeface="Arial" panose="020B0604020202020204" pitchFamily="34" charset="0"/>
              </a:rPr>
              <a:t>because of the overarching influence of the Puritans and their specific religious practices.</a:t>
            </a:r>
          </a:p>
          <a:p>
            <a:endParaRPr lang="ar-SA" sz="2400" dirty="0">
              <a:solidFill>
                <a:prstClr val="black"/>
              </a:solidFill>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297182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0"/>
            <a:r>
              <a:rPr lang="en-US" sz="3200" dirty="0">
                <a:solidFill>
                  <a:prstClr val="black"/>
                </a:solidFill>
                <a:latin typeface="+mn-lt"/>
                <a:ea typeface="+mn-ea"/>
                <a:cs typeface="Arial" panose="020B0604020202020204" pitchFamily="34" charset="0"/>
              </a:rPr>
              <a:t>Puritan DIVINE </a:t>
            </a:r>
            <a:r>
              <a:rPr lang="en-US" sz="3200" dirty="0">
                <a:solidFill>
                  <a:prstClr val="black"/>
                </a:solidFill>
                <a:latin typeface="+mn-lt"/>
                <a:ea typeface="+mn-ea"/>
                <a:cs typeface="Arial" panose="020B0604020202020204" pitchFamily="34" charset="0"/>
              </a:rPr>
              <a:t>MISSION</a:t>
            </a:r>
            <a:endParaRPr lang="ar-SA" sz="3200" dirty="0">
              <a:solidFill>
                <a:prstClr val="black"/>
              </a:solidFill>
              <a:latin typeface="+mn-lt"/>
              <a:ea typeface="+mn-ea"/>
              <a:cs typeface="Arial" panose="020B0604020202020204" pitchFamily="34" charset="0"/>
            </a:endParaRPr>
          </a:p>
        </p:txBody>
      </p:sp>
      <p:sp>
        <p:nvSpPr>
          <p:cNvPr id="3" name="عنصر نائب للمحتوى 2"/>
          <p:cNvSpPr>
            <a:spLocks noGrp="1"/>
          </p:cNvSpPr>
          <p:nvPr>
            <p:ph sz="half" idx="13"/>
          </p:nvPr>
        </p:nvSpPr>
        <p:spPr/>
        <p:txBody>
          <a:bodyPr/>
          <a:lstStyle/>
          <a:p>
            <a:pPr marL="342900" lvl="0" indent="-342900" algn="r" eaLnBrk="0" fontAlgn="base" hangingPunct="0">
              <a:spcAft>
                <a:spcPct val="0"/>
              </a:spcAft>
              <a:buClr>
                <a:srgbClr val="99FF66"/>
              </a:buClr>
              <a:buFont typeface="Wingdings" panose="05000000000000000000" pitchFamily="2" charset="2"/>
              <a:buChar char="§"/>
              <a:defRPr/>
            </a:pPr>
            <a:r>
              <a:rPr lang="en-US" sz="2000" dirty="0">
                <a:solidFill>
                  <a:prstClr val="black"/>
                </a:solidFill>
                <a:cs typeface="Arial" panose="020B0604020202020204" pitchFamily="34" charset="0"/>
              </a:rPr>
              <a:t>John Winthrop</a:t>
            </a:r>
          </a:p>
          <a:p>
            <a:endParaRPr lang="ar-SA" dirty="0"/>
          </a:p>
        </p:txBody>
      </p:sp>
      <p:sp>
        <p:nvSpPr>
          <p:cNvPr id="4" name="عنصر نائب للمحتوى 3"/>
          <p:cNvSpPr>
            <a:spLocks noGrp="1"/>
          </p:cNvSpPr>
          <p:nvPr>
            <p:ph sz="half" idx="1"/>
          </p:nvPr>
        </p:nvSpPr>
        <p:spPr/>
        <p:txBody>
          <a:bodyPr/>
          <a:lstStyle/>
          <a:p>
            <a:pPr marL="342900" lvl="0" indent="-342900" algn="l" rtl="0" eaLnBrk="0" fontAlgn="base" hangingPunct="0">
              <a:spcAft>
                <a:spcPct val="0"/>
              </a:spcAft>
              <a:buClr>
                <a:srgbClr val="99FF66"/>
              </a:buClr>
              <a:buFont typeface="Wingdings" panose="05000000000000000000" pitchFamily="2" charset="2"/>
              <a:buChar char="§"/>
              <a:defRPr/>
            </a:pPr>
            <a:r>
              <a:rPr lang="en-US" sz="2000" dirty="0">
                <a:solidFill>
                  <a:prstClr val="black"/>
                </a:solidFill>
                <a:cs typeface="Arial" panose="020B0604020202020204" pitchFamily="34" charset="0"/>
              </a:rPr>
              <a:t>John Winthrop</a:t>
            </a:r>
          </a:p>
          <a:p>
            <a:pPr lvl="1" algn="l" eaLnBrk="0" fontAlgn="base" hangingPunct="0">
              <a:spcAft>
                <a:spcPct val="0"/>
              </a:spcAft>
              <a:buClr>
                <a:srgbClr val="00CC00"/>
              </a:buClr>
              <a:buFont typeface="Wingdings" panose="05000000000000000000" pitchFamily="2" charset="2"/>
              <a:buChar char="§"/>
              <a:defRPr/>
            </a:pPr>
            <a:r>
              <a:rPr lang="en-US" sz="2000" dirty="0">
                <a:solidFill>
                  <a:prstClr val="black"/>
                </a:solidFill>
                <a:cs typeface="Arial" panose="020B0604020202020204" pitchFamily="34" charset="0"/>
              </a:rPr>
              <a:t>“We shall be as a City upon a Hill, the eyes of all people are upon us; so that if we shall deal falsely with our God in this work we have undertaken and so cause him to withdraw his present help from us, we shall be made a story and a by-word through all the world.”</a:t>
            </a:r>
          </a:p>
          <a:p>
            <a:pPr lvl="4" algn="l" rtl="0" eaLnBrk="0" hangingPunct="0">
              <a:buClr>
                <a:srgbClr val="99FF66"/>
              </a:buClr>
              <a:buFont typeface="Wingdings" panose="05000000000000000000" pitchFamily="2" charset="2"/>
              <a:buChar char="§"/>
              <a:defRPr/>
            </a:pPr>
            <a:r>
              <a:rPr lang="en-US" sz="2000" dirty="0" smtClean="0">
                <a:solidFill>
                  <a:prstClr val="black"/>
                </a:solidFill>
                <a:cs typeface="Arial" panose="020B0604020202020204" pitchFamily="34" charset="0"/>
              </a:rPr>
              <a:t>From his </a:t>
            </a:r>
            <a:r>
              <a:rPr lang="en-US" sz="2000" i="1" dirty="0" smtClean="0">
                <a:solidFill>
                  <a:prstClr val="black"/>
                </a:solidFill>
                <a:cs typeface="Arial" panose="020B0604020202020204" pitchFamily="34" charset="0"/>
              </a:rPr>
              <a:t>Bay Colony Journal</a:t>
            </a:r>
            <a:endParaRPr lang="en-US" sz="2000" i="1" dirty="0">
              <a:solidFill>
                <a:prstClr val="black"/>
              </a:solidFill>
              <a:cs typeface="Arial" panose="020B0604020202020204" pitchFamily="34" charset="0"/>
            </a:endParaRPr>
          </a:p>
          <a:p>
            <a:endParaRPr lang="ar-SA" sz="2000" dirty="0">
              <a:solidFill>
                <a:prstClr val="black"/>
              </a:solidFill>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pic>
        <p:nvPicPr>
          <p:cNvPr id="6" name="Picture 2" descr="http://www.johnpratt.com/gen/0/4/7/1.winth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6847" y="1600201"/>
            <a:ext cx="2139950"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01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prstClr val="black"/>
                </a:solidFill>
                <a:latin typeface="+mn-lt"/>
                <a:ea typeface="+mn-ea"/>
                <a:cs typeface="Arial" panose="020B0604020202020204" pitchFamily="34" charset="0"/>
              </a:rPr>
              <a:t>Puritan Thought:</a:t>
            </a:r>
            <a:endParaRPr lang="ar-SA" sz="2400" dirty="0">
              <a:solidFill>
                <a:prstClr val="black"/>
              </a:solidFill>
              <a:latin typeface="+mn-lt"/>
              <a:ea typeface="+mn-ea"/>
              <a:cs typeface="Arial" panose="020B0604020202020204" pitchFamily="34" charset="0"/>
            </a:endParaRPr>
          </a:p>
        </p:txBody>
      </p:sp>
      <p:sp>
        <p:nvSpPr>
          <p:cNvPr id="3" name="عنصر نائب للمحتوى 2"/>
          <p:cNvSpPr>
            <a:spLocks noGrp="1"/>
          </p:cNvSpPr>
          <p:nvPr>
            <p:ph sz="half" idx="13"/>
          </p:nvPr>
        </p:nvSpPr>
        <p:spPr/>
        <p:txBody>
          <a:bodyPr/>
          <a:lstStyle/>
          <a:p>
            <a:pPr algn="l" rtl="0"/>
            <a:r>
              <a:rPr lang="en-US" sz="2400" dirty="0">
                <a:solidFill>
                  <a:prstClr val="black"/>
                </a:solidFill>
                <a:cs typeface="Arial" panose="020B0604020202020204" pitchFamily="34" charset="0"/>
              </a:rPr>
              <a:t>Puritan terms and </a:t>
            </a:r>
            <a:r>
              <a:rPr lang="en-US" sz="2400" dirty="0" smtClean="0">
                <a:solidFill>
                  <a:prstClr val="black"/>
                </a:solidFill>
                <a:cs typeface="Arial" panose="020B0604020202020204" pitchFamily="34" charset="0"/>
              </a:rPr>
              <a:t>influences</a:t>
            </a:r>
          </a:p>
          <a:p>
            <a:pPr marL="342900" lvl="0" indent="-342900" algn="l" rtl="0" fontAlgn="base">
              <a:lnSpc>
                <a:spcPct val="90000"/>
              </a:lnSpc>
              <a:spcAft>
                <a:spcPct val="0"/>
              </a:spcAft>
              <a:buClr>
                <a:srgbClr val="99FF66"/>
              </a:buClr>
              <a:buFont typeface="Wingdings" panose="05000000000000000000" pitchFamily="2" charset="2"/>
              <a:buChar char="§"/>
              <a:defRPr/>
            </a:pPr>
            <a:r>
              <a:rPr lang="en-US" sz="2000" dirty="0">
                <a:solidFill>
                  <a:prstClr val="black"/>
                </a:solidFill>
                <a:cs typeface="Arial" panose="020B0604020202020204" pitchFamily="34" charset="0"/>
              </a:rPr>
              <a:t>Predestination: the idea that God knows where each person will end up in eternity. </a:t>
            </a:r>
          </a:p>
          <a:p>
            <a:pPr lvl="1" algn="l" fontAlgn="base">
              <a:lnSpc>
                <a:spcPct val="90000"/>
              </a:lnSpc>
              <a:spcAft>
                <a:spcPct val="0"/>
              </a:spcAft>
              <a:buClr>
                <a:srgbClr val="00CC00"/>
              </a:buClr>
              <a:buFont typeface="Wingdings" panose="05000000000000000000" pitchFamily="2" charset="2"/>
              <a:buChar char="§"/>
              <a:defRPr/>
            </a:pPr>
            <a:r>
              <a:rPr lang="en-US" sz="2000" dirty="0">
                <a:solidFill>
                  <a:prstClr val="black"/>
                </a:solidFill>
                <a:cs typeface="Arial" panose="020B0604020202020204" pitchFamily="34" charset="0"/>
              </a:rPr>
              <a:t>The Puritans believed that those who were blessed with wealth and prosperous family lives were a part of those “elected” to go to heaven.</a:t>
            </a:r>
          </a:p>
          <a:p>
            <a:pPr lvl="1" algn="l" fontAlgn="base">
              <a:lnSpc>
                <a:spcPct val="90000"/>
              </a:lnSpc>
              <a:spcAft>
                <a:spcPct val="0"/>
              </a:spcAft>
              <a:buClr>
                <a:srgbClr val="00CC00"/>
              </a:buClr>
              <a:buFont typeface="Wingdings" panose="05000000000000000000" pitchFamily="2" charset="2"/>
              <a:buChar char="§"/>
              <a:defRPr/>
            </a:pPr>
            <a:r>
              <a:rPr lang="en-US" sz="2000" dirty="0">
                <a:solidFill>
                  <a:prstClr val="black"/>
                </a:solidFill>
                <a:cs typeface="Arial" panose="020B0604020202020204" pitchFamily="34" charset="0"/>
              </a:rPr>
              <a:t>This concept can be seen in “Sinners in the Hands of an Angry God” by Jonathan Edwards.</a:t>
            </a:r>
          </a:p>
          <a:p>
            <a:pPr algn="l" rtl="0"/>
            <a:endParaRPr lang="en-US" sz="2000" dirty="0">
              <a:solidFill>
                <a:prstClr val="black"/>
              </a:solidFill>
              <a:cs typeface="Arial" panose="020B0604020202020204" pitchFamily="34" charset="0"/>
            </a:endParaRPr>
          </a:p>
          <a:p>
            <a:endParaRPr lang="ar-SA" sz="2000" dirty="0">
              <a:solidFill>
                <a:prstClr val="black"/>
              </a:solidFill>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6" name="عنصر نائب للمحتوى 5"/>
          <p:cNvSpPr>
            <a:spLocks noGrp="1"/>
          </p:cNvSpPr>
          <p:nvPr>
            <p:ph sz="half" idx="1"/>
          </p:nvPr>
        </p:nvSpPr>
        <p:spPr/>
        <p:txBody>
          <a:bodyPr/>
          <a:lstStyle/>
          <a:p>
            <a:pPr marL="342900" indent="-342900" algn="l" rtl="0" fontAlgn="base">
              <a:spcAft>
                <a:spcPct val="0"/>
              </a:spcAft>
              <a:buClr>
                <a:srgbClr val="99FF66"/>
              </a:buClr>
              <a:buFont typeface="Wingdings" panose="05000000000000000000" pitchFamily="2" charset="2"/>
              <a:buChar char="§"/>
              <a:defRPr/>
            </a:pPr>
            <a:r>
              <a:rPr lang="en-US" sz="2400" dirty="0">
                <a:solidFill>
                  <a:prstClr val="black"/>
                </a:solidFill>
                <a:cs typeface="Arial" panose="020B0604020202020204" pitchFamily="34" charset="0"/>
              </a:rPr>
              <a:t>Three Puritan Principles</a:t>
            </a:r>
            <a:endParaRPr lang="ar-SA" sz="2400" dirty="0">
              <a:solidFill>
                <a:prstClr val="black"/>
              </a:solidFill>
              <a:cs typeface="Arial" panose="020B0604020202020204" pitchFamily="34" charset="0"/>
            </a:endParaRPr>
          </a:p>
          <a:p>
            <a:pPr marL="342900" lvl="0" indent="-342900" algn="l" rtl="0" fontAlgn="base">
              <a:spcAft>
                <a:spcPct val="0"/>
              </a:spcAft>
              <a:buClr>
                <a:srgbClr val="99FF66"/>
              </a:buClr>
              <a:buFont typeface="Wingdings" panose="05000000000000000000" pitchFamily="2" charset="2"/>
              <a:buChar char="§"/>
              <a:defRPr/>
            </a:pPr>
            <a:r>
              <a:rPr lang="en-US" sz="2400" dirty="0" smtClean="0">
                <a:solidFill>
                  <a:prstClr val="black"/>
                </a:solidFill>
                <a:cs typeface="Arial" panose="020B0604020202020204" pitchFamily="34" charset="0"/>
              </a:rPr>
              <a:t>1- They </a:t>
            </a:r>
            <a:r>
              <a:rPr lang="en-US" sz="2400" dirty="0">
                <a:solidFill>
                  <a:prstClr val="black"/>
                </a:solidFill>
                <a:cs typeface="Arial" panose="020B0604020202020204" pitchFamily="34" charset="0"/>
              </a:rPr>
              <a:t>wished to have their feelings changed through God’s grace. </a:t>
            </a:r>
            <a:r>
              <a:rPr lang="en-US" sz="2400" dirty="0">
                <a:solidFill>
                  <a:prstClr val="black"/>
                </a:solidFill>
                <a:cs typeface="Arial" panose="020B0604020202020204" pitchFamily="34" charset="0"/>
              </a:rPr>
              <a:t>They wanted to be cleansed of envy, vanity, and lust.</a:t>
            </a:r>
          </a:p>
          <a:p>
            <a:pPr marL="342900" lvl="0" indent="-342900" algn="l" rtl="0" fontAlgn="base">
              <a:spcAft>
                <a:spcPct val="0"/>
              </a:spcAft>
              <a:buClr>
                <a:srgbClr val="99FF66"/>
              </a:buClr>
              <a:buFont typeface="Wingdings" panose="05000000000000000000" pitchFamily="2" charset="2"/>
              <a:buChar char="§"/>
              <a:defRPr/>
            </a:pPr>
            <a:r>
              <a:rPr lang="en-US" sz="2400" dirty="0" smtClean="0">
                <a:solidFill>
                  <a:prstClr val="black"/>
                </a:solidFill>
                <a:cs typeface="Arial" panose="020B0604020202020204" pitchFamily="34" charset="0"/>
              </a:rPr>
              <a:t>2- They </a:t>
            </a:r>
            <a:r>
              <a:rPr lang="en-US" sz="2400" dirty="0">
                <a:solidFill>
                  <a:prstClr val="black"/>
                </a:solidFill>
                <a:cs typeface="Arial" panose="020B0604020202020204" pitchFamily="34" charset="0"/>
              </a:rPr>
              <a:t>valued plainness—simplicity, especially in church.</a:t>
            </a:r>
          </a:p>
          <a:p>
            <a:pPr marL="342900" lvl="0" indent="-342900" algn="l" rtl="0" fontAlgn="base">
              <a:spcAft>
                <a:spcPct val="0"/>
              </a:spcAft>
              <a:buClr>
                <a:srgbClr val="99FF66"/>
              </a:buClr>
              <a:buFont typeface="Wingdings" panose="05000000000000000000" pitchFamily="2" charset="2"/>
              <a:buChar char="§"/>
              <a:defRPr/>
            </a:pPr>
            <a:r>
              <a:rPr lang="en-US" sz="2400" dirty="0" smtClean="0">
                <a:solidFill>
                  <a:prstClr val="black"/>
                </a:solidFill>
                <a:cs typeface="Arial" panose="020B0604020202020204" pitchFamily="34" charset="0"/>
              </a:rPr>
              <a:t>3- They </a:t>
            </a:r>
            <a:r>
              <a:rPr lang="en-US" sz="2400" dirty="0">
                <a:solidFill>
                  <a:prstClr val="black"/>
                </a:solidFill>
                <a:cs typeface="Arial" panose="020B0604020202020204" pitchFamily="34" charset="0"/>
              </a:rPr>
              <a:t>saw their bringing Christianity to America as a divine mission</a:t>
            </a:r>
            <a:r>
              <a:rPr lang="en-US" sz="3200" kern="0" dirty="0">
                <a:solidFill>
                  <a:srgbClr val="FFFFFF"/>
                </a:solidFill>
                <a:effectLst>
                  <a:outerShdw blurRad="38100" dist="38100" dir="2700000" algn="tl">
                    <a:srgbClr val="000000"/>
                  </a:outerShdw>
                </a:effectLst>
                <a:latin typeface="Arial"/>
                <a:cs typeface="+mn-cs"/>
              </a:rPr>
              <a:t>.</a:t>
            </a:r>
            <a:endParaRPr lang="ar-SA" dirty="0"/>
          </a:p>
        </p:txBody>
      </p:sp>
    </p:spTree>
    <p:extLst>
      <p:ext uri="{BB962C8B-B14F-4D97-AF65-F5344CB8AC3E}">
        <p14:creationId xmlns:p14="http://schemas.microsoft.com/office/powerpoint/2010/main" val="1450001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171450" lvl="0" indent="-285750" algn="ctr" fontAlgn="auto">
              <a:spcBef>
                <a:spcPct val="20000"/>
              </a:spcBef>
              <a:spcAft>
                <a:spcPts val="0"/>
              </a:spcAft>
            </a:pPr>
            <a:r>
              <a:rPr lang="en-US" sz="2400" dirty="0">
                <a:solidFill>
                  <a:prstClr val="black"/>
                </a:solidFill>
                <a:ea typeface="+mn-ea"/>
                <a:cs typeface="Arial" panose="020B0604020202020204" pitchFamily="34" charset="0"/>
              </a:rPr>
              <a:t>Puritan terms and influences</a:t>
            </a:r>
            <a:br>
              <a:rPr lang="en-US" sz="2400" dirty="0">
                <a:solidFill>
                  <a:prstClr val="black"/>
                </a:solidFill>
                <a:ea typeface="+mn-ea"/>
                <a:cs typeface="Arial" panose="020B0604020202020204" pitchFamily="34" charset="0"/>
              </a:rPr>
            </a:br>
            <a:endParaRPr lang="ar-SA" dirty="0"/>
          </a:p>
        </p:txBody>
      </p:sp>
      <p:sp>
        <p:nvSpPr>
          <p:cNvPr id="3" name="عنصر نائب للمحتوى 2"/>
          <p:cNvSpPr>
            <a:spLocks noGrp="1"/>
          </p:cNvSpPr>
          <p:nvPr>
            <p:ph sz="half" idx="13"/>
          </p:nvPr>
        </p:nvSpPr>
        <p:spPr/>
        <p:txBody>
          <a:bodyPr/>
          <a:lstStyle/>
          <a:p>
            <a:pPr marL="342900" lvl="0" indent="-342900" algn="l" rtl="0" fontAlgn="base">
              <a:lnSpc>
                <a:spcPct val="90000"/>
              </a:lnSpc>
              <a:spcAft>
                <a:spcPct val="0"/>
              </a:spcAft>
              <a:buClr>
                <a:srgbClr val="99FF66"/>
              </a:buClr>
              <a:buFont typeface="Wingdings" panose="05000000000000000000" pitchFamily="2" charset="2"/>
              <a:buChar char="§"/>
              <a:defRPr/>
            </a:pPr>
            <a:r>
              <a:rPr lang="en-US" sz="2000" dirty="0">
                <a:solidFill>
                  <a:prstClr val="black"/>
                </a:solidFill>
                <a:latin typeface="+mj-lt"/>
                <a:cs typeface="Arial" panose="020B0604020202020204" pitchFamily="34" charset="0"/>
              </a:rPr>
              <a:t>Plain style: Believe it or not, William Bradford (Of Plymouth Plantation) is well known for his plain style.</a:t>
            </a:r>
          </a:p>
          <a:p>
            <a:pPr lvl="1" algn="l" fontAlgn="base">
              <a:lnSpc>
                <a:spcPct val="90000"/>
              </a:lnSpc>
              <a:spcAft>
                <a:spcPct val="0"/>
              </a:spcAft>
              <a:buClr>
                <a:srgbClr val="00CC00"/>
              </a:buClr>
              <a:buFont typeface="Wingdings" panose="05000000000000000000" pitchFamily="2" charset="2"/>
              <a:buChar char="§"/>
              <a:defRPr/>
            </a:pPr>
            <a:r>
              <a:rPr lang="en-US" sz="2000" dirty="0">
                <a:solidFill>
                  <a:prstClr val="black"/>
                </a:solidFill>
                <a:latin typeface="+mj-lt"/>
                <a:cs typeface="Arial" panose="020B0604020202020204" pitchFamily="34" charset="0"/>
              </a:rPr>
              <a:t>This simply means that his prose is not ornamental, and is not intended to be showy.</a:t>
            </a:r>
          </a:p>
          <a:p>
            <a:pPr lvl="1" algn="l" fontAlgn="base">
              <a:lnSpc>
                <a:spcPct val="90000"/>
              </a:lnSpc>
              <a:spcAft>
                <a:spcPct val="0"/>
              </a:spcAft>
              <a:buClr>
                <a:srgbClr val="00CC00"/>
              </a:buClr>
              <a:buFont typeface="Wingdings" panose="05000000000000000000" pitchFamily="2" charset="2"/>
              <a:buChar char="§"/>
              <a:defRPr/>
            </a:pPr>
            <a:r>
              <a:rPr lang="en-US" sz="2000" dirty="0">
                <a:solidFill>
                  <a:prstClr val="black"/>
                </a:solidFill>
                <a:latin typeface="+mj-lt"/>
                <a:cs typeface="Arial" panose="020B0604020202020204" pitchFamily="34" charset="0"/>
              </a:rPr>
              <a:t>This falls in line with the Puritan belief that one should not call attention to oneself.</a:t>
            </a:r>
          </a:p>
          <a:p>
            <a:pPr lvl="1" algn="l" fontAlgn="base">
              <a:lnSpc>
                <a:spcPct val="90000"/>
              </a:lnSpc>
              <a:spcAft>
                <a:spcPct val="0"/>
              </a:spcAft>
              <a:buClr>
                <a:srgbClr val="00CC00"/>
              </a:buClr>
              <a:buFont typeface="Wingdings" panose="05000000000000000000" pitchFamily="2" charset="2"/>
              <a:buChar char="§"/>
              <a:defRPr/>
            </a:pPr>
            <a:r>
              <a:rPr lang="en-US" sz="2000" dirty="0">
                <a:solidFill>
                  <a:prstClr val="black"/>
                </a:solidFill>
                <a:latin typeface="+mj-lt"/>
                <a:cs typeface="Arial" panose="020B0604020202020204" pitchFamily="34" charset="0"/>
              </a:rPr>
              <a:t>This is opposite of Shakespeare, whose writing in England was very showy and meant to showcase his skill as a writer.</a:t>
            </a:r>
          </a:p>
          <a:p>
            <a:endParaRPr lang="ar-SA" sz="2000" dirty="0">
              <a:solidFill>
                <a:prstClr val="black"/>
              </a:solidFill>
              <a:latin typeface="+mj-lt"/>
              <a:cs typeface="Arial" panose="020B0604020202020204" pitchFamily="34" charset="0"/>
            </a:endParaRPr>
          </a:p>
        </p:txBody>
      </p:sp>
      <p:sp>
        <p:nvSpPr>
          <p:cNvPr id="4" name="عنصر نائب للمحتوى 3"/>
          <p:cNvSpPr>
            <a:spLocks noGrp="1"/>
          </p:cNvSpPr>
          <p:nvPr>
            <p:ph sz="half" idx="1"/>
          </p:nvPr>
        </p:nvSpPr>
        <p:spPr/>
        <p:txBody>
          <a:bodyPr/>
          <a:lstStyle/>
          <a:p>
            <a:pPr marL="342900" lvl="0" indent="-342900" algn="l" rtl="0" fontAlgn="base">
              <a:spcAft>
                <a:spcPct val="0"/>
              </a:spcAft>
              <a:buClr>
                <a:srgbClr val="99FF66"/>
              </a:buClr>
              <a:buFont typeface="Wingdings" panose="05000000000000000000" pitchFamily="2" charset="2"/>
              <a:buChar char="§"/>
              <a:defRPr/>
            </a:pPr>
            <a:r>
              <a:rPr lang="en-US" sz="2400" dirty="0">
                <a:solidFill>
                  <a:prstClr val="black"/>
                </a:solidFill>
                <a:latin typeface="+mj-lt"/>
                <a:cs typeface="Arial" panose="020B0604020202020204" pitchFamily="34" charset="0"/>
              </a:rPr>
              <a:t>Protestant work ethic: The Puritans believed that hard work was a way of winning God’s favor, and wealth accumulated through hard, honest work was seen as a sign of Godliness and was encouraged of all Puritans.</a:t>
            </a:r>
          </a:p>
          <a:p>
            <a:pPr lvl="1" algn="l" fontAlgn="base">
              <a:spcAft>
                <a:spcPct val="0"/>
              </a:spcAft>
              <a:buClr>
                <a:srgbClr val="00CC00"/>
              </a:buClr>
              <a:buFont typeface="Wingdings" panose="05000000000000000000" pitchFamily="2" charset="2"/>
              <a:buChar char="§"/>
              <a:defRPr/>
            </a:pPr>
            <a:r>
              <a:rPr lang="en-US" dirty="0">
                <a:solidFill>
                  <a:prstClr val="black"/>
                </a:solidFill>
                <a:latin typeface="+mj-lt"/>
                <a:cs typeface="Arial" panose="020B0604020202020204" pitchFamily="34" charset="0"/>
              </a:rPr>
              <a:t>This “protestant work ethic” is a major foundation of the American way of life.</a:t>
            </a:r>
          </a:p>
          <a:p>
            <a:endParaRPr lang="ar-SA" sz="2400" dirty="0">
              <a:solidFill>
                <a:prstClr val="black"/>
              </a:solidFill>
              <a:latin typeface="+mj-lt"/>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711600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0"/>
            <a:r>
              <a:rPr lang="en-US" sz="2400" dirty="0">
                <a:solidFill>
                  <a:prstClr val="black"/>
                </a:solidFill>
                <a:ea typeface="+mn-ea"/>
                <a:cs typeface="Arial" panose="020B0604020202020204" pitchFamily="34" charset="0"/>
              </a:rPr>
              <a:t>How did religion shape the literature of the Puritan period?</a:t>
            </a:r>
            <a:endParaRPr lang="ar-SA" sz="2400" dirty="0">
              <a:solidFill>
                <a:prstClr val="black"/>
              </a:solidFill>
              <a:ea typeface="+mn-ea"/>
              <a:cs typeface="Arial" panose="020B0604020202020204" pitchFamily="34" charset="0"/>
            </a:endParaRPr>
          </a:p>
        </p:txBody>
      </p:sp>
      <p:sp>
        <p:nvSpPr>
          <p:cNvPr id="3" name="عنصر نائب للمحتوى 2"/>
          <p:cNvSpPr>
            <a:spLocks noGrp="1"/>
          </p:cNvSpPr>
          <p:nvPr>
            <p:ph sz="half" idx="13"/>
          </p:nvPr>
        </p:nvSpPr>
        <p:spPr/>
        <p:txBody>
          <a:bodyPr/>
          <a:lstStyle/>
          <a:p>
            <a:endParaRPr lang="ar-SA"/>
          </a:p>
        </p:txBody>
      </p:sp>
      <p:sp>
        <p:nvSpPr>
          <p:cNvPr id="4" name="عنصر نائب للمحتوى 3"/>
          <p:cNvSpPr>
            <a:spLocks noGrp="1"/>
          </p:cNvSpPr>
          <p:nvPr>
            <p:ph sz="half" idx="1"/>
          </p:nvPr>
        </p:nvSpPr>
        <p:spPr/>
        <p:txBody>
          <a:bodyPr/>
          <a:lstStyle/>
          <a:p>
            <a:pPr marL="342900" lvl="0" indent="-342900" algn="l" rtl="0" fontAlgn="base">
              <a:spcAft>
                <a:spcPct val="0"/>
              </a:spcAft>
              <a:buClr>
                <a:srgbClr val="99FF66"/>
              </a:buClr>
              <a:buFont typeface="Wingdings" panose="05000000000000000000" pitchFamily="2" charset="2"/>
              <a:buChar char="§"/>
              <a:defRPr/>
            </a:pPr>
            <a:r>
              <a:rPr lang="en-US" sz="2000" dirty="0">
                <a:solidFill>
                  <a:prstClr val="black"/>
                </a:solidFill>
                <a:latin typeface="+mj-lt"/>
                <a:cs typeface="Arial" panose="020B0604020202020204" pitchFamily="34" charset="0"/>
              </a:rPr>
              <a:t>Religious values were put above all else in every area of these people’s lives.</a:t>
            </a:r>
          </a:p>
          <a:p>
            <a:pPr lvl="1" algn="l" fontAlgn="base">
              <a:spcAft>
                <a:spcPct val="0"/>
              </a:spcAft>
              <a:buClr>
                <a:srgbClr val="00CC00"/>
              </a:buClr>
              <a:buFont typeface="Wingdings" panose="05000000000000000000" pitchFamily="2" charset="2"/>
              <a:buChar char="§"/>
              <a:defRPr/>
            </a:pPr>
            <a:r>
              <a:rPr lang="en-US" sz="2000" dirty="0">
                <a:solidFill>
                  <a:prstClr val="black"/>
                </a:solidFill>
                <a:latin typeface="+mj-lt"/>
                <a:cs typeface="Arial" panose="020B0604020202020204" pitchFamily="34" charset="0"/>
              </a:rPr>
              <a:t>This led to a focus on practical literature (sermons, hist. narrative, poetry with a spiritual message).</a:t>
            </a:r>
          </a:p>
          <a:p>
            <a:pPr lvl="1" algn="l" fontAlgn="base">
              <a:spcAft>
                <a:spcPct val="0"/>
              </a:spcAft>
              <a:buClr>
                <a:srgbClr val="00CC00"/>
              </a:buClr>
              <a:buFont typeface="Wingdings" panose="05000000000000000000" pitchFamily="2" charset="2"/>
              <a:buChar char="§"/>
              <a:defRPr/>
            </a:pPr>
            <a:r>
              <a:rPr lang="en-US" sz="2000" dirty="0">
                <a:solidFill>
                  <a:prstClr val="black"/>
                </a:solidFill>
                <a:latin typeface="+mj-lt"/>
                <a:cs typeface="Arial" panose="020B0604020202020204" pitchFamily="34" charset="0"/>
              </a:rPr>
              <a:t>This also led to a certain style of writing that mirrored the Puritans style of living. (plain style)</a:t>
            </a:r>
          </a:p>
          <a:p>
            <a:pPr lvl="1" algn="l" fontAlgn="base">
              <a:spcAft>
                <a:spcPct val="0"/>
              </a:spcAft>
              <a:buClr>
                <a:srgbClr val="00CC00"/>
              </a:buClr>
              <a:buFont typeface="Wingdings" panose="05000000000000000000" pitchFamily="2" charset="2"/>
              <a:buChar char="§"/>
              <a:defRPr/>
            </a:pPr>
            <a:r>
              <a:rPr lang="en-US" sz="2000" dirty="0">
                <a:solidFill>
                  <a:prstClr val="black"/>
                </a:solidFill>
                <a:latin typeface="+mj-lt"/>
                <a:cs typeface="Arial" panose="020B0604020202020204" pitchFamily="34" charset="0"/>
              </a:rPr>
              <a:t>Themes were religious in nature and reflected Puritan values.</a:t>
            </a:r>
          </a:p>
          <a:p>
            <a:endParaRPr lang="ar-SA" sz="2000" dirty="0">
              <a:solidFill>
                <a:prstClr val="black"/>
              </a:solidFill>
              <a:latin typeface="+mj-lt"/>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133472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0"/>
            <a:r>
              <a:rPr lang="en-US" sz="3200" dirty="0">
                <a:solidFill>
                  <a:prstClr val="black"/>
                </a:solidFill>
                <a:ea typeface="+mn-ea"/>
                <a:cs typeface="Arial" panose="020B0604020202020204" pitchFamily="34" charset="0"/>
              </a:rPr>
              <a:t>The Puritan 10 Commandments</a:t>
            </a:r>
            <a:endParaRPr lang="ar-SA" sz="3200" dirty="0">
              <a:solidFill>
                <a:prstClr val="black"/>
              </a:solidFill>
              <a:ea typeface="+mn-ea"/>
              <a:cs typeface="Arial" panose="020B0604020202020204" pitchFamily="34" charset="0"/>
            </a:endParaRPr>
          </a:p>
        </p:txBody>
      </p:sp>
      <p:sp>
        <p:nvSpPr>
          <p:cNvPr id="3" name="عنصر نائب للمحتوى 2"/>
          <p:cNvSpPr>
            <a:spLocks noGrp="1"/>
          </p:cNvSpPr>
          <p:nvPr>
            <p:ph sz="half" idx="13"/>
          </p:nvPr>
        </p:nvSpPr>
        <p:spPr/>
        <p:txBody>
          <a:bodyPr/>
          <a:lstStyle/>
          <a:p>
            <a:pPr marL="342900" lvl="0" indent="-342900" algn="l" rtl="0" eaLnBrk="0" fontAlgn="base" hangingPunct="0">
              <a:spcAft>
                <a:spcPct val="0"/>
              </a:spcAft>
              <a:buClr>
                <a:srgbClr val="99FF66"/>
              </a:buClr>
              <a:buFont typeface="Wingdings" panose="05000000000000000000" pitchFamily="2" charset="2"/>
              <a:buChar char="§"/>
              <a:defRPr/>
            </a:pPr>
            <a:r>
              <a:rPr lang="en-US" sz="2000" dirty="0">
                <a:solidFill>
                  <a:prstClr val="black"/>
                </a:solidFill>
                <a:latin typeface="+mj-lt"/>
                <a:cs typeface="Arial" panose="020B0604020202020204" pitchFamily="34" charset="0"/>
              </a:rPr>
              <a:t>7) Thou shalt not perform witchery nor conjure the devil. </a:t>
            </a:r>
          </a:p>
          <a:p>
            <a:pPr marL="342900" lvl="0" indent="-342900" algn="l" rtl="0" eaLnBrk="0" fontAlgn="base" hangingPunct="0">
              <a:spcAft>
                <a:spcPct val="0"/>
              </a:spcAft>
              <a:buClr>
                <a:srgbClr val="99FF66"/>
              </a:buClr>
              <a:buFont typeface="Wingdings" panose="05000000000000000000" pitchFamily="2" charset="2"/>
              <a:buChar char="§"/>
              <a:defRPr/>
            </a:pPr>
            <a:r>
              <a:rPr lang="en-US" sz="2000" dirty="0">
                <a:solidFill>
                  <a:prstClr val="black"/>
                </a:solidFill>
                <a:latin typeface="+mj-lt"/>
                <a:cs typeface="Arial" panose="020B0604020202020204" pitchFamily="34" charset="0"/>
              </a:rPr>
              <a:t>8) Thou shalt not have any opinions or beliefs not held by the entire community. </a:t>
            </a:r>
          </a:p>
          <a:p>
            <a:pPr marL="342900" lvl="0" indent="-342900" algn="l" rtl="0" eaLnBrk="0" fontAlgn="base" hangingPunct="0">
              <a:spcAft>
                <a:spcPct val="0"/>
              </a:spcAft>
              <a:buClr>
                <a:srgbClr val="99FF66"/>
              </a:buClr>
              <a:buFont typeface="Wingdings" panose="05000000000000000000" pitchFamily="2" charset="2"/>
              <a:buChar char="§"/>
              <a:defRPr/>
            </a:pPr>
            <a:r>
              <a:rPr lang="en-US" sz="2000" dirty="0" smtClean="0">
                <a:solidFill>
                  <a:prstClr val="black"/>
                </a:solidFill>
                <a:latin typeface="+mj-lt"/>
                <a:cs typeface="Arial" panose="020B0604020202020204" pitchFamily="34" charset="0"/>
              </a:rPr>
              <a:t>9</a:t>
            </a:r>
            <a:r>
              <a:rPr lang="en-US" sz="2000" dirty="0">
                <a:solidFill>
                  <a:prstClr val="black"/>
                </a:solidFill>
                <a:latin typeface="+mj-lt"/>
                <a:cs typeface="Arial" panose="020B0604020202020204" pitchFamily="34" charset="0"/>
              </a:rPr>
              <a:t>) Thou shalt build my home simply and not clutter it with decorations. </a:t>
            </a:r>
          </a:p>
          <a:p>
            <a:pPr marL="342900" lvl="0" indent="-342900" algn="l" rtl="0" eaLnBrk="0" fontAlgn="base" hangingPunct="0">
              <a:spcAft>
                <a:spcPct val="0"/>
              </a:spcAft>
              <a:buClr>
                <a:srgbClr val="99FF66"/>
              </a:buClr>
              <a:buFont typeface="Wingdings" panose="05000000000000000000" pitchFamily="2" charset="2"/>
              <a:buChar char="§"/>
              <a:defRPr/>
            </a:pPr>
            <a:r>
              <a:rPr lang="en-US" sz="2000" dirty="0">
                <a:solidFill>
                  <a:prstClr val="black"/>
                </a:solidFill>
                <a:latin typeface="+mj-lt"/>
                <a:cs typeface="Arial" panose="020B0604020202020204" pitchFamily="34" charset="0"/>
              </a:rPr>
              <a:t>10) Thou whom shalt disobey these commandments will be banished or be hanged. </a:t>
            </a:r>
          </a:p>
          <a:p>
            <a:endParaRPr lang="ar-SA" sz="2000" dirty="0">
              <a:solidFill>
                <a:prstClr val="black"/>
              </a:solidFill>
              <a:latin typeface="+mj-lt"/>
              <a:cs typeface="Arial" panose="020B0604020202020204" pitchFamily="34" charset="0"/>
            </a:endParaRPr>
          </a:p>
        </p:txBody>
      </p:sp>
      <p:sp>
        <p:nvSpPr>
          <p:cNvPr id="4" name="عنصر نائب للمحتوى 3"/>
          <p:cNvSpPr>
            <a:spLocks noGrp="1"/>
          </p:cNvSpPr>
          <p:nvPr>
            <p:ph sz="half" idx="1"/>
          </p:nvPr>
        </p:nvSpPr>
        <p:spPr/>
        <p:txBody>
          <a:bodyPr/>
          <a:lstStyle/>
          <a:p>
            <a:pPr marL="342900" lvl="0" indent="-342900" algn="l" rtl="0" eaLnBrk="0" fontAlgn="base" hangingPunct="0">
              <a:spcAft>
                <a:spcPct val="0"/>
              </a:spcAft>
              <a:buClr>
                <a:srgbClr val="99FF66"/>
              </a:buClr>
              <a:buFont typeface="Wingdings" panose="05000000000000000000" pitchFamily="2" charset="2"/>
              <a:buChar char="§"/>
              <a:defRPr/>
            </a:pPr>
            <a:r>
              <a:rPr lang="en-US" sz="1800" dirty="0">
                <a:solidFill>
                  <a:prstClr val="black"/>
                </a:solidFill>
                <a:latin typeface="+mj-lt"/>
                <a:cs typeface="Arial" panose="020B0604020202020204" pitchFamily="34" charset="0"/>
              </a:rPr>
              <a:t>1) Thou shalt not miss church and community meetings. </a:t>
            </a:r>
          </a:p>
          <a:p>
            <a:pPr marL="342900" lvl="0" indent="-342900" algn="l" rtl="0" eaLnBrk="0" fontAlgn="base" hangingPunct="0">
              <a:spcAft>
                <a:spcPct val="0"/>
              </a:spcAft>
              <a:buClr>
                <a:srgbClr val="99FF66"/>
              </a:buClr>
              <a:buFont typeface="Wingdings" panose="05000000000000000000" pitchFamily="2" charset="2"/>
              <a:buChar char="§"/>
              <a:defRPr/>
            </a:pPr>
            <a:r>
              <a:rPr lang="en-US" sz="1800" dirty="0">
                <a:solidFill>
                  <a:prstClr val="black"/>
                </a:solidFill>
                <a:latin typeface="+mj-lt"/>
                <a:cs typeface="Arial" panose="020B0604020202020204" pitchFamily="34" charset="0"/>
              </a:rPr>
              <a:t>2) Thou shalt work hard and support my fellow pilgrims. </a:t>
            </a:r>
          </a:p>
          <a:p>
            <a:pPr marL="342900" lvl="0" indent="-342900" algn="l" rtl="0" eaLnBrk="0" fontAlgn="base" hangingPunct="0">
              <a:spcAft>
                <a:spcPct val="0"/>
              </a:spcAft>
              <a:buClr>
                <a:srgbClr val="99FF66"/>
              </a:buClr>
              <a:buFont typeface="Wingdings" panose="05000000000000000000" pitchFamily="2" charset="2"/>
              <a:buChar char="§"/>
              <a:defRPr/>
            </a:pPr>
            <a:r>
              <a:rPr lang="en-US" sz="1800" dirty="0">
                <a:solidFill>
                  <a:prstClr val="black"/>
                </a:solidFill>
                <a:latin typeface="+mj-lt"/>
                <a:cs typeface="Arial" panose="020B0604020202020204" pitchFamily="34" charset="0"/>
              </a:rPr>
              <a:t>3) Thou shalt worship a strict and Christian God.</a:t>
            </a:r>
          </a:p>
          <a:p>
            <a:pPr marL="342900" lvl="0" indent="-342900" algn="l" rtl="0" eaLnBrk="0" fontAlgn="base" hangingPunct="0">
              <a:spcAft>
                <a:spcPct val="0"/>
              </a:spcAft>
              <a:buClr>
                <a:srgbClr val="99FF66"/>
              </a:buClr>
              <a:buFont typeface="Wingdings" panose="05000000000000000000" pitchFamily="2" charset="2"/>
              <a:buChar char="§"/>
              <a:defRPr/>
            </a:pPr>
            <a:r>
              <a:rPr lang="en-US" sz="1800" dirty="0">
                <a:solidFill>
                  <a:prstClr val="black"/>
                </a:solidFill>
                <a:latin typeface="+mj-lt"/>
                <a:cs typeface="Arial" panose="020B0604020202020204" pitchFamily="34" charset="0"/>
              </a:rPr>
              <a:t>4) Thou shalt put the Lord first in my life and obey his words</a:t>
            </a:r>
            <a:r>
              <a:rPr lang="en-US" sz="1800" dirty="0" smtClean="0">
                <a:solidFill>
                  <a:prstClr val="black"/>
                </a:solidFill>
                <a:latin typeface="+mj-lt"/>
                <a:cs typeface="Arial" panose="020B0604020202020204" pitchFamily="34" charset="0"/>
              </a:rPr>
              <a:t>.</a:t>
            </a:r>
          </a:p>
          <a:p>
            <a:pPr marL="342900" lvl="0" indent="-342900" algn="l" rtl="0" eaLnBrk="0" fontAlgn="base" hangingPunct="0">
              <a:spcAft>
                <a:spcPct val="0"/>
              </a:spcAft>
              <a:buClr>
                <a:srgbClr val="99FF66"/>
              </a:buClr>
              <a:buFont typeface="Wingdings" panose="05000000000000000000" pitchFamily="2" charset="2"/>
              <a:buChar char="§"/>
              <a:defRPr/>
            </a:pPr>
            <a:r>
              <a:rPr lang="en-US" sz="1800" dirty="0">
                <a:solidFill>
                  <a:prstClr val="black"/>
                </a:solidFill>
                <a:latin typeface="+mj-lt"/>
                <a:cs typeface="Arial" panose="020B0604020202020204" pitchFamily="34" charset="0"/>
              </a:rPr>
              <a:t>5</a:t>
            </a:r>
            <a:r>
              <a:rPr lang="en-US" sz="1800" dirty="0">
                <a:solidFill>
                  <a:prstClr val="black"/>
                </a:solidFill>
                <a:latin typeface="+mj-lt"/>
                <a:cs typeface="Arial" panose="020B0604020202020204" pitchFamily="34" charset="0"/>
              </a:rPr>
              <a:t>) </a:t>
            </a:r>
            <a:r>
              <a:rPr lang="en-US" sz="1800" dirty="0">
                <a:solidFill>
                  <a:prstClr val="black"/>
                </a:solidFill>
                <a:latin typeface="+mj-lt"/>
                <a:cs typeface="Arial" panose="020B0604020202020204" pitchFamily="34" charset="0"/>
              </a:rPr>
              <a:t>Thou shalt </a:t>
            </a:r>
            <a:r>
              <a:rPr lang="en-US" sz="1800" dirty="0">
                <a:solidFill>
                  <a:prstClr val="black"/>
                </a:solidFill>
                <a:latin typeface="+mj-lt"/>
                <a:cs typeface="Arial" panose="020B0604020202020204" pitchFamily="34" charset="0"/>
              </a:rPr>
              <a:t>live by the 10 Commandments </a:t>
            </a:r>
            <a:r>
              <a:rPr lang="en-US" sz="1800" dirty="0">
                <a:solidFill>
                  <a:prstClr val="black"/>
                </a:solidFill>
                <a:latin typeface="+mj-lt"/>
                <a:cs typeface="Arial" panose="020B0604020202020204" pitchFamily="34" charset="0"/>
              </a:rPr>
              <a:t>as written in the Holy Bible.</a:t>
            </a:r>
          </a:p>
          <a:p>
            <a:pPr marL="342900" lvl="0" indent="-342900" algn="l" rtl="0" eaLnBrk="0" fontAlgn="base" hangingPunct="0">
              <a:spcAft>
                <a:spcPct val="0"/>
              </a:spcAft>
              <a:buClr>
                <a:srgbClr val="99FF66"/>
              </a:buClr>
              <a:buFont typeface="Wingdings" panose="05000000000000000000" pitchFamily="2" charset="2"/>
              <a:buChar char="§"/>
              <a:defRPr/>
            </a:pPr>
            <a:r>
              <a:rPr lang="en-US" sz="1800" dirty="0">
                <a:solidFill>
                  <a:prstClr val="black"/>
                </a:solidFill>
                <a:latin typeface="+mj-lt"/>
                <a:cs typeface="Arial" panose="020B0604020202020204" pitchFamily="34" charset="0"/>
              </a:rPr>
              <a:t>6) Thou shalt not dress in bright colors or dance in a wicked manner.</a:t>
            </a:r>
          </a:p>
          <a:p>
            <a:endParaRPr lang="ar-SA" sz="1800" dirty="0">
              <a:solidFill>
                <a:prstClr val="black"/>
              </a:solidFill>
              <a:latin typeface="+mj-lt"/>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3472800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0"/>
            <a:r>
              <a:rPr lang="en-US" sz="3200" dirty="0">
                <a:solidFill>
                  <a:prstClr val="black"/>
                </a:solidFill>
                <a:ea typeface="+mn-ea"/>
                <a:cs typeface="Arial" panose="020B0604020202020204" pitchFamily="34" charset="0"/>
              </a:rPr>
              <a:t>Puritan Writers to remember</a:t>
            </a:r>
            <a:endParaRPr lang="ar-SA" sz="3200" dirty="0">
              <a:solidFill>
                <a:prstClr val="black"/>
              </a:solidFill>
              <a:ea typeface="+mn-ea"/>
              <a:cs typeface="Arial" panose="020B0604020202020204" pitchFamily="34" charset="0"/>
            </a:endParaRPr>
          </a:p>
        </p:txBody>
      </p:sp>
      <p:sp>
        <p:nvSpPr>
          <p:cNvPr id="3" name="عنصر نائب للمحتوى 2"/>
          <p:cNvSpPr>
            <a:spLocks noGrp="1"/>
          </p:cNvSpPr>
          <p:nvPr>
            <p:ph sz="half" idx="13"/>
          </p:nvPr>
        </p:nvSpPr>
        <p:spPr/>
        <p:txBody>
          <a:bodyPr/>
          <a:lstStyle/>
          <a:p>
            <a:pPr marL="342900" lvl="0" indent="-342900" algn="l" rtl="0" fontAlgn="base">
              <a:spcAft>
                <a:spcPct val="0"/>
              </a:spcAft>
              <a:buClr>
                <a:srgbClr val="99FF66"/>
              </a:buClr>
              <a:buFont typeface="Wingdings" panose="05000000000000000000" pitchFamily="2" charset="2"/>
              <a:buChar char="§"/>
              <a:defRPr/>
            </a:pPr>
            <a:r>
              <a:rPr lang="en-US" sz="2400" dirty="0">
                <a:solidFill>
                  <a:prstClr val="black"/>
                </a:solidFill>
                <a:latin typeface="+mj-lt"/>
                <a:cs typeface="Arial" panose="020B0604020202020204" pitchFamily="34" charset="0"/>
              </a:rPr>
              <a:t>Jonathan Edwards “Sinners in the Hands of an Angry God” (SERMON)</a:t>
            </a:r>
          </a:p>
          <a:p>
            <a:endParaRPr lang="ar-SA" sz="2400" dirty="0">
              <a:solidFill>
                <a:prstClr val="black"/>
              </a:solidFill>
              <a:latin typeface="+mj-lt"/>
              <a:cs typeface="Arial" panose="020B0604020202020204" pitchFamily="34" charset="0"/>
            </a:endParaRPr>
          </a:p>
        </p:txBody>
      </p:sp>
      <p:sp>
        <p:nvSpPr>
          <p:cNvPr id="4" name="عنصر نائب للمحتوى 3"/>
          <p:cNvSpPr>
            <a:spLocks noGrp="1"/>
          </p:cNvSpPr>
          <p:nvPr>
            <p:ph sz="half" idx="1"/>
          </p:nvPr>
        </p:nvSpPr>
        <p:spPr/>
        <p:txBody>
          <a:bodyPr/>
          <a:lstStyle/>
          <a:p>
            <a:pPr marL="342900" lvl="0" indent="-342900" algn="l" rtl="0" fontAlgn="base">
              <a:spcAft>
                <a:spcPct val="0"/>
              </a:spcAft>
              <a:buClr>
                <a:srgbClr val="99FF66"/>
              </a:buClr>
              <a:buFont typeface="Wingdings" panose="05000000000000000000" pitchFamily="2" charset="2"/>
              <a:buChar char="§"/>
              <a:defRPr/>
            </a:pPr>
            <a:r>
              <a:rPr lang="en-US" sz="2400" dirty="0">
                <a:solidFill>
                  <a:prstClr val="black"/>
                </a:solidFill>
                <a:latin typeface="+mj-lt"/>
                <a:cs typeface="Arial" panose="020B0604020202020204" pitchFamily="34" charset="0"/>
              </a:rPr>
              <a:t>William Bradford Of Plymouth Plantation (HISTORICAL NARRATIVE</a:t>
            </a:r>
            <a:r>
              <a:rPr lang="en-US" sz="2400" dirty="0" smtClean="0">
                <a:solidFill>
                  <a:prstClr val="black"/>
                </a:solidFill>
                <a:latin typeface="+mj-lt"/>
                <a:cs typeface="Arial" panose="020B0604020202020204" pitchFamily="34" charset="0"/>
              </a:rPr>
              <a:t>)</a:t>
            </a:r>
          </a:p>
          <a:p>
            <a:pPr marL="342900" lvl="0" indent="-342900" algn="l" rtl="0" fontAlgn="base">
              <a:spcAft>
                <a:spcPct val="0"/>
              </a:spcAft>
              <a:buClr>
                <a:srgbClr val="99FF66"/>
              </a:buClr>
              <a:buFont typeface="Wingdings" panose="05000000000000000000" pitchFamily="2" charset="2"/>
              <a:buChar char="§"/>
              <a:defRPr/>
            </a:pPr>
            <a:endParaRPr lang="en-US" sz="2400" dirty="0">
              <a:solidFill>
                <a:prstClr val="black"/>
              </a:solidFill>
              <a:latin typeface="+mj-lt"/>
              <a:cs typeface="Arial" panose="020B0604020202020204" pitchFamily="34" charset="0"/>
            </a:endParaRPr>
          </a:p>
          <a:p>
            <a:pPr marL="0" lvl="0" indent="0" algn="l" rtl="0" fontAlgn="base">
              <a:spcAft>
                <a:spcPct val="0"/>
              </a:spcAft>
              <a:buClr>
                <a:srgbClr val="99FF66"/>
              </a:buClr>
              <a:defRPr/>
            </a:pPr>
            <a:endParaRPr lang="en-US" sz="2400" dirty="0" smtClean="0">
              <a:solidFill>
                <a:prstClr val="black"/>
              </a:solidFill>
              <a:latin typeface="+mj-lt"/>
              <a:cs typeface="Arial" panose="020B0604020202020204" pitchFamily="34" charset="0"/>
            </a:endParaRPr>
          </a:p>
          <a:p>
            <a:pPr marL="342900" indent="-342900" algn="l" rtl="0" fontAlgn="base">
              <a:spcAft>
                <a:spcPct val="0"/>
              </a:spcAft>
              <a:buClr>
                <a:srgbClr val="99FF66"/>
              </a:buClr>
              <a:buFont typeface="Wingdings" panose="05000000000000000000" pitchFamily="2" charset="2"/>
              <a:buChar char="§"/>
              <a:defRPr/>
            </a:pPr>
            <a:r>
              <a:rPr lang="en-US" sz="2400" dirty="0">
                <a:solidFill>
                  <a:prstClr val="black"/>
                </a:solidFill>
                <a:latin typeface="+mj-lt"/>
                <a:cs typeface="Arial" panose="020B0604020202020204" pitchFamily="34" charset="0"/>
              </a:rPr>
              <a:t>Anne Bradstreet “Upon the Burning of Our House,” and “To My Dear and Loving Husband.” (POETRY)</a:t>
            </a:r>
          </a:p>
          <a:p>
            <a:pPr marL="342900" lvl="0" indent="-342900" algn="l" rtl="0" fontAlgn="base">
              <a:spcAft>
                <a:spcPct val="0"/>
              </a:spcAft>
              <a:buClr>
                <a:srgbClr val="99FF66"/>
              </a:buClr>
              <a:buFont typeface="Wingdings" panose="05000000000000000000" pitchFamily="2" charset="2"/>
              <a:buChar char="§"/>
              <a:defRPr/>
            </a:pPr>
            <a:endParaRPr lang="en-US" sz="2400" dirty="0">
              <a:solidFill>
                <a:prstClr val="black"/>
              </a:solidFill>
              <a:latin typeface="+mj-lt"/>
              <a:cs typeface="Arial" panose="020B0604020202020204" pitchFamily="34" charset="0"/>
            </a:endParaRPr>
          </a:p>
          <a:p>
            <a:endParaRPr lang="ar-SA" sz="3200" dirty="0">
              <a:solidFill>
                <a:prstClr val="black"/>
              </a:solidFill>
              <a:latin typeface="+mj-lt"/>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pic>
        <p:nvPicPr>
          <p:cNvPr id="6" name="Picture 20" descr="http://www.shsu.edu/~eng_wpf/authors/pictures/bradfo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7860" y="2290255"/>
            <a:ext cx="1173163" cy="1246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http://blogs.lifeway.com/blog/edstetzer/Jonathan%252520Edward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224" y="2692647"/>
            <a:ext cx="1612900" cy="168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2" descr="http://jameslogancourier.org/media/1/20070915-a.bradstreet.13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2840" y="4797152"/>
            <a:ext cx="1191507" cy="13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0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0"/>
            <a:r>
              <a:rPr lang="en-US" sz="4000" dirty="0">
                <a:solidFill>
                  <a:prstClr val="black"/>
                </a:solidFill>
                <a:ea typeface="+mn-ea"/>
                <a:cs typeface="Arial" panose="020B0604020202020204" pitchFamily="34" charset="0"/>
              </a:rPr>
              <a:t>Puritan Writing</a:t>
            </a:r>
          </a:p>
        </p:txBody>
      </p:sp>
      <p:sp>
        <p:nvSpPr>
          <p:cNvPr id="6" name="Content Placeholder 5"/>
          <p:cNvSpPr>
            <a:spLocks noGrp="1"/>
          </p:cNvSpPr>
          <p:nvPr>
            <p:ph sz="half" idx="13"/>
          </p:nvPr>
        </p:nvSpPr>
        <p:spPr/>
        <p:txBody>
          <a:bodyPr/>
          <a:lstStyle/>
          <a:p>
            <a:endParaRPr lang="en-US"/>
          </a:p>
        </p:txBody>
      </p:sp>
      <p:sp>
        <p:nvSpPr>
          <p:cNvPr id="5" name="Content Placeholder 4"/>
          <p:cNvSpPr>
            <a:spLocks noGrp="1"/>
          </p:cNvSpPr>
          <p:nvPr>
            <p:ph sz="half" idx="1"/>
          </p:nvPr>
        </p:nvSpPr>
        <p:spPr/>
        <p:txBody>
          <a:bodyPr/>
          <a:lstStyle/>
          <a:p>
            <a:pPr algn="ctr">
              <a:spcBef>
                <a:spcPct val="50000"/>
              </a:spcBef>
            </a:pPr>
            <a:endParaRPr lang="en-US" altLang="ar-SA" sz="4000" dirty="0" smtClean="0">
              <a:solidFill>
                <a:prstClr val="black"/>
              </a:solidFill>
              <a:latin typeface="+mj-lt"/>
              <a:cs typeface="Arial" panose="020B0604020202020204" pitchFamily="34" charset="0"/>
            </a:endParaRPr>
          </a:p>
          <a:p>
            <a:pPr algn="ctr">
              <a:spcBef>
                <a:spcPct val="50000"/>
              </a:spcBef>
            </a:pPr>
            <a:r>
              <a:rPr lang="en-US" altLang="ar-SA" sz="4000" dirty="0" smtClean="0">
                <a:solidFill>
                  <a:prstClr val="black"/>
                </a:solidFill>
                <a:latin typeface="+mj-lt"/>
                <a:cs typeface="Arial" panose="020B0604020202020204" pitchFamily="34" charset="0"/>
              </a:rPr>
              <a:t>The </a:t>
            </a:r>
            <a:r>
              <a:rPr lang="en-US" altLang="ar-SA" sz="4000" dirty="0">
                <a:solidFill>
                  <a:prstClr val="black"/>
                </a:solidFill>
                <a:latin typeface="+mj-lt"/>
                <a:cs typeface="Arial" panose="020B0604020202020204" pitchFamily="34" charset="0"/>
              </a:rPr>
              <a:t>Purpose of Literature is </a:t>
            </a:r>
          </a:p>
          <a:p>
            <a:pPr algn="ctr">
              <a:spcBef>
                <a:spcPct val="50000"/>
              </a:spcBef>
            </a:pPr>
            <a:r>
              <a:rPr lang="en-US" altLang="ar-SA" sz="4000" dirty="0">
                <a:solidFill>
                  <a:prstClr val="black"/>
                </a:solidFill>
                <a:latin typeface="+mj-lt"/>
                <a:cs typeface="Arial" panose="020B0604020202020204" pitchFamily="34" charset="0"/>
              </a:rPr>
              <a:t>To </a:t>
            </a:r>
            <a:r>
              <a:rPr lang="en-US" altLang="ar-SA" sz="4000" dirty="0">
                <a:solidFill>
                  <a:prstClr val="black"/>
                </a:solidFill>
                <a:latin typeface="+mj-lt"/>
                <a:cs typeface="Arial" panose="020B0604020202020204" pitchFamily="34" charset="0"/>
              </a:rPr>
              <a:t>Educate</a:t>
            </a:r>
            <a:endParaRPr lang="en-US" altLang="ar-SA" sz="4000" dirty="0">
              <a:solidFill>
                <a:prstClr val="black"/>
              </a:solidFill>
              <a:latin typeface="+mj-lt"/>
              <a:cs typeface="Arial" panose="020B0604020202020204"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171450" indent="-285750" algn="ctr" fontAlgn="auto">
              <a:spcBef>
                <a:spcPct val="20000"/>
              </a:spcBef>
              <a:spcAft>
                <a:spcPts val="0"/>
              </a:spcAft>
            </a:pPr>
            <a:r>
              <a:rPr lang="en-US" sz="2800" dirty="0">
                <a:solidFill>
                  <a:srgbClr val="222222"/>
                </a:solidFill>
                <a:latin typeface="Arial" panose="020B0604020202020204" pitchFamily="34" charset="0"/>
                <a:ea typeface="+mn-ea"/>
              </a:rPr>
              <a:t>Examples on Anne Bradstreet’s Poetry</a:t>
            </a:r>
            <a:endParaRPr lang="ar-SA" sz="2800" dirty="0">
              <a:solidFill>
                <a:srgbClr val="222222"/>
              </a:solidFill>
              <a:latin typeface="Arial" panose="020B0604020202020204" pitchFamily="34" charset="0"/>
              <a:ea typeface="+mn-ea"/>
            </a:endParaRPr>
          </a:p>
        </p:txBody>
      </p:sp>
      <p:sp>
        <p:nvSpPr>
          <p:cNvPr id="3" name="عنصر نائب للمحتوى 2"/>
          <p:cNvSpPr>
            <a:spLocks noGrp="1"/>
          </p:cNvSpPr>
          <p:nvPr>
            <p:ph sz="half" idx="13"/>
          </p:nvPr>
        </p:nvSpPr>
        <p:spPr/>
        <p:txBody>
          <a:bodyPr/>
          <a:lstStyle/>
          <a:p>
            <a:pPr algn="l"/>
            <a:r>
              <a:rPr lang="en-US" sz="1600" u="sng" dirty="0">
                <a:solidFill>
                  <a:srgbClr val="222222"/>
                </a:solidFill>
                <a:latin typeface="Arial" panose="020B0604020202020204" pitchFamily="34" charset="0"/>
              </a:rPr>
              <a:t>“</a:t>
            </a:r>
            <a:r>
              <a:rPr lang="en-US" sz="1600" u="sng" dirty="0">
                <a:solidFill>
                  <a:srgbClr val="222222"/>
                </a:solidFill>
                <a:latin typeface="Arial" panose="020B0604020202020204" pitchFamily="34" charset="0"/>
              </a:rPr>
              <a:t>For Deliverance From A </a:t>
            </a:r>
            <a:r>
              <a:rPr lang="en-US" sz="1600" u="sng" dirty="0" err="1" smtClean="0">
                <a:solidFill>
                  <a:srgbClr val="222222"/>
                </a:solidFill>
                <a:latin typeface="Arial" panose="020B0604020202020204" pitchFamily="34" charset="0"/>
              </a:rPr>
              <a:t>Feaver</a:t>
            </a:r>
            <a:r>
              <a:rPr lang="en-US" sz="1600" u="sng" dirty="0" smtClean="0">
                <a:solidFill>
                  <a:srgbClr val="222222"/>
                </a:solidFill>
                <a:latin typeface="Arial" panose="020B0604020202020204" pitchFamily="34" charset="0"/>
              </a:rPr>
              <a:t>” </a:t>
            </a:r>
            <a:r>
              <a:rPr lang="en-US" sz="1600" dirty="0">
                <a:solidFill>
                  <a:srgbClr val="222222"/>
                </a:solidFill>
                <a:latin typeface="Arial" panose="020B0604020202020204" pitchFamily="34" charset="0"/>
              </a:rPr>
              <a:t>by Anne Bradstreet</a:t>
            </a:r>
          </a:p>
          <a:p>
            <a:pPr algn="l" rtl="0"/>
            <a:r>
              <a:rPr lang="en-US" sz="1400" dirty="0" smtClean="0">
                <a:solidFill>
                  <a:srgbClr val="222222"/>
                </a:solidFill>
                <a:latin typeface="Arial" panose="020B0604020202020204" pitchFamily="34" charset="0"/>
              </a:rPr>
              <a:t>O</a:t>
            </a:r>
            <a:r>
              <a:rPr lang="en-US" sz="1400" dirty="0">
                <a:solidFill>
                  <a:srgbClr val="222222"/>
                </a:solidFill>
                <a:latin typeface="Arial" panose="020B0604020202020204" pitchFamily="34" charset="0"/>
              </a:rPr>
              <a:t>, heal my Soul, </a:t>
            </a:r>
            <a:r>
              <a:rPr lang="en-US" sz="1400" dirty="0" err="1">
                <a:solidFill>
                  <a:srgbClr val="222222"/>
                </a:solidFill>
                <a:latin typeface="Arial" panose="020B0604020202020204" pitchFamily="34" charset="0"/>
              </a:rPr>
              <a:t>thov</a:t>
            </a:r>
            <a:r>
              <a:rPr lang="en-US" sz="1400" dirty="0">
                <a:solidFill>
                  <a:srgbClr val="222222"/>
                </a:solidFill>
                <a:latin typeface="Arial" panose="020B0604020202020204" pitchFamily="34" charset="0"/>
              </a:rPr>
              <a:t> </a:t>
            </a:r>
            <a:r>
              <a:rPr lang="en-US" sz="1400" dirty="0" err="1">
                <a:solidFill>
                  <a:srgbClr val="222222"/>
                </a:solidFill>
                <a:latin typeface="Arial" panose="020B0604020202020204" pitchFamily="34" charset="0"/>
              </a:rPr>
              <a:t>know'st</a:t>
            </a:r>
            <a:r>
              <a:rPr lang="en-US" sz="1400" dirty="0">
                <a:solidFill>
                  <a:srgbClr val="222222"/>
                </a:solidFill>
                <a:latin typeface="Arial" panose="020B0604020202020204" pitchFamily="34" charset="0"/>
              </a:rPr>
              <a:t> I said,</a:t>
            </a:r>
            <a:br>
              <a:rPr lang="en-US" sz="1400" dirty="0">
                <a:solidFill>
                  <a:srgbClr val="222222"/>
                </a:solidFill>
                <a:latin typeface="Arial" panose="020B0604020202020204" pitchFamily="34" charset="0"/>
              </a:rPr>
            </a:br>
            <a:r>
              <a:rPr lang="en-US" sz="1400" dirty="0" err="1">
                <a:solidFill>
                  <a:srgbClr val="222222"/>
                </a:solidFill>
                <a:latin typeface="Arial" panose="020B0604020202020204" pitchFamily="34" charset="0"/>
              </a:rPr>
              <a:t>Tho</a:t>
            </a:r>
            <a:r>
              <a:rPr lang="en-US" sz="1400" dirty="0">
                <a:solidFill>
                  <a:srgbClr val="222222"/>
                </a:solidFill>
                <a:latin typeface="Arial" panose="020B0604020202020204" pitchFamily="34" charset="0"/>
              </a:rPr>
              <a:t>' flesh consume to </a:t>
            </a:r>
            <a:r>
              <a:rPr lang="en-US" sz="1400" dirty="0" err="1">
                <a:solidFill>
                  <a:srgbClr val="222222"/>
                </a:solidFill>
                <a:latin typeface="Arial" panose="020B0604020202020204" pitchFamily="34" charset="0"/>
              </a:rPr>
              <a:t>novght</a:t>
            </a:r>
            <a:r>
              <a:rPr lang="en-US" sz="1400" dirty="0">
                <a:solidFill>
                  <a:srgbClr val="222222"/>
                </a:solidFill>
                <a:latin typeface="Arial" panose="020B0604020202020204" pitchFamily="34" charset="0"/>
              </a:rPr>
              <a:t>;</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What </a:t>
            </a:r>
            <a:r>
              <a:rPr lang="en-US" sz="1400" dirty="0" err="1">
                <a:solidFill>
                  <a:srgbClr val="222222"/>
                </a:solidFill>
                <a:latin typeface="Arial" panose="020B0604020202020204" pitchFamily="34" charset="0"/>
              </a:rPr>
              <a:t>tho</a:t>
            </a:r>
            <a:r>
              <a:rPr lang="en-US" sz="1400" dirty="0">
                <a:solidFill>
                  <a:srgbClr val="222222"/>
                </a:solidFill>
                <a:latin typeface="Arial" panose="020B0604020202020204" pitchFamily="34" charset="0"/>
              </a:rPr>
              <a:t>' in dust it shall bee </a:t>
            </a:r>
            <a:r>
              <a:rPr lang="en-US" sz="1400" dirty="0" err="1">
                <a:solidFill>
                  <a:srgbClr val="222222"/>
                </a:solidFill>
                <a:latin typeface="Arial" panose="020B0604020202020204" pitchFamily="34" charset="0"/>
              </a:rPr>
              <a:t>lay'd</a:t>
            </a:r>
            <a:r>
              <a:rPr lang="en-US" sz="1400" dirty="0">
                <a:solidFill>
                  <a:srgbClr val="222222"/>
                </a:solidFill>
                <a:latin typeface="Arial" panose="020B0604020202020204" pitchFamily="34" charset="0"/>
              </a:rPr>
              <a:t>,</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To </a:t>
            </a:r>
            <a:r>
              <a:rPr lang="en-US" sz="1400" dirty="0" err="1">
                <a:solidFill>
                  <a:srgbClr val="222222"/>
                </a:solidFill>
                <a:latin typeface="Arial" panose="020B0604020202020204" pitchFamily="34" charset="0"/>
              </a:rPr>
              <a:t>Glory't</a:t>
            </a:r>
            <a:r>
              <a:rPr lang="en-US" sz="1400" dirty="0">
                <a:solidFill>
                  <a:srgbClr val="222222"/>
                </a:solidFill>
                <a:latin typeface="Arial" panose="020B0604020202020204" pitchFamily="34" charset="0"/>
              </a:rPr>
              <a:t> shall bee </a:t>
            </a:r>
            <a:r>
              <a:rPr lang="en-US" sz="1400" dirty="0" err="1">
                <a:solidFill>
                  <a:srgbClr val="222222"/>
                </a:solidFill>
                <a:latin typeface="Arial" panose="020B0604020202020204" pitchFamily="34" charset="0"/>
              </a:rPr>
              <a:t>brovght</a:t>
            </a:r>
            <a:r>
              <a:rPr lang="en-US" sz="1400" dirty="0">
                <a:solidFill>
                  <a:srgbClr val="222222"/>
                </a:solidFill>
                <a:latin typeface="Arial" panose="020B0604020202020204" pitchFamily="34" charset="0"/>
              </a:rPr>
              <a:t>.</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Thou </a:t>
            </a:r>
            <a:r>
              <a:rPr lang="en-US" sz="1400" dirty="0" err="1">
                <a:solidFill>
                  <a:srgbClr val="222222"/>
                </a:solidFill>
                <a:latin typeface="Arial" panose="020B0604020202020204" pitchFamily="34" charset="0"/>
              </a:rPr>
              <a:t>heardst</a:t>
            </a:r>
            <a:r>
              <a:rPr lang="en-US" sz="1400" dirty="0">
                <a:solidFill>
                  <a:srgbClr val="222222"/>
                </a:solidFill>
                <a:latin typeface="Arial" panose="020B0604020202020204" pitchFamily="34" charset="0"/>
              </a:rPr>
              <a:t>, thy rod thou didst remove,</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And </a:t>
            </a:r>
            <a:r>
              <a:rPr lang="en-US" sz="1400" dirty="0" err="1">
                <a:solidFill>
                  <a:srgbClr val="222222"/>
                </a:solidFill>
                <a:latin typeface="Arial" panose="020B0604020202020204" pitchFamily="34" charset="0"/>
              </a:rPr>
              <a:t>spar'd</a:t>
            </a:r>
            <a:r>
              <a:rPr lang="en-US" sz="1400" dirty="0">
                <a:solidFill>
                  <a:srgbClr val="222222"/>
                </a:solidFill>
                <a:latin typeface="Arial" panose="020B0604020202020204" pitchFamily="34" charset="0"/>
              </a:rPr>
              <a:t> my Body frail,</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Thou </a:t>
            </a:r>
            <a:r>
              <a:rPr lang="en-US" sz="1400" dirty="0" err="1">
                <a:solidFill>
                  <a:srgbClr val="222222"/>
                </a:solidFill>
                <a:latin typeface="Arial" panose="020B0604020202020204" pitchFamily="34" charset="0"/>
              </a:rPr>
              <a:t>shew'st</a:t>
            </a:r>
            <a:r>
              <a:rPr lang="en-US" sz="1400" dirty="0">
                <a:solidFill>
                  <a:srgbClr val="222222"/>
                </a:solidFill>
                <a:latin typeface="Arial" panose="020B0604020202020204" pitchFamily="34" charset="0"/>
              </a:rPr>
              <a:t> to me thy tender Love,</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My heart no more might quail.</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O, Praises to my mighty God,</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Praise to my Lord, I say,</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Who hath </a:t>
            </a:r>
            <a:r>
              <a:rPr lang="en-US" sz="1400" dirty="0" err="1">
                <a:solidFill>
                  <a:srgbClr val="222222"/>
                </a:solidFill>
                <a:latin typeface="Arial" panose="020B0604020202020204" pitchFamily="34" charset="0"/>
              </a:rPr>
              <a:t>redeem'd</a:t>
            </a:r>
            <a:r>
              <a:rPr lang="en-US" sz="1400" dirty="0">
                <a:solidFill>
                  <a:srgbClr val="222222"/>
                </a:solidFill>
                <a:latin typeface="Arial" panose="020B0604020202020204" pitchFamily="34" charset="0"/>
              </a:rPr>
              <a:t> my Soul from </a:t>
            </a:r>
            <a:r>
              <a:rPr lang="en-US" sz="1400" dirty="0" err="1">
                <a:solidFill>
                  <a:srgbClr val="222222"/>
                </a:solidFill>
                <a:latin typeface="Arial" panose="020B0604020202020204" pitchFamily="34" charset="0"/>
              </a:rPr>
              <a:t>pitt</a:t>
            </a:r>
            <a:r>
              <a:rPr lang="en-US" sz="1400" dirty="0">
                <a:solidFill>
                  <a:srgbClr val="222222"/>
                </a:solidFill>
                <a:latin typeface="Arial" panose="020B0604020202020204" pitchFamily="34" charset="0"/>
              </a:rPr>
              <a:t>:</a:t>
            </a:r>
            <a:br>
              <a:rPr lang="en-US" sz="1400" dirty="0">
                <a:solidFill>
                  <a:srgbClr val="222222"/>
                </a:solidFill>
                <a:latin typeface="Arial" panose="020B0604020202020204" pitchFamily="34" charset="0"/>
              </a:rPr>
            </a:br>
            <a:r>
              <a:rPr lang="en-US" sz="1400" dirty="0">
                <a:solidFill>
                  <a:srgbClr val="222222"/>
                </a:solidFill>
                <a:latin typeface="Arial" panose="020B0604020202020204" pitchFamily="34" charset="0"/>
              </a:rPr>
              <a:t>Praises to him for Aye</a:t>
            </a:r>
            <a:r>
              <a:rPr lang="en-US" sz="1400" dirty="0" smtClean="0">
                <a:solidFill>
                  <a:srgbClr val="333333"/>
                </a:solidFill>
                <a:latin typeface="Roboto"/>
              </a:rPr>
              <a:t>!</a:t>
            </a:r>
          </a:p>
          <a:p>
            <a:pPr algn="l" rtl="0"/>
            <a:r>
              <a:rPr lang="en-US" sz="1400" dirty="0" smtClean="0">
                <a:solidFill>
                  <a:srgbClr val="1E1D1D"/>
                </a:solidFill>
                <a:latin typeface="museo"/>
              </a:rPr>
              <a:t>Commentary: Bradstreet </a:t>
            </a:r>
            <a:r>
              <a:rPr lang="en-US" sz="1400" dirty="0">
                <a:solidFill>
                  <a:srgbClr val="1E1D1D"/>
                </a:solidFill>
                <a:latin typeface="museo"/>
              </a:rPr>
              <a:t>is relieved that God has delivered her from her fever. Early in the poem, she clearly expresses her fear of God's displeasure and vows to accept her death as a pathway to God's glory, she seems extremely relieved to that He allows her to live. </a:t>
            </a:r>
            <a:endParaRPr lang="ar-SA" sz="1400" dirty="0"/>
          </a:p>
        </p:txBody>
      </p:sp>
      <p:sp>
        <p:nvSpPr>
          <p:cNvPr id="4" name="عنصر نائب للمحتوى 3"/>
          <p:cNvSpPr>
            <a:spLocks noGrp="1"/>
          </p:cNvSpPr>
          <p:nvPr>
            <p:ph sz="half" idx="1"/>
          </p:nvPr>
        </p:nvSpPr>
        <p:spPr/>
        <p:txBody>
          <a:bodyPr/>
          <a:lstStyle/>
          <a:p>
            <a:pPr algn="l" rtl="0"/>
            <a:endParaRPr lang="en-US" sz="1600" dirty="0" smtClean="0">
              <a:solidFill>
                <a:srgbClr val="222222"/>
              </a:solidFill>
              <a:latin typeface="Arial" panose="020B0604020202020204" pitchFamily="34" charset="0"/>
            </a:endParaRPr>
          </a:p>
          <a:p>
            <a:pPr algn="l" rtl="0"/>
            <a:r>
              <a:rPr lang="en-US" sz="1600" u="sng" dirty="0" smtClean="0">
                <a:solidFill>
                  <a:srgbClr val="222222"/>
                </a:solidFill>
                <a:latin typeface="Arial" panose="020B0604020202020204" pitchFamily="34" charset="0"/>
              </a:rPr>
              <a:t>“Dialogue </a:t>
            </a:r>
            <a:r>
              <a:rPr lang="en-US" sz="1600" u="sng" dirty="0">
                <a:solidFill>
                  <a:srgbClr val="222222"/>
                </a:solidFill>
                <a:latin typeface="Arial" panose="020B0604020202020204" pitchFamily="34" charset="0"/>
              </a:rPr>
              <a:t>Between Old England and </a:t>
            </a:r>
            <a:r>
              <a:rPr lang="en-US" sz="1600" u="sng" dirty="0" smtClean="0">
                <a:solidFill>
                  <a:srgbClr val="222222"/>
                </a:solidFill>
                <a:latin typeface="Arial" panose="020B0604020202020204" pitchFamily="34" charset="0"/>
              </a:rPr>
              <a:t>New” </a:t>
            </a:r>
            <a:r>
              <a:rPr lang="en-US" sz="1600" dirty="0" smtClean="0">
                <a:solidFill>
                  <a:srgbClr val="222222"/>
                </a:solidFill>
                <a:latin typeface="Arial" panose="020B0604020202020204" pitchFamily="34" charset="0"/>
              </a:rPr>
              <a:t>by Anne Bradstreet</a:t>
            </a:r>
            <a:endParaRPr lang="en-US" sz="1600" dirty="0">
              <a:solidFill>
                <a:srgbClr val="222222"/>
              </a:solidFill>
              <a:latin typeface="Arial" panose="020B0604020202020204" pitchFamily="34" charset="0"/>
            </a:endParaRPr>
          </a:p>
          <a:p>
            <a:pPr algn="l" rtl="0"/>
            <a:r>
              <a:rPr lang="en-US" sz="1400" i="1" dirty="0" smtClean="0">
                <a:solidFill>
                  <a:srgbClr val="222222"/>
                </a:solidFill>
                <a:latin typeface="Arial" panose="020B0604020202020204" pitchFamily="34" charset="0"/>
              </a:rPr>
              <a:t>New England</a:t>
            </a:r>
          </a:p>
          <a:p>
            <a:pPr algn="l" rtl="0"/>
            <a:r>
              <a:rPr lang="en-US" sz="1400" dirty="0" smtClean="0">
                <a:solidFill>
                  <a:srgbClr val="222222"/>
                </a:solidFill>
                <a:latin typeface="Arial" panose="020B0604020202020204" pitchFamily="34" charset="0"/>
              </a:rPr>
              <a:t>Alas</a:t>
            </a:r>
            <a:r>
              <a:rPr lang="en-US" sz="1400" dirty="0">
                <a:solidFill>
                  <a:srgbClr val="222222"/>
                </a:solidFill>
                <a:latin typeface="Arial" panose="020B0604020202020204" pitchFamily="34" charset="0"/>
              </a:rPr>
              <a:t>, </a:t>
            </a:r>
            <a:r>
              <a:rPr lang="en-US" sz="1400" u="sng" dirty="0">
                <a:solidFill>
                  <a:srgbClr val="222222"/>
                </a:solidFill>
                <a:latin typeface="Arial" panose="020B0604020202020204" pitchFamily="34" charset="0"/>
              </a:rPr>
              <a:t>dear Mother</a:t>
            </a:r>
            <a:r>
              <a:rPr lang="en-US" sz="1400" dirty="0">
                <a:solidFill>
                  <a:srgbClr val="222222"/>
                </a:solidFill>
                <a:latin typeface="Arial" panose="020B0604020202020204" pitchFamily="34" charset="0"/>
              </a:rPr>
              <a:t>, fairest Queen and best,</a:t>
            </a:r>
            <a:r>
              <a:rPr lang="en-US" sz="1400" dirty="0"/>
              <a:t/>
            </a:r>
            <a:br>
              <a:rPr lang="en-US" sz="1400" dirty="0"/>
            </a:br>
            <a:r>
              <a:rPr lang="en-US" sz="1400" dirty="0">
                <a:solidFill>
                  <a:srgbClr val="222222"/>
                </a:solidFill>
                <a:latin typeface="Arial" panose="020B0604020202020204" pitchFamily="34" charset="0"/>
              </a:rPr>
              <a:t>With </a:t>
            </a:r>
            <a:r>
              <a:rPr lang="en-US" sz="1400" dirty="0" err="1">
                <a:solidFill>
                  <a:srgbClr val="222222"/>
                </a:solidFill>
                <a:latin typeface="Arial" panose="020B0604020202020204" pitchFamily="34" charset="0"/>
              </a:rPr>
              <a:t>honour</a:t>
            </a:r>
            <a:r>
              <a:rPr lang="en-US" sz="1400" dirty="0">
                <a:solidFill>
                  <a:srgbClr val="222222"/>
                </a:solidFill>
                <a:latin typeface="Arial" panose="020B0604020202020204" pitchFamily="34" charset="0"/>
              </a:rPr>
              <a:t>, wealth, and peace happy and blest,</a:t>
            </a:r>
            <a:r>
              <a:rPr lang="en-US" sz="1400" dirty="0"/>
              <a:t/>
            </a:r>
            <a:br>
              <a:rPr lang="en-US" sz="1400" dirty="0"/>
            </a:br>
            <a:r>
              <a:rPr lang="en-US" sz="1400" dirty="0">
                <a:solidFill>
                  <a:srgbClr val="222222"/>
                </a:solidFill>
                <a:latin typeface="Arial" panose="020B0604020202020204" pitchFamily="34" charset="0"/>
              </a:rPr>
              <a:t>What ails thee hang thy head, and cross thine arms,</a:t>
            </a:r>
            <a:r>
              <a:rPr lang="en-US" sz="1400" dirty="0"/>
              <a:t/>
            </a:r>
            <a:br>
              <a:rPr lang="en-US" sz="1400" dirty="0"/>
            </a:br>
            <a:r>
              <a:rPr lang="en-US" sz="1400" dirty="0">
                <a:solidFill>
                  <a:srgbClr val="222222"/>
                </a:solidFill>
                <a:latin typeface="Arial" panose="020B0604020202020204" pitchFamily="34" charset="0"/>
              </a:rPr>
              <a:t>And sit </a:t>
            </a:r>
            <a:r>
              <a:rPr lang="en-US" sz="1400" dirty="0" err="1">
                <a:solidFill>
                  <a:srgbClr val="222222"/>
                </a:solidFill>
                <a:latin typeface="Arial" panose="020B0604020202020204" pitchFamily="34" charset="0"/>
              </a:rPr>
              <a:t>i</a:t>
            </a:r>
            <a:r>
              <a:rPr lang="en-US" sz="1400" dirty="0">
                <a:solidFill>
                  <a:srgbClr val="222222"/>
                </a:solidFill>
                <a:latin typeface="Arial" panose="020B0604020202020204" pitchFamily="34" charset="0"/>
              </a:rPr>
              <a:t>’ the dust to sigh these sad alarms?</a:t>
            </a:r>
            <a:r>
              <a:rPr lang="en-US" sz="1400" dirty="0"/>
              <a:t/>
            </a:r>
            <a:br>
              <a:rPr lang="en-US" sz="1400" dirty="0"/>
            </a:br>
            <a:r>
              <a:rPr lang="en-US" sz="1400" dirty="0">
                <a:solidFill>
                  <a:srgbClr val="222222"/>
                </a:solidFill>
                <a:latin typeface="Arial" panose="020B0604020202020204" pitchFamily="34" charset="0"/>
              </a:rPr>
              <a:t>What deluge of new woes thus over-whelm</a:t>
            </a:r>
            <a:r>
              <a:rPr lang="en-US" sz="1400" dirty="0"/>
              <a:t/>
            </a:r>
            <a:br>
              <a:rPr lang="en-US" sz="1400" dirty="0"/>
            </a:br>
            <a:r>
              <a:rPr lang="en-US" sz="1400" dirty="0">
                <a:solidFill>
                  <a:srgbClr val="222222"/>
                </a:solidFill>
                <a:latin typeface="Arial" panose="020B0604020202020204" pitchFamily="34" charset="0"/>
              </a:rPr>
              <a:t>The glories of thy ever famous Realm?</a:t>
            </a:r>
            <a:r>
              <a:rPr lang="en-US" sz="1400" dirty="0"/>
              <a:t/>
            </a:r>
            <a:br>
              <a:rPr lang="en-US" sz="1400" dirty="0"/>
            </a:br>
            <a:r>
              <a:rPr lang="en-US" sz="1400" dirty="0">
                <a:solidFill>
                  <a:srgbClr val="222222"/>
                </a:solidFill>
                <a:latin typeface="Arial" panose="020B0604020202020204" pitchFamily="34" charset="0"/>
              </a:rPr>
              <a:t>What means this wailing tone, this mournful guise?</a:t>
            </a:r>
            <a:r>
              <a:rPr lang="en-US" sz="1400" dirty="0"/>
              <a:t/>
            </a:r>
            <a:br>
              <a:rPr lang="en-US" sz="1400" dirty="0"/>
            </a:br>
            <a:r>
              <a:rPr lang="en-US" sz="1400" dirty="0">
                <a:solidFill>
                  <a:srgbClr val="222222"/>
                </a:solidFill>
                <a:latin typeface="Arial" panose="020B0604020202020204" pitchFamily="34" charset="0"/>
              </a:rPr>
              <a:t>Ah, tell </a:t>
            </a:r>
            <a:r>
              <a:rPr lang="en-US" sz="1400" u="sng" dirty="0">
                <a:solidFill>
                  <a:srgbClr val="222222"/>
                </a:solidFill>
                <a:latin typeface="Arial" panose="020B0604020202020204" pitchFamily="34" charset="0"/>
              </a:rPr>
              <a:t>thy Daughter</a:t>
            </a:r>
            <a:r>
              <a:rPr lang="en-US" sz="1400" dirty="0">
                <a:solidFill>
                  <a:srgbClr val="222222"/>
                </a:solidFill>
                <a:latin typeface="Arial" panose="020B0604020202020204" pitchFamily="34" charset="0"/>
              </a:rPr>
              <a:t>; she may sympathize</a:t>
            </a:r>
            <a:r>
              <a:rPr lang="en-US" sz="1600" dirty="0" smtClean="0">
                <a:solidFill>
                  <a:srgbClr val="222222"/>
                </a:solidFill>
                <a:latin typeface="Arial" panose="020B0604020202020204" pitchFamily="34" charset="0"/>
              </a:rPr>
              <a:t>.</a:t>
            </a:r>
          </a:p>
          <a:p>
            <a:pPr algn="l" rtl="0"/>
            <a:r>
              <a:rPr lang="en-US" sz="1600" dirty="0" smtClean="0">
                <a:solidFill>
                  <a:srgbClr val="222222"/>
                </a:solidFill>
                <a:latin typeface="Arial" panose="020B0604020202020204" pitchFamily="34" charset="0"/>
              </a:rPr>
              <a:t>Dear Mother: England</a:t>
            </a:r>
          </a:p>
          <a:p>
            <a:pPr algn="l" rtl="0"/>
            <a:r>
              <a:rPr lang="en-US" sz="1600" dirty="0" smtClean="0">
                <a:solidFill>
                  <a:srgbClr val="222222"/>
                </a:solidFill>
                <a:latin typeface="Arial" panose="020B0604020202020204" pitchFamily="34" charset="0"/>
              </a:rPr>
              <a:t>Thy Daughter: America</a:t>
            </a:r>
            <a:endParaRPr lang="ar-SA" sz="16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2299597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224</TotalTime>
  <Words>1297</Words>
  <Application>Microsoft Office PowerPoint</Application>
  <PresentationFormat>A4 Paper (210x297 mm)</PresentationFormat>
  <Paragraphs>107</Paragraphs>
  <Slides>15</Slides>
  <Notes>2</Notes>
  <HiddenSlides>0</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15</vt:i4>
      </vt:variant>
    </vt:vector>
  </HeadingPairs>
  <TitlesOfParts>
    <vt:vector size="24" baseType="lpstr">
      <vt:lpstr>ae_AlMateen</vt:lpstr>
      <vt:lpstr>Arial</vt:lpstr>
      <vt:lpstr>AYM Wadiy S_U normal.</vt:lpstr>
      <vt:lpstr>Calibri</vt:lpstr>
      <vt:lpstr>museo</vt:lpstr>
      <vt:lpstr>Roboto</vt:lpstr>
      <vt:lpstr>Times New Roman</vt:lpstr>
      <vt:lpstr>Wingdings</vt:lpstr>
      <vt:lpstr>نسق Office</vt:lpstr>
      <vt:lpstr>عرض تقديمي في PowerPoint</vt:lpstr>
      <vt:lpstr>Lecture Two: </vt:lpstr>
      <vt:lpstr>American Colonial Literature: </vt:lpstr>
      <vt:lpstr>American Colonial Literature: </vt:lpstr>
      <vt:lpstr>How did religion shape the literature of the Puritan period?</vt:lpstr>
      <vt:lpstr>So, when was the Puritan Part of the Colonial Period?</vt:lpstr>
      <vt:lpstr>Puritan DIVINE MISSION</vt:lpstr>
      <vt:lpstr>Puritan Thought:</vt:lpstr>
      <vt:lpstr>Puritan terms and influences </vt:lpstr>
      <vt:lpstr>How did religion shape the literature of the Puritan period?</vt:lpstr>
      <vt:lpstr>The Puritan 10 Commandments</vt:lpstr>
      <vt:lpstr>Puritan Writers to remember</vt:lpstr>
      <vt:lpstr>Puritan Writing</vt:lpstr>
      <vt:lpstr>Examples on Anne Bradstreet’s Poetry</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Abdullah Fawaz Albadarneh</dc:creator>
  <cp:lastModifiedBy>Abdullah Fawaz Albadarneh</cp:lastModifiedBy>
  <cp:revision>17</cp:revision>
  <dcterms:created xsi:type="dcterms:W3CDTF">2017-09-29T06:34:04Z</dcterms:created>
  <dcterms:modified xsi:type="dcterms:W3CDTF">2017-09-29T10:18:29Z</dcterms:modified>
</cp:coreProperties>
</file>