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92" r:id="rId3"/>
    <p:sldId id="308" r:id="rId4"/>
    <p:sldId id="309" r:id="rId5"/>
    <p:sldId id="310" r:id="rId6"/>
    <p:sldId id="313" r:id="rId7"/>
    <p:sldId id="318" r:id="rId8"/>
    <p:sldId id="315" r:id="rId9"/>
    <p:sldId id="314" r:id="rId10"/>
    <p:sldId id="316" r:id="rId11"/>
    <p:sldId id="317"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334"/>
    <a:srgbClr val="D98061"/>
    <a:srgbClr val="313B4A"/>
    <a:srgbClr val="43A79C"/>
    <a:srgbClr val="EDBD1F"/>
    <a:srgbClr val="F04316"/>
    <a:srgbClr val="81AA52"/>
    <a:srgbClr val="0E478A"/>
    <a:srgbClr val="ECA02F"/>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51" d="100"/>
          <a:sy n="51" d="100"/>
        </p:scale>
        <p:origin x="90" y="546"/>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10/3/2017</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solidFill>
                  <a:prstClr val="black"/>
                </a:solidFill>
              </a:rPr>
              <a:pPr>
                <a:defRPr/>
              </a:pPr>
              <a:t>8</a:t>
            </a:fld>
            <a:endParaRPr lang="en-US" dirty="0">
              <a:solidFill>
                <a:prstClr val="black"/>
              </a:solidFill>
            </a:endParaRPr>
          </a:p>
        </p:txBody>
      </p:sp>
    </p:spTree>
    <p:extLst>
      <p:ext uri="{BB962C8B-B14F-4D97-AF65-F5344CB8AC3E}">
        <p14:creationId xmlns:p14="http://schemas.microsoft.com/office/powerpoint/2010/main" val="2195236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en.wikipedia.org/wiki/Transcendentalis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lvl="0" algn="ctr">
              <a:defRPr/>
            </a:pPr>
            <a:r>
              <a:rPr lang="en-US" sz="2800" b="1" dirty="0">
                <a:solidFill>
                  <a:prstClr val="black"/>
                </a:solidFill>
                <a:latin typeface="Calibri" pitchFamily="34" charset="0"/>
                <a:cs typeface="Times New Roman" pitchFamily="18" charset="0"/>
              </a:rPr>
              <a:t>Introduction to American Literature</a:t>
            </a:r>
            <a:endParaRPr lang="en-US" sz="2800" b="1" dirty="0">
              <a:solidFill>
                <a:prstClr val="black"/>
              </a:solidFill>
              <a:latin typeface="Calibri" pitchFamily="34" charset="0"/>
            </a:endParaRPr>
          </a:p>
          <a:p>
            <a:pPr lvl="0" algn="ctr">
              <a:defRPr/>
            </a:pPr>
            <a:r>
              <a:rPr lang="en-US" sz="2600" b="1" dirty="0">
                <a:solidFill>
                  <a:prstClr val="black"/>
                </a:solidFill>
                <a:latin typeface="Calibri" pitchFamily="34" charset="0"/>
                <a:cs typeface="Times New Roman" pitchFamily="18" charset="0"/>
              </a:rPr>
              <a:t>Dr. </a:t>
            </a:r>
            <a:r>
              <a:rPr lang="en-US" sz="2600" b="1" dirty="0" smtClean="0">
                <a:solidFill>
                  <a:prstClr val="black"/>
                </a:solidFill>
                <a:latin typeface="Calibri" pitchFamily="34" charset="0"/>
                <a:cs typeface="Times New Roman" pitchFamily="18" charset="0"/>
              </a:rPr>
              <a:t>Abdullah Al-</a:t>
            </a:r>
            <a:r>
              <a:rPr lang="en-US" sz="2600" b="1" dirty="0" err="1" smtClean="0">
                <a:solidFill>
                  <a:prstClr val="black"/>
                </a:solidFill>
                <a:latin typeface="Calibri" pitchFamily="34" charset="0"/>
                <a:cs typeface="Times New Roman" pitchFamily="18" charset="0"/>
              </a:rPr>
              <a:t>Badarneh</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b="1" dirty="0" smtClean="0">
                <a:effectLst>
                  <a:outerShdw blurRad="38100" dist="38100" dir="2700000" algn="tl">
                    <a:srgbClr val="000000">
                      <a:alpha val="43137"/>
                    </a:srgbClr>
                  </a:outerShdw>
                </a:effectLst>
                <a:cs typeface="Arial" pitchFamily="34" charset="0"/>
              </a:rPr>
              <a:t>Lecture 3</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en-US" sz="28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American Romanticism and Transcendentalism</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lvl="0" algn="l" rtl="0" eaLnBrk="0" hangingPunct="0"/>
            <a:r>
              <a:rPr lang="en-US" altLang="ar-SA" sz="2000" dirty="0">
                <a:solidFill>
                  <a:prstClr val="black"/>
                </a:solidFill>
                <a:cs typeface="Arial" panose="020B0604020202020204" pitchFamily="34" charset="0"/>
              </a:rPr>
              <a:t>Romanticism became popular in American politics, philosophy and art. The movement appealed to the revolutionary spirit of America as well as to those longing to break free of the strict religious traditions of early settlement. The Romantics rejected rationalism and religious intellect. It appealed to those in opposition of Calvinism, which includes the belief that the destiny of each individual is preordained. The Romantic movement gave rise to New England </a:t>
            </a:r>
            <a:r>
              <a:rPr lang="en-US" altLang="ar-SA" sz="2000" dirty="0" smtClean="0">
                <a:solidFill>
                  <a:prstClr val="black"/>
                </a:solidFill>
                <a:cs typeface="Arial" panose="020B0604020202020204" pitchFamily="34" charset="0"/>
                <a:hlinkClick r:id="rId3" tooltip="Transcendentalism"/>
              </a:rPr>
              <a:t>Transcendentalism</a:t>
            </a:r>
            <a:r>
              <a:rPr lang="en-US" altLang="ar-SA" sz="2000" dirty="0" smtClean="0">
                <a:solidFill>
                  <a:prstClr val="black"/>
                </a:solidFill>
                <a:cs typeface="Arial" panose="020B0604020202020204" pitchFamily="34" charset="0"/>
              </a:rPr>
              <a:t> which portrayed a less restrictive relationship between God and Universe. The new </a:t>
            </a:r>
            <a:r>
              <a:rPr lang="en-US" altLang="ar-SA" sz="2000" dirty="0">
                <a:solidFill>
                  <a:prstClr val="black"/>
                </a:solidFill>
                <a:cs typeface="Arial" panose="020B0604020202020204" pitchFamily="34" charset="0"/>
              </a:rPr>
              <a:t>philosophy presented the individual with a more personal relationship with </a:t>
            </a:r>
            <a:r>
              <a:rPr lang="en-US" altLang="ar-SA" sz="2000" dirty="0" smtClean="0">
                <a:solidFill>
                  <a:prstClr val="black"/>
                </a:solidFill>
                <a:cs typeface="Arial" panose="020B0604020202020204" pitchFamily="34" charset="0"/>
              </a:rPr>
              <a:t>God</a:t>
            </a:r>
            <a:r>
              <a:rPr lang="en-US" altLang="ar-SA" sz="2000" dirty="0">
                <a:solidFill>
                  <a:prstClr val="black"/>
                </a:solidFill>
                <a:cs typeface="Arial" panose="020B0604020202020204" pitchFamily="34" charset="0"/>
              </a:rPr>
              <a:t>. Transcendentalism and Romanticism appealed to Americans in a similar fashion, for both privileged feeling over reason, individual freedom of expression over the restraints of tradition and custom. It often involved a rapturous response to nature. It encouraged the rejection of harsh, rigid Calvinism, and promised a new blossoming of American culture. </a:t>
            </a:r>
          </a:p>
          <a:p>
            <a:endParaRPr lang="ar-SA" sz="2000" dirty="0"/>
          </a:p>
        </p:txBody>
      </p:sp>
      <p:sp>
        <p:nvSpPr>
          <p:cNvPr id="2" name="Title 1"/>
          <p:cNvSpPr>
            <a:spLocks noGrp="1"/>
          </p:cNvSpPr>
          <p:nvPr>
            <p:ph type="title"/>
          </p:nvPr>
        </p:nvSpPr>
        <p:spPr/>
        <p:txBody>
          <a:bodyPr/>
          <a:lstStyle/>
          <a:p>
            <a:pPr algn="ctr"/>
            <a:r>
              <a:rPr lang="en-US" sz="4000" dirty="0">
                <a:solidFill>
                  <a:prstClr val="black"/>
                </a:solidFill>
                <a:latin typeface="+mn-lt"/>
                <a:ea typeface="+mn-ea"/>
                <a:cs typeface="Arial" panose="020B0604020202020204" pitchFamily="34" charset="0"/>
              </a:rPr>
              <a:t>American Romanticism</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rtl="0"/>
            <a:r>
              <a:rPr lang="en-US" altLang="ar-SA" sz="4000" dirty="0">
                <a:solidFill>
                  <a:prstClr val="black"/>
                </a:solidFill>
                <a:latin typeface="+mn-lt"/>
                <a:ea typeface="+mn-ea"/>
                <a:cs typeface="Arial" panose="020B0604020202020204" pitchFamily="34" charset="0"/>
              </a:rPr>
              <a:t>Transcendentalism</a:t>
            </a:r>
            <a:endParaRPr lang="en-US" sz="4000" dirty="0">
              <a:solidFill>
                <a:prstClr val="black"/>
              </a:solidFill>
              <a:latin typeface="+mn-lt"/>
              <a:ea typeface="+mn-ea"/>
              <a:cs typeface="Arial" panose="020B0604020202020204" pitchFamily="34" charset="0"/>
            </a:endParaRPr>
          </a:p>
        </p:txBody>
      </p:sp>
      <p:sp>
        <p:nvSpPr>
          <p:cNvPr id="6" name="Content Placeholder 5"/>
          <p:cNvSpPr>
            <a:spLocks noGrp="1"/>
          </p:cNvSpPr>
          <p:nvPr>
            <p:ph sz="half" idx="13"/>
          </p:nvPr>
        </p:nvSpPr>
        <p:spPr/>
        <p:txBody>
          <a:bodyPr/>
          <a:lstStyle/>
          <a:p>
            <a:pPr marL="342900" lvl="0" indent="-342900" algn="l" rtl="0" fontAlgn="base">
              <a:spcAft>
                <a:spcPct val="0"/>
              </a:spcAft>
              <a:buClr>
                <a:srgbClr val="99FF66"/>
              </a:buClr>
              <a:buFont typeface="Wingdings" panose="05000000000000000000" pitchFamily="2" charset="2"/>
              <a:buChar char="§"/>
            </a:pPr>
            <a:r>
              <a:rPr lang="en-US" altLang="ar-SA" sz="2000" dirty="0" smtClean="0">
                <a:solidFill>
                  <a:prstClr val="black"/>
                </a:solidFill>
                <a:cs typeface="Arial" panose="020B0604020202020204" pitchFamily="34" charset="0"/>
              </a:rPr>
              <a:t>Deists </a:t>
            </a:r>
            <a:r>
              <a:rPr lang="en-US" altLang="ar-SA" sz="2000" dirty="0">
                <a:solidFill>
                  <a:prstClr val="black"/>
                </a:solidFill>
                <a:cs typeface="Arial" panose="020B0604020202020204" pitchFamily="34" charset="0"/>
              </a:rPr>
              <a:t>hold that a certain kind of religious knowledge is either inherent in each person or accessible </a:t>
            </a:r>
            <a:r>
              <a:rPr lang="en-US" altLang="ar-SA" sz="2000" dirty="0" smtClean="0">
                <a:solidFill>
                  <a:prstClr val="black"/>
                </a:solidFill>
                <a:cs typeface="Arial" panose="020B0604020202020204" pitchFamily="34" charset="0"/>
              </a:rPr>
              <a:t>through </a:t>
            </a:r>
            <a:r>
              <a:rPr lang="en-US" altLang="ar-SA" sz="2000" dirty="0">
                <a:solidFill>
                  <a:prstClr val="black"/>
                </a:solidFill>
                <a:cs typeface="Arial" panose="020B0604020202020204" pitchFamily="34" charset="0"/>
              </a:rPr>
              <a:t>the exercise of reason</a:t>
            </a:r>
            <a:r>
              <a:rPr lang="en-US" altLang="ar-SA" sz="2000" dirty="0" smtClean="0">
                <a:solidFill>
                  <a:prstClr val="black"/>
                </a:solidFill>
                <a:cs typeface="Arial" panose="020B0604020202020204" pitchFamily="34" charset="0"/>
              </a:rPr>
              <a:t>.</a:t>
            </a:r>
          </a:p>
          <a:p>
            <a:pPr marL="342900" lvl="0" indent="-342900" algn="l" rtl="0" fontAlgn="base">
              <a:spcAft>
                <a:spcPct val="0"/>
              </a:spcAft>
              <a:buClr>
                <a:srgbClr val="99FF66"/>
              </a:buClr>
              <a:buFont typeface="Wingdings" panose="05000000000000000000" pitchFamily="2" charset="2"/>
              <a:buChar char="§"/>
            </a:pPr>
            <a:r>
              <a:rPr lang="en-US" altLang="ar-SA" sz="2000" dirty="0">
                <a:solidFill>
                  <a:prstClr val="black"/>
                </a:solidFill>
                <a:cs typeface="Arial" panose="020B0604020202020204" pitchFamily="34" charset="0"/>
              </a:rPr>
              <a:t>Transcendentalism also involved a rejection of strict Puritan religious attitudes </a:t>
            </a:r>
          </a:p>
          <a:p>
            <a:pPr marL="342900" lvl="0" indent="-342900" algn="l" rtl="0" fontAlgn="base">
              <a:spcAft>
                <a:spcPct val="0"/>
              </a:spcAft>
              <a:buClr>
                <a:srgbClr val="99FF66"/>
              </a:buClr>
              <a:buFont typeface="Wingdings" panose="05000000000000000000" pitchFamily="2" charset="2"/>
              <a:buChar char="§"/>
            </a:pPr>
            <a:r>
              <a:rPr lang="en-US" altLang="ar-SA" sz="2000" dirty="0">
                <a:solidFill>
                  <a:prstClr val="black"/>
                </a:solidFill>
                <a:cs typeface="Arial" panose="020B0604020202020204" pitchFamily="34" charset="0"/>
              </a:rPr>
              <a:t>Unlike the Puritans, the Transcendentalists saw humans and nature as possessing an innate goodness.</a:t>
            </a:r>
          </a:p>
          <a:p>
            <a:pPr marL="342900" lvl="0" indent="-342900" algn="l" rtl="0" fontAlgn="base">
              <a:spcAft>
                <a:spcPct val="0"/>
              </a:spcAft>
              <a:buClr>
                <a:srgbClr val="99FF66"/>
              </a:buClr>
              <a:buFont typeface="Wingdings" panose="05000000000000000000" pitchFamily="2" charset="2"/>
              <a:buChar char="§"/>
            </a:pPr>
            <a:endParaRPr lang="en-US" altLang="ar-SA" sz="2000" dirty="0">
              <a:solidFill>
                <a:prstClr val="black"/>
              </a:solidFill>
              <a:cs typeface="Arial" panose="020B0604020202020204" pitchFamily="34" charset="0"/>
            </a:endParaRPr>
          </a:p>
          <a:p>
            <a:endParaRPr lang="en-US" sz="2000" dirty="0">
              <a:solidFill>
                <a:prstClr val="black"/>
              </a:solidFill>
              <a:cs typeface="Arial" panose="020B0604020202020204" pitchFamily="34" charset="0"/>
            </a:endParaRPr>
          </a:p>
        </p:txBody>
      </p:sp>
      <p:sp>
        <p:nvSpPr>
          <p:cNvPr id="5" name="Content Placeholder 4"/>
          <p:cNvSpPr>
            <a:spLocks noGrp="1"/>
          </p:cNvSpPr>
          <p:nvPr>
            <p:ph sz="half" idx="1"/>
          </p:nvPr>
        </p:nvSpPr>
        <p:spPr/>
        <p:txBody>
          <a:bodyPr/>
          <a:lstStyle/>
          <a:p>
            <a:pPr marL="342900" lvl="0" indent="-342900" algn="l" rtl="0" fontAlgn="base">
              <a:spcAft>
                <a:spcPct val="0"/>
              </a:spcAft>
              <a:buClr>
                <a:srgbClr val="99FF66"/>
              </a:buClr>
              <a:buFont typeface="Wingdings" charset="0"/>
              <a:buChar char="§"/>
              <a:defRPr/>
            </a:pPr>
            <a:r>
              <a:rPr lang="en-US" sz="2000" dirty="0">
                <a:solidFill>
                  <a:prstClr val="black"/>
                </a:solidFill>
                <a:cs typeface="Arial" panose="020B0604020202020204" pitchFamily="34" charset="0"/>
              </a:rPr>
              <a:t>Proposes a belief in a higher reality than that found in sense experience or in a higher kind of knowledge than that achieved by human reason.</a:t>
            </a:r>
          </a:p>
          <a:p>
            <a:pPr marL="342900" lvl="0" indent="-342900" algn="l" rtl="0" fontAlgn="base">
              <a:spcAft>
                <a:spcPct val="0"/>
              </a:spcAft>
              <a:buClr>
                <a:srgbClr val="99FF66"/>
              </a:buClr>
              <a:buFont typeface="Wingdings" charset="0"/>
              <a:buChar char="§"/>
              <a:defRPr/>
            </a:pPr>
            <a:r>
              <a:rPr lang="en-US" sz="2000" dirty="0">
                <a:solidFill>
                  <a:prstClr val="black"/>
                </a:solidFill>
                <a:cs typeface="Arial" panose="020B0604020202020204" pitchFamily="34" charset="0"/>
              </a:rPr>
              <a:t>Suggests that every individual is capable of discovering this higher truth on his or her own, through </a:t>
            </a:r>
            <a:r>
              <a:rPr lang="en-US" sz="2000" dirty="0" smtClean="0">
                <a:solidFill>
                  <a:prstClr val="black"/>
                </a:solidFill>
                <a:cs typeface="Arial" panose="020B0604020202020204" pitchFamily="34" charset="0"/>
              </a:rPr>
              <a:t>intuition.</a:t>
            </a:r>
          </a:p>
          <a:p>
            <a:pPr marL="342900" lvl="0" indent="-342900" algn="l" rtl="0" fontAlgn="base">
              <a:spcAft>
                <a:spcPct val="0"/>
              </a:spcAft>
              <a:buClr>
                <a:srgbClr val="99FF66"/>
              </a:buClr>
              <a:buFont typeface="Wingdings" panose="05000000000000000000" pitchFamily="2" charset="2"/>
              <a:buChar char="§"/>
            </a:pPr>
            <a:r>
              <a:rPr lang="en-US" altLang="ar-SA" sz="2000" dirty="0">
                <a:solidFill>
                  <a:prstClr val="black"/>
                </a:solidFill>
                <a:cs typeface="Arial" panose="020B0604020202020204" pitchFamily="34" charset="0"/>
              </a:rPr>
              <a:t>Transcendentalism was strongly influenced by Deism, which although rationalist, was opposed to Calvinist orthodoxy.</a:t>
            </a:r>
          </a:p>
          <a:p>
            <a:pPr marL="342900" lvl="0" indent="-342900" algn="l" rtl="0" fontAlgn="base">
              <a:spcAft>
                <a:spcPct val="0"/>
              </a:spcAft>
              <a:buClr>
                <a:srgbClr val="99FF66"/>
              </a:buClr>
              <a:buFont typeface="Wingdings" charset="0"/>
              <a:buChar char="§"/>
              <a:defRPr/>
            </a:pPr>
            <a:endParaRPr lang="en-US" sz="2000" dirty="0" smtClean="0">
              <a:solidFill>
                <a:prstClr val="black"/>
              </a:solidFill>
              <a:cs typeface="Arial" panose="020B0604020202020204" pitchFamily="34" charset="0"/>
            </a:endParaRPr>
          </a:p>
          <a:p>
            <a:pPr marL="342900" lvl="0" indent="-342900" algn="l" rtl="0" fontAlgn="base">
              <a:spcAft>
                <a:spcPct val="0"/>
              </a:spcAft>
              <a:buClr>
                <a:srgbClr val="99FF66"/>
              </a:buClr>
              <a:buFont typeface="Wingdings" charset="0"/>
              <a:buChar char="§"/>
              <a:defRPr/>
            </a:pPr>
            <a:endParaRPr lang="en-US" sz="2000" dirty="0">
              <a:solidFill>
                <a:prstClr val="black"/>
              </a:solidFill>
              <a:cs typeface="Arial" panose="020B0604020202020204" pitchFamily="34" charset="0"/>
            </a:endParaRPr>
          </a:p>
          <a:p>
            <a:endParaRPr lang="en-US" sz="2000" dirty="0">
              <a:solidFill>
                <a:prstClr val="black"/>
              </a:solidFill>
              <a:cs typeface="Arial" panose="020B0604020202020204"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2799740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rtl="0"/>
            <a:r>
              <a:rPr lang="en-US" dirty="0" smtClean="0"/>
              <a:t>The Influence of Romanticism</a:t>
            </a:r>
            <a:endParaRPr lang="en-US" dirty="0"/>
          </a:p>
        </p:txBody>
      </p:sp>
      <p:sp>
        <p:nvSpPr>
          <p:cNvPr id="6" name="Content Placeholder 5"/>
          <p:cNvSpPr>
            <a:spLocks noGrp="1"/>
          </p:cNvSpPr>
          <p:nvPr>
            <p:ph sz="half" idx="13"/>
          </p:nvPr>
        </p:nvSpPr>
        <p:spPr/>
        <p:txBody>
          <a:bodyPr/>
          <a:lstStyle/>
          <a:p>
            <a:pPr marL="342900" lvl="0" indent="-342900" algn="l" rtl="0" fontAlgn="base">
              <a:lnSpc>
                <a:spcPct val="90000"/>
              </a:lnSpc>
              <a:spcAft>
                <a:spcPct val="0"/>
              </a:spcAft>
              <a:buClr>
                <a:srgbClr val="99FF66"/>
              </a:buClr>
              <a:buFont typeface="Wingdings" panose="05000000000000000000" pitchFamily="2" charset="2"/>
              <a:buChar char="§"/>
            </a:pPr>
            <a:r>
              <a:rPr lang="en-US" altLang="ar-SA" sz="2000" dirty="0" smtClean="0">
                <a:solidFill>
                  <a:prstClr val="black"/>
                </a:solidFill>
                <a:cs typeface="Arial" panose="020B0604020202020204" pitchFamily="34" charset="0"/>
              </a:rPr>
              <a:t>--Nature and the </a:t>
            </a:r>
            <a:r>
              <a:rPr lang="en-US" altLang="ar-SA" sz="2000" dirty="0" err="1" smtClean="0">
                <a:solidFill>
                  <a:prstClr val="black"/>
                </a:solidFill>
                <a:cs typeface="Arial" panose="020B0604020202020204" pitchFamily="34" charset="0"/>
              </a:rPr>
              <a:t>Oversoul</a:t>
            </a:r>
            <a:r>
              <a:rPr lang="en-US" altLang="ar-SA" sz="2000" dirty="0" smtClean="0">
                <a:solidFill>
                  <a:prstClr val="black"/>
                </a:solidFill>
                <a:cs typeface="Arial" panose="020B0604020202020204" pitchFamily="34" charset="0"/>
              </a:rPr>
              <a:t>:</a:t>
            </a:r>
          </a:p>
          <a:p>
            <a:pPr marL="342900" lvl="0" indent="-342900" algn="l" rtl="0" fontAlgn="base">
              <a:lnSpc>
                <a:spcPct val="90000"/>
              </a:lnSpc>
              <a:spcAft>
                <a:spcPct val="0"/>
              </a:spcAft>
              <a:buClr>
                <a:srgbClr val="99FF66"/>
              </a:buClr>
              <a:buFont typeface="Wingdings" panose="05000000000000000000" pitchFamily="2" charset="2"/>
              <a:buChar char="§"/>
            </a:pPr>
            <a:r>
              <a:rPr lang="en-US" altLang="ar-SA" sz="2000" dirty="0" smtClean="0">
                <a:solidFill>
                  <a:prstClr val="black"/>
                </a:solidFill>
                <a:cs typeface="Arial" panose="020B0604020202020204" pitchFamily="34" charset="0"/>
              </a:rPr>
              <a:t>Transcendentalist </a:t>
            </a:r>
            <a:r>
              <a:rPr lang="en-US" altLang="ar-SA" sz="2000" dirty="0">
                <a:solidFill>
                  <a:prstClr val="black"/>
                </a:solidFill>
                <a:cs typeface="Arial" panose="020B0604020202020204" pitchFamily="34" charset="0"/>
              </a:rPr>
              <a:t>writers expressed semi-religious feelings toward nature</a:t>
            </a:r>
          </a:p>
          <a:p>
            <a:pPr marL="342900" lvl="0" indent="-342900" algn="l" rtl="0" fontAlgn="base">
              <a:lnSpc>
                <a:spcPct val="90000"/>
              </a:lnSpc>
              <a:spcAft>
                <a:spcPct val="0"/>
              </a:spcAft>
              <a:buClr>
                <a:srgbClr val="99FF66"/>
              </a:buClr>
              <a:buFont typeface="Wingdings" panose="05000000000000000000" pitchFamily="2" charset="2"/>
              <a:buChar char="§"/>
            </a:pPr>
            <a:r>
              <a:rPr lang="en-US" altLang="ar-SA" sz="2000" dirty="0">
                <a:solidFill>
                  <a:prstClr val="black"/>
                </a:solidFill>
                <a:cs typeface="Arial" panose="020B0604020202020204" pitchFamily="34" charset="0"/>
              </a:rPr>
              <a:t>They saw a direct connection between the universe &amp; the individual soul</a:t>
            </a:r>
          </a:p>
          <a:p>
            <a:pPr marL="342900" lvl="0" indent="-342900" algn="l" rtl="0" fontAlgn="base">
              <a:lnSpc>
                <a:spcPct val="90000"/>
              </a:lnSpc>
              <a:spcAft>
                <a:spcPct val="0"/>
              </a:spcAft>
              <a:buClr>
                <a:srgbClr val="99FF66"/>
              </a:buClr>
              <a:buFont typeface="Wingdings" panose="05000000000000000000" pitchFamily="2" charset="2"/>
              <a:buChar char="§"/>
            </a:pPr>
            <a:r>
              <a:rPr lang="en-US" altLang="ar-SA" sz="2000" dirty="0">
                <a:solidFill>
                  <a:prstClr val="black"/>
                </a:solidFill>
                <a:cs typeface="Arial" panose="020B0604020202020204" pitchFamily="34" charset="0"/>
              </a:rPr>
              <a:t>Divinity permeated all objects, animate or inanimate</a:t>
            </a:r>
          </a:p>
          <a:p>
            <a:pPr marL="342900" lvl="0" indent="-342900" algn="l" rtl="0" fontAlgn="base">
              <a:lnSpc>
                <a:spcPct val="90000"/>
              </a:lnSpc>
              <a:spcAft>
                <a:spcPct val="0"/>
              </a:spcAft>
              <a:buClr>
                <a:srgbClr val="99FF66"/>
              </a:buClr>
              <a:buFont typeface="Wingdings" panose="05000000000000000000" pitchFamily="2" charset="2"/>
              <a:buChar char="§"/>
            </a:pPr>
            <a:r>
              <a:rPr lang="en-US" altLang="ar-SA" sz="2000" dirty="0">
                <a:solidFill>
                  <a:prstClr val="black"/>
                </a:solidFill>
                <a:cs typeface="Arial" panose="020B0604020202020204" pitchFamily="34" charset="0"/>
              </a:rPr>
              <a:t>The purpose of human life was union with the </a:t>
            </a:r>
            <a:r>
              <a:rPr lang="ja-JP" altLang="en-US" sz="2000" dirty="0">
                <a:solidFill>
                  <a:prstClr val="black"/>
                </a:solidFill>
                <a:cs typeface="Arial" panose="020B0604020202020204" pitchFamily="34" charset="0"/>
              </a:rPr>
              <a:t>“</a:t>
            </a:r>
            <a:r>
              <a:rPr lang="en-US" altLang="ja-JP" sz="2000" dirty="0" err="1">
                <a:solidFill>
                  <a:prstClr val="black"/>
                </a:solidFill>
                <a:cs typeface="Arial" panose="020B0604020202020204" pitchFamily="34" charset="0"/>
              </a:rPr>
              <a:t>Oversoul</a:t>
            </a:r>
            <a:r>
              <a:rPr lang="ja-JP" altLang="en-US" sz="2000" dirty="0">
                <a:solidFill>
                  <a:prstClr val="black"/>
                </a:solidFill>
                <a:cs typeface="Arial" panose="020B0604020202020204" pitchFamily="34" charset="0"/>
              </a:rPr>
              <a:t>”</a:t>
            </a:r>
            <a:r>
              <a:rPr lang="en-US" altLang="ja-JP" sz="2000" dirty="0">
                <a:solidFill>
                  <a:prstClr val="black"/>
                </a:solidFill>
                <a:cs typeface="Arial" panose="020B0604020202020204" pitchFamily="34" charset="0"/>
              </a:rPr>
              <a:t> – a sort of convergence of the individual, God &amp; Nature</a:t>
            </a:r>
            <a:endParaRPr lang="en-US" altLang="ar-SA" sz="2000" dirty="0">
              <a:solidFill>
                <a:prstClr val="black"/>
              </a:solidFill>
              <a:cs typeface="Arial" panose="020B0604020202020204" pitchFamily="34" charset="0"/>
            </a:endParaRPr>
          </a:p>
          <a:p>
            <a:endParaRPr lang="en-US" sz="2000" dirty="0">
              <a:solidFill>
                <a:prstClr val="black"/>
              </a:solidFill>
              <a:cs typeface="Arial" panose="020B0604020202020204" pitchFamily="34" charset="0"/>
            </a:endParaRPr>
          </a:p>
        </p:txBody>
      </p:sp>
      <p:sp>
        <p:nvSpPr>
          <p:cNvPr id="5" name="Content Placeholder 4"/>
          <p:cNvSpPr>
            <a:spLocks noGrp="1"/>
          </p:cNvSpPr>
          <p:nvPr>
            <p:ph sz="half" idx="1"/>
          </p:nvPr>
        </p:nvSpPr>
        <p:spPr/>
        <p:txBody>
          <a:bodyPr/>
          <a:lstStyle/>
          <a:p>
            <a:pPr marL="342900" lvl="0" indent="-342900" algn="l" rtl="0" fontAlgn="base">
              <a:spcAft>
                <a:spcPct val="0"/>
              </a:spcAft>
              <a:buClr>
                <a:srgbClr val="99FF66"/>
              </a:buClr>
              <a:buFont typeface="Wingdings" panose="05000000000000000000" pitchFamily="2" charset="2"/>
              <a:buChar char="§"/>
            </a:pPr>
            <a:r>
              <a:rPr lang="en-US" altLang="ar-SA" sz="2000" dirty="0">
                <a:solidFill>
                  <a:prstClr val="black"/>
                </a:solidFill>
                <a:cs typeface="Arial" panose="020B0604020202020204" pitchFamily="34" charset="0"/>
              </a:rPr>
              <a:t>The celebration </a:t>
            </a:r>
            <a:r>
              <a:rPr lang="en-US" altLang="ar-SA" sz="2000" dirty="0" smtClean="0">
                <a:solidFill>
                  <a:prstClr val="black"/>
                </a:solidFill>
                <a:cs typeface="Arial" panose="020B0604020202020204" pitchFamily="34" charset="0"/>
              </a:rPr>
              <a:t>of: </a:t>
            </a:r>
            <a:endParaRPr lang="en-US" altLang="ar-SA" sz="2000" dirty="0">
              <a:solidFill>
                <a:prstClr val="black"/>
              </a:solidFill>
              <a:cs typeface="Arial" panose="020B0604020202020204" pitchFamily="34" charset="0"/>
            </a:endParaRPr>
          </a:p>
          <a:p>
            <a:pPr lvl="2" algn="l" rtl="0">
              <a:buClr>
                <a:srgbClr val="99FF66"/>
              </a:buClr>
              <a:buFont typeface="Wingdings" panose="05000000000000000000" pitchFamily="2" charset="2"/>
              <a:buChar char="§"/>
            </a:pPr>
            <a:r>
              <a:rPr lang="en-US" altLang="ar-SA" dirty="0">
                <a:solidFill>
                  <a:prstClr val="black"/>
                </a:solidFill>
                <a:cs typeface="Arial" panose="020B0604020202020204" pitchFamily="34" charset="0"/>
              </a:rPr>
              <a:t>individualism</a:t>
            </a:r>
          </a:p>
          <a:p>
            <a:pPr lvl="2" algn="l" rtl="0">
              <a:buClr>
                <a:srgbClr val="99FF66"/>
              </a:buClr>
              <a:buFont typeface="Wingdings" panose="05000000000000000000" pitchFamily="2" charset="2"/>
              <a:buChar char="§"/>
            </a:pPr>
            <a:r>
              <a:rPr lang="en-US" altLang="ar-SA" dirty="0">
                <a:solidFill>
                  <a:prstClr val="black"/>
                </a:solidFill>
                <a:cs typeface="Arial" panose="020B0604020202020204" pitchFamily="34" charset="0"/>
              </a:rPr>
              <a:t>the beauty of nature</a:t>
            </a:r>
          </a:p>
          <a:p>
            <a:pPr lvl="2" algn="l" rtl="0">
              <a:buClr>
                <a:srgbClr val="99FF66"/>
              </a:buClr>
              <a:buFont typeface="Wingdings" panose="05000000000000000000" pitchFamily="2" charset="2"/>
              <a:buChar char="§"/>
            </a:pPr>
            <a:r>
              <a:rPr lang="en-US" altLang="ar-SA" dirty="0">
                <a:solidFill>
                  <a:prstClr val="black"/>
                </a:solidFill>
                <a:cs typeface="Arial" panose="020B0604020202020204" pitchFamily="34" charset="0"/>
              </a:rPr>
              <a:t>the virtue of </a:t>
            </a:r>
            <a:r>
              <a:rPr lang="en-US" altLang="ar-SA" dirty="0" smtClean="0">
                <a:solidFill>
                  <a:prstClr val="black"/>
                </a:solidFill>
                <a:cs typeface="Arial" panose="020B0604020202020204" pitchFamily="34" charset="0"/>
              </a:rPr>
              <a:t>human</a:t>
            </a:r>
            <a:r>
              <a:rPr lang="en-US" altLang="ar-SA" dirty="0">
                <a:solidFill>
                  <a:prstClr val="black"/>
                </a:solidFill>
                <a:cs typeface="Arial" panose="020B0604020202020204" pitchFamily="34" charset="0"/>
              </a:rPr>
              <a:t>ki</a:t>
            </a:r>
            <a:r>
              <a:rPr lang="en-US" altLang="ar-SA" dirty="0" smtClean="0">
                <a:solidFill>
                  <a:prstClr val="black"/>
                </a:solidFill>
                <a:cs typeface="Arial" panose="020B0604020202020204" pitchFamily="34" charset="0"/>
              </a:rPr>
              <a:t>nd</a:t>
            </a:r>
          </a:p>
          <a:p>
            <a:pPr lvl="2" algn="l" rtl="0">
              <a:buClr>
                <a:srgbClr val="99FF66"/>
              </a:buClr>
              <a:buFont typeface="Wingdings" panose="05000000000000000000" pitchFamily="2" charset="2"/>
              <a:buChar char="§"/>
            </a:pPr>
            <a:r>
              <a:rPr lang="en-US" altLang="ar-SA" dirty="0" smtClean="0">
                <a:solidFill>
                  <a:prstClr val="black"/>
                </a:solidFill>
                <a:cs typeface="Arial" panose="020B0604020202020204" pitchFamily="34" charset="0"/>
              </a:rPr>
              <a:t>Elevation of the human mind in a way that can reach the sublime—God</a:t>
            </a:r>
            <a:endParaRPr lang="en-US" altLang="ar-SA" dirty="0">
              <a:solidFill>
                <a:prstClr val="black"/>
              </a:solidFill>
              <a:cs typeface="Arial" panose="020B0604020202020204" pitchFamily="34" charset="0"/>
            </a:endParaRPr>
          </a:p>
          <a:p>
            <a:endParaRPr lang="en-US" dirty="0"/>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5383693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0"/>
            <a:r>
              <a:rPr lang="en-US" sz="3200" dirty="0">
                <a:solidFill>
                  <a:prstClr val="black"/>
                </a:solidFill>
                <a:latin typeface="+mn-lt"/>
                <a:ea typeface="+mn-ea"/>
                <a:cs typeface="Arial" panose="020B0604020202020204" pitchFamily="34" charset="0"/>
              </a:rPr>
              <a:t>Transcendentalist Beliefs</a:t>
            </a:r>
            <a:endParaRPr lang="ar-SA" sz="3200" dirty="0">
              <a:solidFill>
                <a:prstClr val="black"/>
              </a:solidFill>
              <a:latin typeface="+mn-lt"/>
              <a:ea typeface="+mn-ea"/>
              <a:cs typeface="Arial" panose="020B0604020202020204" pitchFamily="34" charset="0"/>
            </a:endParaRPr>
          </a:p>
        </p:txBody>
      </p:sp>
      <p:sp>
        <p:nvSpPr>
          <p:cNvPr id="3" name="عنصر نائب للمحتوى 2"/>
          <p:cNvSpPr>
            <a:spLocks noGrp="1"/>
          </p:cNvSpPr>
          <p:nvPr>
            <p:ph sz="half" idx="13"/>
          </p:nvPr>
        </p:nvSpPr>
        <p:spPr/>
        <p:txBody>
          <a:bodyPr/>
          <a:lstStyle/>
          <a:p>
            <a:pPr marL="342900" lvl="0" indent="-342900" algn="l" rtl="0" fontAlgn="base">
              <a:spcAft>
                <a:spcPct val="0"/>
              </a:spcAft>
              <a:buClr>
                <a:srgbClr val="99FF66"/>
              </a:buClr>
              <a:buFont typeface="Wingdings" panose="05000000000000000000" pitchFamily="2" charset="2"/>
              <a:buChar char="§"/>
            </a:pPr>
            <a:r>
              <a:rPr lang="en-US" altLang="ar-SA" sz="2400" dirty="0" smtClean="0">
                <a:solidFill>
                  <a:prstClr val="black"/>
                </a:solidFill>
                <a:cs typeface="Arial" panose="020B0604020202020204" pitchFamily="34" charset="0"/>
              </a:rPr>
              <a:t>--Major Transcendentalist Works:</a:t>
            </a:r>
          </a:p>
          <a:p>
            <a:pPr marL="342900" lvl="0" indent="-342900" algn="l" rtl="0" fontAlgn="base">
              <a:spcAft>
                <a:spcPct val="0"/>
              </a:spcAft>
              <a:buClr>
                <a:srgbClr val="99FF66"/>
              </a:buClr>
              <a:buFont typeface="Wingdings" panose="05000000000000000000" pitchFamily="2" charset="2"/>
              <a:buChar char="§"/>
            </a:pPr>
            <a:r>
              <a:rPr lang="en-US" altLang="ar-SA" sz="2400" dirty="0" smtClean="0">
                <a:solidFill>
                  <a:prstClr val="black"/>
                </a:solidFill>
                <a:cs typeface="Arial" panose="020B0604020202020204" pitchFamily="34" charset="0"/>
              </a:rPr>
              <a:t>Ralph </a:t>
            </a:r>
            <a:r>
              <a:rPr lang="en-US" altLang="ar-SA" sz="2400" dirty="0">
                <a:solidFill>
                  <a:prstClr val="black"/>
                </a:solidFill>
                <a:cs typeface="Arial" panose="020B0604020202020204" pitchFamily="34" charset="0"/>
              </a:rPr>
              <a:t>Waldo </a:t>
            </a:r>
            <a:r>
              <a:rPr lang="en-US" altLang="ar-SA" sz="2400" dirty="0" smtClean="0">
                <a:solidFill>
                  <a:prstClr val="black"/>
                </a:solidFill>
                <a:cs typeface="Arial" panose="020B0604020202020204" pitchFamily="34" charset="0"/>
              </a:rPr>
              <a:t>Emerson</a:t>
            </a:r>
          </a:p>
          <a:p>
            <a:pPr marL="0" lvl="0" indent="0" algn="l" rtl="0" fontAlgn="base">
              <a:spcAft>
                <a:spcPct val="0"/>
              </a:spcAft>
              <a:buClr>
                <a:srgbClr val="99FF66"/>
              </a:buClr>
            </a:pPr>
            <a:r>
              <a:rPr lang="ja-JP" altLang="en-US" dirty="0" smtClean="0">
                <a:solidFill>
                  <a:prstClr val="black"/>
                </a:solidFill>
                <a:cs typeface="Arial" panose="020B0604020202020204" pitchFamily="34" charset="0"/>
              </a:rPr>
              <a:t>     </a:t>
            </a:r>
            <a:r>
              <a:rPr lang="en-US" altLang="ja-JP" dirty="0" smtClean="0">
                <a:solidFill>
                  <a:prstClr val="black"/>
                </a:solidFill>
                <a:cs typeface="Arial" panose="020B0604020202020204" pitchFamily="34" charset="0"/>
              </a:rPr>
              <a:t>-</a:t>
            </a:r>
            <a:r>
              <a:rPr lang="ja-JP" altLang="en-US" dirty="0" smtClean="0">
                <a:solidFill>
                  <a:prstClr val="black"/>
                </a:solidFill>
                <a:cs typeface="Arial" panose="020B0604020202020204" pitchFamily="34" charset="0"/>
              </a:rPr>
              <a:t>“</a:t>
            </a:r>
            <a:r>
              <a:rPr lang="en-US" altLang="ja-JP" dirty="0">
                <a:solidFill>
                  <a:prstClr val="black"/>
                </a:solidFill>
                <a:cs typeface="Arial" panose="020B0604020202020204" pitchFamily="34" charset="0"/>
              </a:rPr>
              <a:t>Self-Reliance</a:t>
            </a:r>
            <a:r>
              <a:rPr lang="ja-JP" altLang="en-US" dirty="0">
                <a:solidFill>
                  <a:prstClr val="black"/>
                </a:solidFill>
                <a:cs typeface="Arial" panose="020B0604020202020204" pitchFamily="34" charset="0"/>
              </a:rPr>
              <a:t>”</a:t>
            </a:r>
            <a:r>
              <a:rPr lang="en-US" altLang="ja-JP" dirty="0">
                <a:solidFill>
                  <a:prstClr val="black"/>
                </a:solidFill>
                <a:cs typeface="Arial" panose="020B0604020202020204" pitchFamily="34" charset="0"/>
              </a:rPr>
              <a:t>  1841</a:t>
            </a:r>
          </a:p>
          <a:p>
            <a:pPr marL="342900" lvl="0" indent="-342900" algn="l" rtl="0" fontAlgn="base">
              <a:spcAft>
                <a:spcPct val="0"/>
              </a:spcAft>
              <a:buClr>
                <a:srgbClr val="99FF66"/>
              </a:buClr>
              <a:buFont typeface="Wingdings" panose="05000000000000000000" pitchFamily="2" charset="2"/>
              <a:buChar char="§"/>
            </a:pPr>
            <a:r>
              <a:rPr lang="en-US" altLang="ar-SA" sz="2400" dirty="0">
                <a:solidFill>
                  <a:prstClr val="black"/>
                </a:solidFill>
                <a:cs typeface="Arial" panose="020B0604020202020204" pitchFamily="34" charset="0"/>
              </a:rPr>
              <a:t>Henry David </a:t>
            </a:r>
            <a:r>
              <a:rPr lang="en-US" altLang="ar-SA" sz="2400" dirty="0" smtClean="0">
                <a:solidFill>
                  <a:prstClr val="black"/>
                </a:solidFill>
                <a:cs typeface="Arial" panose="020B0604020202020204" pitchFamily="34" charset="0"/>
              </a:rPr>
              <a:t>Thoreau</a:t>
            </a:r>
          </a:p>
          <a:p>
            <a:pPr marL="0" lvl="0" indent="0" algn="l" rtl="0" fontAlgn="base">
              <a:spcAft>
                <a:spcPct val="0"/>
              </a:spcAft>
              <a:buClr>
                <a:srgbClr val="99FF66"/>
              </a:buClr>
            </a:pPr>
            <a:r>
              <a:rPr lang="en-US" altLang="ar-SA" dirty="0" smtClean="0">
                <a:solidFill>
                  <a:prstClr val="black"/>
                </a:solidFill>
                <a:cs typeface="Arial" panose="020B0604020202020204" pitchFamily="34" charset="0"/>
              </a:rPr>
              <a:t>      -Walden  1854</a:t>
            </a:r>
          </a:p>
          <a:p>
            <a:pPr marL="0" lvl="0" indent="0" algn="l" rtl="0" fontAlgn="base">
              <a:spcAft>
                <a:spcPct val="0"/>
              </a:spcAft>
              <a:buClr>
                <a:srgbClr val="99FF66"/>
              </a:buClr>
            </a:pPr>
            <a:r>
              <a:rPr lang="ja-JP" altLang="en-US" dirty="0" smtClean="0">
                <a:solidFill>
                  <a:prstClr val="black"/>
                </a:solidFill>
                <a:cs typeface="Arial" panose="020B0604020202020204" pitchFamily="34" charset="0"/>
              </a:rPr>
              <a:t>     </a:t>
            </a:r>
            <a:r>
              <a:rPr lang="en-US" altLang="ja-JP" dirty="0" smtClean="0">
                <a:solidFill>
                  <a:prstClr val="black"/>
                </a:solidFill>
                <a:cs typeface="Arial" panose="020B0604020202020204" pitchFamily="34" charset="0"/>
              </a:rPr>
              <a:t>-</a:t>
            </a:r>
            <a:r>
              <a:rPr lang="ja-JP" altLang="en-US" dirty="0" smtClean="0">
                <a:solidFill>
                  <a:prstClr val="black"/>
                </a:solidFill>
                <a:cs typeface="Arial" panose="020B0604020202020204" pitchFamily="34" charset="0"/>
              </a:rPr>
              <a:t>“</a:t>
            </a:r>
            <a:r>
              <a:rPr lang="en-US" altLang="ja-JP" dirty="0">
                <a:solidFill>
                  <a:prstClr val="black"/>
                </a:solidFill>
                <a:cs typeface="Arial" panose="020B0604020202020204" pitchFamily="34" charset="0"/>
              </a:rPr>
              <a:t>Civil Disobedience</a:t>
            </a:r>
            <a:r>
              <a:rPr lang="ja-JP" altLang="en-US" dirty="0">
                <a:solidFill>
                  <a:prstClr val="black"/>
                </a:solidFill>
                <a:cs typeface="Arial" panose="020B0604020202020204" pitchFamily="34" charset="0"/>
              </a:rPr>
              <a:t>”</a:t>
            </a:r>
            <a:r>
              <a:rPr lang="en-US" altLang="ja-JP" dirty="0">
                <a:solidFill>
                  <a:prstClr val="black"/>
                </a:solidFill>
                <a:cs typeface="Arial" panose="020B0604020202020204" pitchFamily="34" charset="0"/>
              </a:rPr>
              <a:t>  </a:t>
            </a:r>
            <a:endParaRPr lang="en-US" altLang="ar-SA" dirty="0">
              <a:solidFill>
                <a:prstClr val="black"/>
              </a:solidFill>
              <a:cs typeface="Arial" panose="020B0604020202020204" pitchFamily="34" charset="0"/>
            </a:endParaRPr>
          </a:p>
          <a:p>
            <a:endParaRPr lang="ar-SA" sz="2400" dirty="0">
              <a:solidFill>
                <a:prstClr val="black"/>
              </a:solidFill>
              <a:cs typeface="Arial" panose="020B0604020202020204" pitchFamily="34" charset="0"/>
            </a:endParaRPr>
          </a:p>
        </p:txBody>
      </p:sp>
      <p:sp>
        <p:nvSpPr>
          <p:cNvPr id="4" name="عنصر نائب للمحتوى 3"/>
          <p:cNvSpPr>
            <a:spLocks noGrp="1"/>
          </p:cNvSpPr>
          <p:nvPr>
            <p:ph sz="half" idx="1"/>
          </p:nvPr>
        </p:nvSpPr>
        <p:spPr/>
        <p:txBody>
          <a:bodyPr/>
          <a:lstStyle/>
          <a:p>
            <a:pPr marL="342900" lvl="0" indent="-342900" algn="l" rtl="0" fontAlgn="base">
              <a:lnSpc>
                <a:spcPct val="90000"/>
              </a:lnSpc>
              <a:spcAft>
                <a:spcPct val="0"/>
              </a:spcAft>
              <a:buClr>
                <a:srgbClr val="99FF66"/>
              </a:buClr>
              <a:buFont typeface="Wingdings" panose="05000000000000000000" pitchFamily="2" charset="2"/>
              <a:buChar char="ü"/>
            </a:pPr>
            <a:r>
              <a:rPr lang="en-US" altLang="ar-SA" sz="2400" dirty="0">
                <a:solidFill>
                  <a:prstClr val="black"/>
                </a:solidFill>
                <a:cs typeface="Arial" panose="020B0604020202020204" pitchFamily="34" charset="0"/>
              </a:rPr>
              <a:t>Intuition, not reason, is the highest human faculty</a:t>
            </a:r>
          </a:p>
          <a:p>
            <a:pPr marL="342900" lvl="0" indent="-342900" algn="l" rtl="0" fontAlgn="base">
              <a:lnSpc>
                <a:spcPct val="90000"/>
              </a:lnSpc>
              <a:spcAft>
                <a:spcPct val="0"/>
              </a:spcAft>
              <a:buClr>
                <a:srgbClr val="99FF66"/>
              </a:buClr>
              <a:buFont typeface="Wingdings" panose="05000000000000000000" pitchFamily="2" charset="2"/>
              <a:buChar char="ü"/>
            </a:pPr>
            <a:r>
              <a:rPr lang="en-US" altLang="ar-SA" sz="2400" dirty="0">
                <a:solidFill>
                  <a:prstClr val="black"/>
                </a:solidFill>
                <a:cs typeface="Arial" panose="020B0604020202020204" pitchFamily="34" charset="0"/>
              </a:rPr>
              <a:t>A rejection of materialism</a:t>
            </a:r>
          </a:p>
          <a:p>
            <a:pPr marL="342900" lvl="0" indent="-342900" algn="l" rtl="0" fontAlgn="base">
              <a:lnSpc>
                <a:spcPct val="90000"/>
              </a:lnSpc>
              <a:spcAft>
                <a:spcPct val="0"/>
              </a:spcAft>
              <a:buClr>
                <a:srgbClr val="99FF66"/>
              </a:buClr>
              <a:buFont typeface="Wingdings" panose="05000000000000000000" pitchFamily="2" charset="2"/>
              <a:buChar char="ü"/>
            </a:pPr>
            <a:r>
              <a:rPr lang="en-US" altLang="ar-SA" sz="2400" dirty="0">
                <a:solidFill>
                  <a:prstClr val="black"/>
                </a:solidFill>
                <a:cs typeface="Arial" panose="020B0604020202020204" pitchFamily="34" charset="0"/>
              </a:rPr>
              <a:t>Simplicity is the path to spiritual greatness</a:t>
            </a:r>
          </a:p>
          <a:p>
            <a:pPr marL="342900" lvl="0" indent="-342900" algn="l" rtl="0" fontAlgn="base">
              <a:lnSpc>
                <a:spcPct val="90000"/>
              </a:lnSpc>
              <a:spcAft>
                <a:spcPct val="0"/>
              </a:spcAft>
              <a:buClr>
                <a:srgbClr val="99FF66"/>
              </a:buClr>
              <a:buFont typeface="Wingdings" panose="05000000000000000000" pitchFamily="2" charset="2"/>
              <a:buChar char="ü"/>
            </a:pPr>
            <a:r>
              <a:rPr lang="en-US" altLang="ar-SA" sz="2400" dirty="0">
                <a:solidFill>
                  <a:prstClr val="black"/>
                </a:solidFill>
                <a:cs typeface="Arial" panose="020B0604020202020204" pitchFamily="34" charset="0"/>
              </a:rPr>
              <a:t>Nature is a source of truth &amp; inspiration</a:t>
            </a:r>
          </a:p>
          <a:p>
            <a:pPr marL="342900" lvl="0" indent="-342900" algn="l" rtl="0" fontAlgn="base">
              <a:lnSpc>
                <a:spcPct val="90000"/>
              </a:lnSpc>
              <a:spcAft>
                <a:spcPct val="0"/>
              </a:spcAft>
              <a:buClr>
                <a:srgbClr val="99FF66"/>
              </a:buClr>
              <a:buFont typeface="Wingdings" panose="05000000000000000000" pitchFamily="2" charset="2"/>
              <a:buChar char="ü"/>
            </a:pPr>
            <a:r>
              <a:rPr lang="en-US" altLang="ar-SA" sz="2400" dirty="0">
                <a:solidFill>
                  <a:prstClr val="black"/>
                </a:solidFill>
                <a:cs typeface="Arial" panose="020B0604020202020204" pitchFamily="34" charset="0"/>
              </a:rPr>
              <a:t>Non-conformity, individuality &amp; self-reliance</a:t>
            </a:r>
          </a:p>
          <a:p>
            <a:endParaRPr lang="ar-SA"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2441027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More Transcendentalists</a:t>
            </a:r>
            <a:endParaRPr lang="ar-SA" dirty="0"/>
          </a:p>
        </p:txBody>
      </p:sp>
      <p:sp>
        <p:nvSpPr>
          <p:cNvPr id="3" name="عنصر نائب للمحتوى 2"/>
          <p:cNvSpPr>
            <a:spLocks noGrp="1"/>
          </p:cNvSpPr>
          <p:nvPr>
            <p:ph sz="half" idx="13"/>
          </p:nvPr>
        </p:nvSpPr>
        <p:spPr/>
        <p:txBody>
          <a:bodyPr/>
          <a:lstStyle/>
          <a:p>
            <a:pPr marL="342900" lvl="0" indent="-342900" algn="l" rtl="0" eaLnBrk="0" fontAlgn="base" hangingPunct="0">
              <a:spcAft>
                <a:spcPct val="0"/>
              </a:spcAft>
              <a:buFontTx/>
              <a:buChar char="-"/>
            </a:pPr>
            <a:r>
              <a:rPr lang="en-US" altLang="ar-SA" sz="1800" dirty="0" smtClean="0">
                <a:solidFill>
                  <a:prstClr val="black"/>
                </a:solidFill>
                <a:cs typeface="Arial" panose="020B0604020202020204" pitchFamily="34" charset="0"/>
              </a:rPr>
              <a:t>Walt </a:t>
            </a:r>
            <a:r>
              <a:rPr lang="en-US" altLang="ar-SA" sz="1800" dirty="0">
                <a:solidFill>
                  <a:prstClr val="black"/>
                </a:solidFill>
                <a:cs typeface="Arial" panose="020B0604020202020204" pitchFamily="34" charset="0"/>
              </a:rPr>
              <a:t>Whitman- the controversial "Leaves of Grass", "Franklin Evans", one of the bridge poets between American Romanticism and the 20th </a:t>
            </a:r>
            <a:r>
              <a:rPr lang="en-US" altLang="ar-SA" sz="1800" dirty="0" smtClean="0">
                <a:solidFill>
                  <a:prstClr val="black"/>
                </a:solidFill>
                <a:cs typeface="Arial" panose="020B0604020202020204" pitchFamily="34" charset="0"/>
              </a:rPr>
              <a:t>century.</a:t>
            </a:r>
          </a:p>
          <a:p>
            <a:pPr marL="342900" lvl="0" indent="-342900" algn="l" rtl="0" eaLnBrk="0" fontAlgn="base" hangingPunct="0">
              <a:spcAft>
                <a:spcPct val="0"/>
              </a:spcAft>
              <a:buFontTx/>
              <a:buChar char="-"/>
            </a:pPr>
            <a:r>
              <a:rPr lang="en-US" altLang="ar-SA" sz="1800" dirty="0" smtClean="0">
                <a:solidFill>
                  <a:prstClr val="black"/>
                </a:solidFill>
                <a:cs typeface="Arial" panose="020B0604020202020204" pitchFamily="34" charset="0"/>
              </a:rPr>
              <a:t>Harriet </a:t>
            </a:r>
            <a:r>
              <a:rPr lang="en-US" altLang="ar-SA" sz="1800" dirty="0">
                <a:solidFill>
                  <a:prstClr val="black"/>
                </a:solidFill>
                <a:cs typeface="Arial" panose="020B0604020202020204" pitchFamily="34" charset="0"/>
              </a:rPr>
              <a:t>Beecher Stowe- </a:t>
            </a:r>
            <a:r>
              <a:rPr lang="en-US" altLang="ar-SA" sz="1800" i="1" dirty="0" smtClean="0">
                <a:solidFill>
                  <a:prstClr val="black"/>
                </a:solidFill>
                <a:cs typeface="Arial" panose="020B0604020202020204" pitchFamily="34" charset="0"/>
              </a:rPr>
              <a:t>Uncle </a:t>
            </a:r>
            <a:r>
              <a:rPr lang="en-US" altLang="ar-SA" sz="1800" i="1" dirty="0">
                <a:solidFill>
                  <a:prstClr val="black"/>
                </a:solidFill>
                <a:cs typeface="Arial" panose="020B0604020202020204" pitchFamily="34" charset="0"/>
              </a:rPr>
              <a:t>Tom's </a:t>
            </a:r>
            <a:r>
              <a:rPr lang="en-US" altLang="ar-SA" sz="1800" i="1" dirty="0" smtClean="0">
                <a:solidFill>
                  <a:prstClr val="black"/>
                </a:solidFill>
                <a:cs typeface="Arial" panose="020B0604020202020204" pitchFamily="34" charset="0"/>
              </a:rPr>
              <a:t>Cabin</a:t>
            </a:r>
            <a:r>
              <a:rPr lang="en-US" altLang="ar-SA" sz="1800" dirty="0" smtClean="0">
                <a:solidFill>
                  <a:prstClr val="black"/>
                </a:solidFill>
                <a:cs typeface="Arial" panose="020B0604020202020204" pitchFamily="34" charset="0"/>
              </a:rPr>
              <a:t>. </a:t>
            </a:r>
            <a:r>
              <a:rPr lang="en-US" altLang="ar-SA" sz="1800" dirty="0">
                <a:solidFill>
                  <a:prstClr val="black"/>
                </a:solidFill>
                <a:cs typeface="Arial" panose="020B0604020202020204" pitchFamily="34" charset="0"/>
              </a:rPr>
              <a:t>the "little lady who started the Civil War" and kept European nations from aiding the south in the Civil </a:t>
            </a:r>
            <a:r>
              <a:rPr lang="en-US" altLang="ar-SA" sz="1800" dirty="0" smtClean="0">
                <a:solidFill>
                  <a:prstClr val="black"/>
                </a:solidFill>
                <a:cs typeface="Arial" panose="020B0604020202020204" pitchFamily="34" charset="0"/>
              </a:rPr>
              <a:t>War.</a:t>
            </a:r>
            <a:endParaRPr lang="en-US" altLang="ar-SA" sz="1800" dirty="0">
              <a:solidFill>
                <a:prstClr val="black"/>
              </a:solidFill>
              <a:cs typeface="Arial" panose="020B0604020202020204" pitchFamily="34" charset="0"/>
            </a:endParaRPr>
          </a:p>
          <a:p>
            <a:pPr marL="342900" lvl="0" indent="-342900" algn="l" rtl="0" eaLnBrk="0" fontAlgn="base" hangingPunct="0">
              <a:spcAft>
                <a:spcPct val="0"/>
              </a:spcAft>
              <a:buFontTx/>
              <a:buChar char="-"/>
            </a:pPr>
            <a:r>
              <a:rPr lang="en-US" altLang="ar-SA" sz="1800" dirty="0" smtClean="0">
                <a:solidFill>
                  <a:prstClr val="black"/>
                </a:solidFill>
                <a:cs typeface="Arial" panose="020B0604020202020204" pitchFamily="34" charset="0"/>
              </a:rPr>
              <a:t>James </a:t>
            </a:r>
            <a:r>
              <a:rPr lang="en-US" altLang="ar-SA" sz="1800" dirty="0" err="1">
                <a:solidFill>
                  <a:prstClr val="black"/>
                </a:solidFill>
                <a:cs typeface="Arial" panose="020B0604020202020204" pitchFamily="34" charset="0"/>
              </a:rPr>
              <a:t>Fenimore</a:t>
            </a:r>
            <a:r>
              <a:rPr lang="en-US" altLang="ar-SA" sz="1800" dirty="0">
                <a:solidFill>
                  <a:prstClr val="black"/>
                </a:solidFill>
                <a:cs typeface="Arial" panose="020B0604020202020204" pitchFamily="34" charset="0"/>
              </a:rPr>
              <a:t> Cooper- </a:t>
            </a:r>
            <a:r>
              <a:rPr lang="en-US" altLang="ar-SA" sz="1800" i="1" dirty="0" smtClean="0">
                <a:solidFill>
                  <a:prstClr val="black"/>
                </a:solidFill>
                <a:cs typeface="Arial" panose="020B0604020202020204" pitchFamily="34" charset="0"/>
              </a:rPr>
              <a:t>The </a:t>
            </a:r>
            <a:r>
              <a:rPr lang="en-US" altLang="ar-SA" sz="1800" i="1" dirty="0">
                <a:solidFill>
                  <a:prstClr val="black"/>
                </a:solidFill>
                <a:cs typeface="Arial" panose="020B0604020202020204" pitchFamily="34" charset="0"/>
              </a:rPr>
              <a:t>Last of the </a:t>
            </a:r>
            <a:r>
              <a:rPr lang="en-US" altLang="ar-SA" sz="1800" i="1" dirty="0" smtClean="0">
                <a:solidFill>
                  <a:prstClr val="black"/>
                </a:solidFill>
                <a:cs typeface="Arial" panose="020B0604020202020204" pitchFamily="34" charset="0"/>
              </a:rPr>
              <a:t>Mohicans </a:t>
            </a:r>
            <a:r>
              <a:rPr lang="en-US" altLang="ar-SA" sz="1800" dirty="0">
                <a:solidFill>
                  <a:prstClr val="black"/>
                </a:solidFill>
                <a:cs typeface="Arial" panose="020B0604020202020204" pitchFamily="34" charset="0"/>
              </a:rPr>
              <a:t>and was the father of the American novel.</a:t>
            </a:r>
            <a:br>
              <a:rPr lang="en-US" altLang="ar-SA" sz="1800" dirty="0">
                <a:solidFill>
                  <a:prstClr val="black"/>
                </a:solidFill>
                <a:cs typeface="Arial" panose="020B0604020202020204" pitchFamily="34" charset="0"/>
              </a:rPr>
            </a:br>
            <a:r>
              <a:rPr lang="en-US" altLang="ar-SA" sz="1800" dirty="0">
                <a:solidFill>
                  <a:prstClr val="black"/>
                </a:solidFill>
                <a:cs typeface="Arial" panose="020B0604020202020204" pitchFamily="34" charset="0"/>
              </a:rPr>
              <a:t>Emily Dickinson- "is My verse...alive", one of the bridge poets between American Romanticism and the 20th century.</a:t>
            </a:r>
          </a:p>
          <a:p>
            <a:endParaRPr lang="ar-SA" sz="1800" dirty="0">
              <a:solidFill>
                <a:prstClr val="black"/>
              </a:solidFill>
              <a:cs typeface="Arial" panose="020B0604020202020204" pitchFamily="34" charset="0"/>
            </a:endParaRPr>
          </a:p>
        </p:txBody>
      </p:sp>
      <p:sp>
        <p:nvSpPr>
          <p:cNvPr id="4" name="عنصر نائب للمحتوى 3"/>
          <p:cNvSpPr>
            <a:spLocks noGrp="1"/>
          </p:cNvSpPr>
          <p:nvPr>
            <p:ph sz="half" idx="1"/>
          </p:nvPr>
        </p:nvSpPr>
        <p:spPr/>
        <p:txBody>
          <a:bodyPr/>
          <a:lstStyle/>
          <a:p>
            <a:pPr algn="l" rtl="0"/>
            <a:r>
              <a:rPr lang="en-US" altLang="ar-SA" sz="1800" dirty="0">
                <a:solidFill>
                  <a:prstClr val="black"/>
                </a:solidFill>
                <a:cs typeface="Arial" panose="020B0604020202020204" pitchFamily="34" charset="0"/>
              </a:rPr>
              <a:t>Here is a list of the authors below with their major works and importance:</a:t>
            </a:r>
            <a:br>
              <a:rPr lang="en-US" altLang="ar-SA" sz="1800" dirty="0">
                <a:solidFill>
                  <a:prstClr val="black"/>
                </a:solidFill>
                <a:cs typeface="Arial" panose="020B0604020202020204" pitchFamily="34" charset="0"/>
              </a:rPr>
            </a:br>
            <a:r>
              <a:rPr lang="en-US" altLang="ar-SA" sz="1800" dirty="0" smtClean="0">
                <a:solidFill>
                  <a:prstClr val="black"/>
                </a:solidFill>
                <a:cs typeface="Arial" panose="020B0604020202020204" pitchFamily="34" charset="0"/>
              </a:rPr>
              <a:t>- - Edgar </a:t>
            </a:r>
            <a:r>
              <a:rPr lang="en-US" altLang="ar-SA" sz="1800" dirty="0">
                <a:solidFill>
                  <a:prstClr val="black"/>
                </a:solidFill>
                <a:cs typeface="Arial" panose="020B0604020202020204" pitchFamily="34" charset="0"/>
              </a:rPr>
              <a:t>Allan Poe- "Narrative of Arthur Gordon </a:t>
            </a:r>
            <a:r>
              <a:rPr lang="en-US" altLang="ar-SA" sz="1800" dirty="0" err="1">
                <a:solidFill>
                  <a:prstClr val="black"/>
                </a:solidFill>
                <a:cs typeface="Arial" panose="020B0604020202020204" pitchFamily="34" charset="0"/>
              </a:rPr>
              <a:t>Rym</a:t>
            </a:r>
            <a:r>
              <a:rPr lang="en-US" altLang="ar-SA" sz="1800" dirty="0">
                <a:solidFill>
                  <a:prstClr val="black"/>
                </a:solidFill>
                <a:cs typeface="Arial" panose="020B0604020202020204" pitchFamily="34" charset="0"/>
              </a:rPr>
              <a:t>", "A Tell Tale Heart", "The Raven", inventor of the American short </a:t>
            </a:r>
            <a:r>
              <a:rPr lang="en-US" altLang="ar-SA" sz="1800" dirty="0" err="1">
                <a:solidFill>
                  <a:prstClr val="black"/>
                </a:solidFill>
                <a:cs typeface="Arial" panose="020B0604020202020204" pitchFamily="34" charset="0"/>
              </a:rPr>
              <a:t>short</a:t>
            </a:r>
            <a:r>
              <a:rPr lang="en-US" altLang="ar-SA" sz="1800" dirty="0">
                <a:solidFill>
                  <a:prstClr val="black"/>
                </a:solidFill>
                <a:cs typeface="Arial" panose="020B0604020202020204" pitchFamily="34" charset="0"/>
              </a:rPr>
              <a:t>, known for his Gothic writings, and viewed the countryside as a phantasm or an illusionary mental image.</a:t>
            </a:r>
            <a:br>
              <a:rPr lang="en-US" altLang="ar-SA" sz="1800" dirty="0">
                <a:solidFill>
                  <a:prstClr val="black"/>
                </a:solidFill>
                <a:cs typeface="Arial" panose="020B0604020202020204" pitchFamily="34" charset="0"/>
              </a:rPr>
            </a:br>
            <a:r>
              <a:rPr lang="en-US" altLang="ar-SA" sz="1800" dirty="0" smtClean="0">
                <a:solidFill>
                  <a:prstClr val="black"/>
                </a:solidFill>
                <a:cs typeface="Arial" panose="020B0604020202020204" pitchFamily="34" charset="0"/>
              </a:rPr>
              <a:t>- Washington </a:t>
            </a:r>
            <a:r>
              <a:rPr lang="en-US" altLang="ar-SA" sz="1800" dirty="0">
                <a:solidFill>
                  <a:prstClr val="black"/>
                </a:solidFill>
                <a:cs typeface="Arial" panose="020B0604020202020204" pitchFamily="34" charset="0"/>
              </a:rPr>
              <a:t>Irving-"Rip Van Winkle", "Sleepy Hollow", is the father of American Literature, saw the country as a escape from city life, and fought for copyright infringement laws for authors.</a:t>
            </a:r>
            <a:br>
              <a:rPr lang="en-US" altLang="ar-SA" sz="1800" dirty="0">
                <a:solidFill>
                  <a:prstClr val="black"/>
                </a:solidFill>
                <a:cs typeface="Arial" panose="020B0604020202020204" pitchFamily="34" charset="0"/>
              </a:rPr>
            </a:br>
            <a:endParaRPr lang="ar-SA" sz="1800"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1993986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lvl="0" algn="l" rtl="0">
              <a:buClr>
                <a:srgbClr val="99FF66"/>
              </a:buClr>
              <a:buFont typeface="Wingdings" charset="0"/>
              <a:buChar char="§"/>
              <a:defRPr/>
            </a:pPr>
            <a:r>
              <a:rPr lang="en-US" sz="2400" dirty="0">
                <a:solidFill>
                  <a:prstClr val="black"/>
                </a:solidFill>
                <a:cs typeface="Arial" panose="020B0604020202020204" pitchFamily="34" charset="0"/>
              </a:rPr>
              <a:t>Nathanial Hawthorne and Herman Melville</a:t>
            </a:r>
          </a:p>
          <a:p>
            <a:pPr lvl="1" algn="l" rtl="0">
              <a:buClr>
                <a:srgbClr val="99FF66"/>
              </a:buClr>
              <a:buFont typeface="Wingdings" charset="0"/>
              <a:buChar char="§"/>
              <a:defRPr/>
            </a:pPr>
            <a:r>
              <a:rPr lang="en-US" sz="2400" dirty="0">
                <a:solidFill>
                  <a:prstClr val="black"/>
                </a:solidFill>
                <a:cs typeface="Arial" panose="020B0604020202020204" pitchFamily="34" charset="0"/>
              </a:rPr>
              <a:t>Both explore the darker side of nature and human nature</a:t>
            </a:r>
          </a:p>
          <a:p>
            <a:pPr lvl="0" algn="l" rtl="0">
              <a:buClr>
                <a:srgbClr val="99FF66"/>
              </a:buClr>
              <a:buFont typeface="Wingdings" charset="0"/>
              <a:buChar char="§"/>
              <a:defRPr/>
            </a:pPr>
            <a:r>
              <a:rPr lang="en-US" sz="2400" dirty="0">
                <a:solidFill>
                  <a:prstClr val="black"/>
                </a:solidFill>
                <a:cs typeface="Arial" panose="020B0604020202020204" pitchFamily="34" charset="0"/>
              </a:rPr>
              <a:t>Both consider life in its tragic dimension, a combination of good and </a:t>
            </a:r>
            <a:r>
              <a:rPr lang="en-US" sz="2400" dirty="0" smtClean="0">
                <a:solidFill>
                  <a:prstClr val="black"/>
                </a:solidFill>
                <a:cs typeface="Arial" panose="020B0604020202020204" pitchFamily="34" charset="0"/>
              </a:rPr>
              <a:t>evil.</a:t>
            </a:r>
          </a:p>
          <a:p>
            <a:pPr lvl="0" algn="l" rtl="0">
              <a:buClr>
                <a:srgbClr val="99FF66"/>
              </a:buClr>
              <a:buFont typeface="Wingdings" panose="05000000000000000000" pitchFamily="2" charset="2"/>
              <a:buChar char="§"/>
            </a:pPr>
            <a:r>
              <a:rPr lang="en-US" altLang="ar-SA" sz="2400" dirty="0">
                <a:solidFill>
                  <a:prstClr val="black"/>
                </a:solidFill>
                <a:cs typeface="Arial" panose="020B0604020202020204" pitchFamily="34" charset="0"/>
              </a:rPr>
              <a:t>Transcendentalists believed that humanity was Godlike and saw the world in which only good existed</a:t>
            </a:r>
          </a:p>
          <a:p>
            <a:pPr lvl="0" algn="l" rtl="0">
              <a:buClr>
                <a:srgbClr val="99FF66"/>
              </a:buClr>
              <a:buFont typeface="Wingdings" panose="05000000000000000000" pitchFamily="2" charset="2"/>
              <a:buChar char="§"/>
            </a:pPr>
            <a:r>
              <a:rPr lang="en-US" altLang="ar-SA" sz="2400" dirty="0">
                <a:solidFill>
                  <a:prstClr val="black"/>
                </a:solidFill>
                <a:cs typeface="Arial" panose="020B0604020202020204" pitchFamily="34" charset="0"/>
              </a:rPr>
              <a:t>They chose to focus on the positive rather than evil &amp; </a:t>
            </a:r>
            <a:r>
              <a:rPr lang="en-US" altLang="ar-SA" sz="2400" dirty="0" smtClean="0">
                <a:solidFill>
                  <a:prstClr val="black"/>
                </a:solidFill>
                <a:cs typeface="Arial" panose="020B0604020202020204" pitchFamily="34" charset="0"/>
              </a:rPr>
              <a:t>darkness.</a:t>
            </a:r>
            <a:endParaRPr lang="en-US" altLang="ar-SA" sz="2400" dirty="0">
              <a:solidFill>
                <a:prstClr val="black"/>
              </a:solidFill>
              <a:cs typeface="Arial" panose="020B0604020202020204" pitchFamily="34" charset="0"/>
            </a:endParaRPr>
          </a:p>
          <a:p>
            <a:pPr lvl="0" algn="l" rtl="0">
              <a:buClr>
                <a:srgbClr val="99FF66"/>
              </a:buClr>
              <a:buFont typeface="Wingdings" charset="0"/>
              <a:buChar char="§"/>
              <a:defRPr/>
            </a:pPr>
            <a:endParaRPr lang="en-US" sz="2400" dirty="0">
              <a:solidFill>
                <a:prstClr val="black"/>
              </a:solidFill>
              <a:cs typeface="Arial" panose="020B0604020202020204" pitchFamily="34" charset="0"/>
            </a:endParaRPr>
          </a:p>
          <a:p>
            <a:endParaRPr lang="ar-SA" sz="2400" dirty="0">
              <a:solidFill>
                <a:prstClr val="black"/>
              </a:solidFill>
              <a:cs typeface="Arial" panose="020B0604020202020204" pitchFamily="34" charset="0"/>
            </a:endParaRPr>
          </a:p>
        </p:txBody>
      </p:sp>
      <p:sp>
        <p:nvSpPr>
          <p:cNvPr id="2" name="Title 1"/>
          <p:cNvSpPr>
            <a:spLocks noGrp="1"/>
          </p:cNvSpPr>
          <p:nvPr>
            <p:ph type="title"/>
          </p:nvPr>
        </p:nvSpPr>
        <p:spPr/>
        <p:txBody>
          <a:bodyPr/>
          <a:lstStyle/>
          <a:p>
            <a:pPr algn="ctr"/>
            <a:r>
              <a:rPr lang="en-US" altLang="ar-SA" sz="3600" dirty="0">
                <a:solidFill>
                  <a:prstClr val="black"/>
                </a:solidFill>
                <a:latin typeface="+mn-lt"/>
                <a:ea typeface="+mn-ea"/>
                <a:cs typeface="Arial" panose="020B0604020202020204" pitchFamily="34" charset="0"/>
              </a:rPr>
              <a:t>Anti-Transcendentalists</a:t>
            </a:r>
            <a:endParaRPr lang="en-US" sz="3600" dirty="0">
              <a:solidFill>
                <a:prstClr val="black"/>
              </a:solidFill>
              <a:latin typeface="+mn-lt"/>
              <a:ea typeface="+mn-ea"/>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8</a:t>
            </a:fld>
            <a:endParaRPr lang="en-US" dirty="0">
              <a:solidFill>
                <a:prstClr val="white"/>
              </a:solidFill>
            </a:endParaRPr>
          </a:p>
        </p:txBody>
      </p:sp>
    </p:spTree>
    <p:extLst>
      <p:ext uri="{BB962C8B-B14F-4D97-AF65-F5344CB8AC3E}">
        <p14:creationId xmlns:p14="http://schemas.microsoft.com/office/powerpoint/2010/main" val="9042332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0"/>
            <a:r>
              <a:rPr lang="ja-JP" altLang="en-US" sz="3600" dirty="0">
                <a:solidFill>
                  <a:prstClr val="black"/>
                </a:solidFill>
                <a:latin typeface="+mn-lt"/>
                <a:ea typeface="+mn-ea"/>
                <a:cs typeface="Arial" panose="020B0604020202020204" pitchFamily="34" charset="0"/>
              </a:rPr>
              <a:t>“</a:t>
            </a:r>
            <a:r>
              <a:rPr lang="en-US" altLang="ja-JP" sz="3600" dirty="0">
                <a:solidFill>
                  <a:prstClr val="black"/>
                </a:solidFill>
                <a:latin typeface="+mn-lt"/>
                <a:ea typeface="+mn-ea"/>
                <a:cs typeface="Arial" panose="020B0604020202020204" pitchFamily="34" charset="0"/>
              </a:rPr>
              <a:t>Self-Reliance</a:t>
            </a:r>
            <a:r>
              <a:rPr lang="ja-JP" altLang="en-US" sz="3600" dirty="0">
                <a:solidFill>
                  <a:prstClr val="black"/>
                </a:solidFill>
                <a:latin typeface="+mn-lt"/>
                <a:ea typeface="+mn-ea"/>
                <a:cs typeface="Arial" panose="020B0604020202020204" pitchFamily="34" charset="0"/>
              </a:rPr>
              <a:t>”</a:t>
            </a:r>
            <a:r>
              <a:rPr lang="en-US" altLang="ja-JP" sz="3600" dirty="0">
                <a:solidFill>
                  <a:prstClr val="black"/>
                </a:solidFill>
                <a:latin typeface="+mn-lt"/>
                <a:ea typeface="+mn-ea"/>
                <a:cs typeface="Arial" panose="020B0604020202020204" pitchFamily="34" charset="0"/>
              </a:rPr>
              <a:t> - Emerson</a:t>
            </a:r>
            <a:endParaRPr lang="ar-SA" sz="3600" dirty="0">
              <a:solidFill>
                <a:prstClr val="black"/>
              </a:solidFill>
              <a:latin typeface="+mn-lt"/>
              <a:ea typeface="+mn-ea"/>
              <a:cs typeface="Arial" panose="020B0604020202020204" pitchFamily="34" charset="0"/>
            </a:endParaRPr>
          </a:p>
        </p:txBody>
      </p:sp>
      <p:sp>
        <p:nvSpPr>
          <p:cNvPr id="3" name="عنصر نائب للمحتوى 2"/>
          <p:cNvSpPr>
            <a:spLocks noGrp="1"/>
          </p:cNvSpPr>
          <p:nvPr>
            <p:ph sz="half" idx="13"/>
          </p:nvPr>
        </p:nvSpPr>
        <p:spPr/>
        <p:txBody>
          <a:bodyPr/>
          <a:lstStyle/>
          <a:p>
            <a:pPr marL="342900" lvl="0" indent="-342900" algn="ctr" rtl="0" fontAlgn="base">
              <a:spcAft>
                <a:spcPct val="0"/>
              </a:spcAft>
              <a:buClr>
                <a:srgbClr val="99FF66"/>
              </a:buClr>
            </a:pPr>
            <a:r>
              <a:rPr lang="en-US" altLang="ja-JP" sz="2400" dirty="0" smtClean="0">
                <a:solidFill>
                  <a:prstClr val="black"/>
                </a:solidFill>
                <a:cs typeface="Arial" panose="020B0604020202020204" pitchFamily="34" charset="0"/>
              </a:rPr>
              <a:t>-</a:t>
            </a:r>
            <a:r>
              <a:rPr lang="ja-JP" altLang="en-US" sz="2400" dirty="0" smtClean="0">
                <a:solidFill>
                  <a:prstClr val="black"/>
                </a:solidFill>
                <a:cs typeface="Arial" panose="020B0604020202020204" pitchFamily="34" charset="0"/>
              </a:rPr>
              <a:t>“</a:t>
            </a:r>
            <a:r>
              <a:rPr lang="en-US" altLang="ja-JP" sz="2400" dirty="0">
                <a:solidFill>
                  <a:prstClr val="black"/>
                </a:solidFill>
                <a:cs typeface="Arial" panose="020B0604020202020204" pitchFamily="34" charset="0"/>
              </a:rPr>
              <a:t>No law can be sacred to me but that of my own nature. Good and bad are but names very readily transferable to that or this; the only right is what is after my constitution; the only wrong what is against it</a:t>
            </a:r>
            <a:r>
              <a:rPr lang="en-US" altLang="ja-JP" sz="2400" dirty="0" smtClean="0">
                <a:solidFill>
                  <a:prstClr val="black"/>
                </a:solidFill>
                <a:cs typeface="Arial" panose="020B0604020202020204" pitchFamily="34" charset="0"/>
              </a:rPr>
              <a:t>…”</a:t>
            </a:r>
            <a:endParaRPr lang="en-US" altLang="ar-SA" sz="2400" dirty="0">
              <a:solidFill>
                <a:prstClr val="black"/>
              </a:solidFill>
              <a:cs typeface="Arial" panose="020B0604020202020204" pitchFamily="34" charset="0"/>
            </a:endParaRPr>
          </a:p>
          <a:p>
            <a:endParaRPr lang="ar-SA" sz="2400" dirty="0">
              <a:solidFill>
                <a:prstClr val="black"/>
              </a:solidFill>
              <a:cs typeface="Arial" panose="020B0604020202020204" pitchFamily="34" charset="0"/>
            </a:endParaRPr>
          </a:p>
        </p:txBody>
      </p:sp>
      <p:sp>
        <p:nvSpPr>
          <p:cNvPr id="4" name="عنصر نائب للمحتوى 3"/>
          <p:cNvSpPr>
            <a:spLocks noGrp="1"/>
          </p:cNvSpPr>
          <p:nvPr>
            <p:ph sz="half" idx="1"/>
          </p:nvPr>
        </p:nvSpPr>
        <p:spPr/>
        <p:txBody>
          <a:bodyPr/>
          <a:lstStyle/>
          <a:p>
            <a:pPr marL="342900" lvl="0" indent="-342900" algn="l" rtl="0" fontAlgn="base">
              <a:spcAft>
                <a:spcPct val="0"/>
              </a:spcAft>
              <a:buClr>
                <a:srgbClr val="99FF66"/>
              </a:buClr>
              <a:buFont typeface="Wingdings" panose="05000000000000000000" pitchFamily="2" charset="2"/>
              <a:buChar char="§"/>
            </a:pPr>
            <a:r>
              <a:rPr lang="ja-JP" altLang="en-US" sz="2400" dirty="0">
                <a:solidFill>
                  <a:prstClr val="black"/>
                </a:solidFill>
                <a:cs typeface="Arial" panose="020B0604020202020204" pitchFamily="34" charset="0"/>
              </a:rPr>
              <a:t>“</a:t>
            </a:r>
            <a:r>
              <a:rPr lang="en-US" altLang="ja-JP" sz="2400" dirty="0">
                <a:solidFill>
                  <a:prstClr val="black"/>
                </a:solidFill>
                <a:cs typeface="Arial" panose="020B0604020202020204" pitchFamily="34" charset="0"/>
              </a:rPr>
              <a:t>There is a time in every man</a:t>
            </a:r>
            <a:r>
              <a:rPr lang="ja-JP" altLang="en-US" sz="2400" dirty="0">
                <a:solidFill>
                  <a:prstClr val="black"/>
                </a:solidFill>
                <a:cs typeface="Arial" panose="020B0604020202020204" pitchFamily="34" charset="0"/>
              </a:rPr>
              <a:t>’</a:t>
            </a:r>
            <a:r>
              <a:rPr lang="en-US" altLang="ja-JP" sz="2400" dirty="0">
                <a:solidFill>
                  <a:prstClr val="black"/>
                </a:solidFill>
                <a:cs typeface="Arial" panose="020B0604020202020204" pitchFamily="34" charset="0"/>
              </a:rPr>
              <a:t>s education when he arrives at the conviction that envy is ignorance; that imitation is suicide…</a:t>
            </a:r>
            <a:r>
              <a:rPr lang="ja-JP" altLang="en-US" sz="2400" dirty="0">
                <a:solidFill>
                  <a:prstClr val="black"/>
                </a:solidFill>
                <a:cs typeface="Arial" panose="020B0604020202020204" pitchFamily="34" charset="0"/>
              </a:rPr>
              <a:t>”</a:t>
            </a:r>
            <a:endParaRPr lang="en-US" altLang="ja-JP" sz="2400" dirty="0">
              <a:solidFill>
                <a:prstClr val="black"/>
              </a:solidFill>
              <a:cs typeface="Arial" panose="020B0604020202020204" pitchFamily="34" charset="0"/>
            </a:endParaRPr>
          </a:p>
          <a:p>
            <a:pPr marL="342900" lvl="0" indent="-342900" algn="l" rtl="0" fontAlgn="base">
              <a:spcAft>
                <a:spcPct val="0"/>
              </a:spcAft>
              <a:buClr>
                <a:srgbClr val="99FF66"/>
              </a:buClr>
              <a:buFont typeface="Wingdings" panose="05000000000000000000" pitchFamily="2" charset="2"/>
              <a:buChar char="§"/>
            </a:pPr>
            <a:r>
              <a:rPr lang="ja-JP" altLang="en-US" sz="2400" dirty="0">
                <a:solidFill>
                  <a:prstClr val="black"/>
                </a:solidFill>
                <a:cs typeface="Arial" panose="020B0604020202020204" pitchFamily="34" charset="0"/>
              </a:rPr>
              <a:t>“</a:t>
            </a:r>
            <a:r>
              <a:rPr lang="en-US" altLang="ja-JP" sz="2400" dirty="0">
                <a:solidFill>
                  <a:prstClr val="black"/>
                </a:solidFill>
                <a:cs typeface="Arial" panose="020B0604020202020204" pitchFamily="34" charset="0"/>
              </a:rPr>
              <a:t>Trust thyself…</a:t>
            </a:r>
            <a:r>
              <a:rPr lang="ja-JP" altLang="en-US" sz="2400" dirty="0" smtClean="0">
                <a:solidFill>
                  <a:prstClr val="black"/>
                </a:solidFill>
                <a:cs typeface="Arial" panose="020B0604020202020204" pitchFamily="34" charset="0"/>
              </a:rPr>
              <a:t>”</a:t>
            </a:r>
            <a:endParaRPr lang="en-US" altLang="ja-JP" sz="2400" dirty="0" smtClean="0">
              <a:solidFill>
                <a:prstClr val="black"/>
              </a:solidFill>
              <a:cs typeface="Arial" panose="020B0604020202020204" pitchFamily="34" charset="0"/>
            </a:endParaRPr>
          </a:p>
          <a:p>
            <a:pPr marL="342900" lvl="0" indent="-342900" algn="l" rtl="0" fontAlgn="base">
              <a:spcAft>
                <a:spcPct val="0"/>
              </a:spcAft>
              <a:buClr>
                <a:srgbClr val="99FF66"/>
              </a:buClr>
              <a:buFont typeface="Wingdings" panose="05000000000000000000" pitchFamily="2" charset="2"/>
              <a:buChar char="§"/>
            </a:pPr>
            <a:r>
              <a:rPr lang="ja-JP" altLang="en-US" sz="2400" dirty="0">
                <a:solidFill>
                  <a:prstClr val="black"/>
                </a:solidFill>
                <a:cs typeface="Arial" panose="020B0604020202020204" pitchFamily="34" charset="0"/>
              </a:rPr>
              <a:t>“</a:t>
            </a:r>
            <a:r>
              <a:rPr lang="en-US" altLang="ja-JP" sz="2400" dirty="0">
                <a:solidFill>
                  <a:prstClr val="black"/>
                </a:solidFill>
                <a:cs typeface="Arial" panose="020B0604020202020204" pitchFamily="34" charset="0"/>
              </a:rPr>
              <a:t>Whoso would be a man, must be a nonconformist.</a:t>
            </a:r>
            <a:r>
              <a:rPr lang="ja-JP" altLang="en-US" sz="2400" dirty="0">
                <a:solidFill>
                  <a:prstClr val="black"/>
                </a:solidFill>
                <a:cs typeface="Arial" panose="020B0604020202020204" pitchFamily="34" charset="0"/>
              </a:rPr>
              <a:t>”</a:t>
            </a:r>
            <a:endParaRPr lang="en-US" altLang="ja-JP" sz="2400" dirty="0">
              <a:solidFill>
                <a:prstClr val="black"/>
              </a:solidFill>
              <a:cs typeface="Arial" panose="020B0604020202020204" pitchFamily="34" charset="0"/>
            </a:endParaRPr>
          </a:p>
          <a:p>
            <a:pPr marL="342900" lvl="0" indent="-342900" algn="l" rtl="0" fontAlgn="base">
              <a:spcAft>
                <a:spcPct val="0"/>
              </a:spcAft>
              <a:buClr>
                <a:srgbClr val="99FF66"/>
              </a:buClr>
              <a:buFont typeface="Wingdings" panose="05000000000000000000" pitchFamily="2" charset="2"/>
              <a:buChar char="§"/>
            </a:pPr>
            <a:r>
              <a:rPr lang="ja-JP" altLang="en-US" sz="2400" dirty="0">
                <a:solidFill>
                  <a:prstClr val="black"/>
                </a:solidFill>
                <a:cs typeface="Arial" panose="020B0604020202020204" pitchFamily="34" charset="0"/>
              </a:rPr>
              <a:t>“</a:t>
            </a:r>
            <a:r>
              <a:rPr lang="en-US" altLang="ja-JP" sz="2400" dirty="0">
                <a:solidFill>
                  <a:prstClr val="black"/>
                </a:solidFill>
                <a:cs typeface="Arial" panose="020B0604020202020204" pitchFamily="34" charset="0"/>
              </a:rPr>
              <a:t>Nothing is at last sacred but the integrity of your own mind.</a:t>
            </a:r>
            <a:r>
              <a:rPr lang="ja-JP" altLang="en-US" sz="2400" dirty="0">
                <a:solidFill>
                  <a:prstClr val="black"/>
                </a:solidFill>
                <a:cs typeface="Arial" panose="020B0604020202020204" pitchFamily="34" charset="0"/>
              </a:rPr>
              <a:t>”</a:t>
            </a:r>
            <a:endParaRPr lang="en-US" altLang="ja-JP" sz="2400" dirty="0">
              <a:solidFill>
                <a:prstClr val="black"/>
              </a:solidFill>
              <a:cs typeface="Arial" panose="020B0604020202020204" pitchFamily="34" charset="0"/>
            </a:endParaRPr>
          </a:p>
          <a:p>
            <a:pPr marL="342900" lvl="0" indent="-342900" algn="l" rtl="0" fontAlgn="base">
              <a:spcAft>
                <a:spcPct val="0"/>
              </a:spcAft>
              <a:buClr>
                <a:srgbClr val="99FF66"/>
              </a:buClr>
              <a:buFont typeface="Wingdings" panose="05000000000000000000" pitchFamily="2" charset="2"/>
              <a:buChar char="§"/>
            </a:pPr>
            <a:endParaRPr lang="en-US" altLang="ar-SA" sz="2400" dirty="0">
              <a:solidFill>
                <a:prstClr val="black"/>
              </a:solidFill>
              <a:cs typeface="Arial" panose="020B0604020202020204" pitchFamily="34" charset="0"/>
            </a:endParaRPr>
          </a:p>
          <a:p>
            <a:endParaRPr lang="ar-SA" sz="2400" dirty="0">
              <a:solidFill>
                <a:prstClr val="black"/>
              </a:solidFill>
              <a:cs typeface="Arial" panose="020B0604020202020204"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1800065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a:t>Quotations by Emerson</a:t>
            </a:r>
            <a:endParaRPr lang="ar-SA" dirty="0"/>
          </a:p>
        </p:txBody>
      </p:sp>
      <p:sp>
        <p:nvSpPr>
          <p:cNvPr id="3" name="عنصر نائب للمحتوى 2"/>
          <p:cNvSpPr>
            <a:spLocks noGrp="1"/>
          </p:cNvSpPr>
          <p:nvPr>
            <p:ph sz="half" idx="13"/>
          </p:nvPr>
        </p:nvSpPr>
        <p:spPr/>
        <p:txBody>
          <a:bodyPr/>
          <a:lstStyle/>
          <a:p>
            <a:pPr marL="342900" lvl="0" indent="-342900" algn="l" rtl="0" fontAlgn="base">
              <a:lnSpc>
                <a:spcPct val="90000"/>
              </a:lnSpc>
              <a:spcAft>
                <a:spcPct val="0"/>
              </a:spcAft>
              <a:buClr>
                <a:srgbClr val="99FF66"/>
              </a:buClr>
              <a:buFont typeface="Wingdings" panose="05000000000000000000" pitchFamily="2" charset="2"/>
              <a:buChar char="§"/>
            </a:pPr>
            <a:r>
              <a:rPr lang="ja-JP" altLang="en-US" sz="2000" dirty="0">
                <a:solidFill>
                  <a:prstClr val="black"/>
                </a:solidFill>
                <a:cs typeface="Arial" panose="020B0604020202020204" pitchFamily="34" charset="0"/>
              </a:rPr>
              <a:t>“</a:t>
            </a:r>
            <a:r>
              <a:rPr lang="en-US" altLang="ja-JP" sz="2000" dirty="0">
                <a:solidFill>
                  <a:prstClr val="black"/>
                </a:solidFill>
                <a:cs typeface="Arial" panose="020B0604020202020204" pitchFamily="34" charset="0"/>
              </a:rPr>
              <a:t>I hate quotations. Tell me what you know.</a:t>
            </a:r>
            <a:r>
              <a:rPr lang="ja-JP" altLang="en-US" sz="2000" dirty="0">
                <a:solidFill>
                  <a:prstClr val="black"/>
                </a:solidFill>
                <a:cs typeface="Arial" panose="020B0604020202020204" pitchFamily="34" charset="0"/>
              </a:rPr>
              <a:t>”</a:t>
            </a:r>
            <a:endParaRPr lang="en-US" altLang="ja-JP" sz="2000" dirty="0">
              <a:solidFill>
                <a:prstClr val="black"/>
              </a:solidFill>
              <a:cs typeface="Arial" panose="020B0604020202020204" pitchFamily="34" charset="0"/>
            </a:endParaRPr>
          </a:p>
          <a:p>
            <a:pPr marL="342900" lvl="0" indent="-342900" algn="l" rtl="0" fontAlgn="base">
              <a:lnSpc>
                <a:spcPct val="90000"/>
              </a:lnSpc>
              <a:spcAft>
                <a:spcPct val="0"/>
              </a:spcAft>
              <a:buClr>
                <a:srgbClr val="99FF66"/>
              </a:buClr>
              <a:buFont typeface="Wingdings" panose="05000000000000000000" pitchFamily="2" charset="2"/>
              <a:buChar char="§"/>
            </a:pPr>
            <a:r>
              <a:rPr lang="ja-JP" altLang="en-US" sz="2000" dirty="0">
                <a:solidFill>
                  <a:prstClr val="black"/>
                </a:solidFill>
                <a:cs typeface="Arial" panose="020B0604020202020204" pitchFamily="34" charset="0"/>
              </a:rPr>
              <a:t>“</a:t>
            </a:r>
            <a:r>
              <a:rPr lang="en-US" altLang="ja-JP" sz="2000" dirty="0">
                <a:solidFill>
                  <a:prstClr val="black"/>
                </a:solidFill>
                <a:cs typeface="Arial" panose="020B0604020202020204" pitchFamily="34" charset="0"/>
              </a:rPr>
              <a:t>All life is an experiment. The more experiments you make the better.</a:t>
            </a:r>
            <a:r>
              <a:rPr lang="ja-JP" altLang="en-US" sz="2000" dirty="0">
                <a:solidFill>
                  <a:prstClr val="black"/>
                </a:solidFill>
                <a:cs typeface="Arial" panose="020B0604020202020204" pitchFamily="34" charset="0"/>
              </a:rPr>
              <a:t>”</a:t>
            </a:r>
            <a:endParaRPr lang="en-US" altLang="ja-JP" sz="2000" dirty="0">
              <a:solidFill>
                <a:prstClr val="black"/>
              </a:solidFill>
              <a:cs typeface="Arial" panose="020B0604020202020204" pitchFamily="34" charset="0"/>
            </a:endParaRPr>
          </a:p>
          <a:p>
            <a:pPr marL="342900" lvl="0" indent="-342900" algn="l" rtl="0" fontAlgn="base">
              <a:lnSpc>
                <a:spcPct val="90000"/>
              </a:lnSpc>
              <a:spcAft>
                <a:spcPct val="0"/>
              </a:spcAft>
              <a:buClr>
                <a:srgbClr val="99FF66"/>
              </a:buClr>
              <a:buFont typeface="Wingdings" panose="05000000000000000000" pitchFamily="2" charset="2"/>
              <a:buChar char="§"/>
            </a:pPr>
            <a:r>
              <a:rPr lang="ja-JP" altLang="en-US" sz="2000" dirty="0">
                <a:solidFill>
                  <a:prstClr val="black"/>
                </a:solidFill>
                <a:cs typeface="Arial" panose="020B0604020202020204" pitchFamily="34" charset="0"/>
              </a:rPr>
              <a:t>“</a:t>
            </a:r>
            <a:r>
              <a:rPr lang="en-US" altLang="ja-JP" sz="2000" dirty="0">
                <a:solidFill>
                  <a:prstClr val="black"/>
                </a:solidFill>
                <a:cs typeface="Arial" panose="020B0604020202020204" pitchFamily="34" charset="0"/>
              </a:rPr>
              <a:t>The only way to have a friend is to be one.</a:t>
            </a:r>
            <a:r>
              <a:rPr lang="ja-JP" altLang="en-US" sz="2000" dirty="0">
                <a:solidFill>
                  <a:prstClr val="black"/>
                </a:solidFill>
                <a:cs typeface="Arial" panose="020B0604020202020204" pitchFamily="34" charset="0"/>
              </a:rPr>
              <a:t>”</a:t>
            </a:r>
            <a:endParaRPr lang="en-US" altLang="ja-JP" sz="2000" dirty="0">
              <a:solidFill>
                <a:prstClr val="black"/>
              </a:solidFill>
              <a:cs typeface="Arial" panose="020B0604020202020204" pitchFamily="34" charset="0"/>
            </a:endParaRPr>
          </a:p>
          <a:p>
            <a:pPr marL="342900" lvl="0" indent="-342900" algn="l" rtl="0" fontAlgn="base">
              <a:lnSpc>
                <a:spcPct val="90000"/>
              </a:lnSpc>
              <a:spcAft>
                <a:spcPct val="0"/>
              </a:spcAft>
              <a:buClr>
                <a:srgbClr val="99FF66"/>
              </a:buClr>
              <a:buFont typeface="Wingdings" panose="05000000000000000000" pitchFamily="2" charset="2"/>
              <a:buChar char="§"/>
            </a:pPr>
            <a:r>
              <a:rPr lang="en-US" altLang="ar-SA" sz="2000" dirty="0">
                <a:solidFill>
                  <a:prstClr val="black"/>
                </a:solidFill>
                <a:cs typeface="Arial" panose="020B0604020202020204" pitchFamily="34" charset="0"/>
              </a:rPr>
              <a:t>"To finish the moment, to find the journey's end in every step of the road, to live the greatest number of good hours, is wisdom."   </a:t>
            </a:r>
          </a:p>
          <a:p>
            <a:endParaRPr lang="ar-SA" sz="2000" dirty="0">
              <a:solidFill>
                <a:prstClr val="black"/>
              </a:solidFill>
              <a:cs typeface="Arial" panose="020B0604020202020204" pitchFamily="34" charset="0"/>
            </a:endParaRPr>
          </a:p>
        </p:txBody>
      </p:sp>
      <p:sp>
        <p:nvSpPr>
          <p:cNvPr id="4" name="عنصر نائب للمحتوى 3"/>
          <p:cNvSpPr>
            <a:spLocks noGrp="1"/>
          </p:cNvSpPr>
          <p:nvPr>
            <p:ph sz="half" idx="1"/>
          </p:nvPr>
        </p:nvSpPr>
        <p:spPr/>
        <p:txBody>
          <a:bodyPr/>
          <a:lstStyle/>
          <a:p>
            <a:pPr marL="342900" lvl="0" indent="-342900" algn="ctr" rtl="0" fontAlgn="base">
              <a:lnSpc>
                <a:spcPct val="90000"/>
              </a:lnSpc>
              <a:spcAft>
                <a:spcPct val="0"/>
              </a:spcAft>
              <a:buClr>
                <a:srgbClr val="99FF66"/>
              </a:buClr>
            </a:pPr>
            <a:r>
              <a:rPr lang="ja-JP" altLang="en-US" sz="2000" dirty="0">
                <a:solidFill>
                  <a:prstClr val="black"/>
                </a:solidFill>
                <a:cs typeface="Arial" panose="020B0604020202020204" pitchFamily="34" charset="0"/>
              </a:rPr>
              <a:t>“</a:t>
            </a:r>
            <a:r>
              <a:rPr lang="en-US" altLang="ja-JP" sz="2000" dirty="0">
                <a:solidFill>
                  <a:prstClr val="black"/>
                </a:solidFill>
                <a:cs typeface="Arial" panose="020B0604020202020204" pitchFamily="34" charset="0"/>
              </a:rPr>
              <a:t>Speak what you think now in hard words and tomorrow speak what tomorrow thinks in hard words again, though it contradict every thing you said today. – </a:t>
            </a:r>
            <a:r>
              <a:rPr lang="ja-JP" altLang="en-US" sz="2000" dirty="0">
                <a:solidFill>
                  <a:prstClr val="black"/>
                </a:solidFill>
                <a:cs typeface="Arial" panose="020B0604020202020204" pitchFamily="34" charset="0"/>
              </a:rPr>
              <a:t>‘</a:t>
            </a:r>
            <a:r>
              <a:rPr lang="en-US" altLang="ja-JP" sz="2000" dirty="0">
                <a:solidFill>
                  <a:prstClr val="black"/>
                </a:solidFill>
                <a:cs typeface="Arial" panose="020B0604020202020204" pitchFamily="34" charset="0"/>
              </a:rPr>
              <a:t>Ah, so you shall be sure to be misunderstood.</a:t>
            </a:r>
            <a:r>
              <a:rPr lang="ja-JP" altLang="en-US" sz="2000" dirty="0">
                <a:solidFill>
                  <a:prstClr val="black"/>
                </a:solidFill>
                <a:cs typeface="Arial" panose="020B0604020202020204" pitchFamily="34" charset="0"/>
              </a:rPr>
              <a:t>”</a:t>
            </a:r>
            <a:r>
              <a:rPr lang="en-US" altLang="ja-JP" sz="2000" dirty="0">
                <a:solidFill>
                  <a:prstClr val="black"/>
                </a:solidFill>
                <a:cs typeface="Arial" panose="020B0604020202020204" pitchFamily="34" charset="0"/>
              </a:rPr>
              <a:t> – Is it so bad then to be misunderstood? Pythagoras was misunderstood, and Socrates, and Jesus, and Luther, and Copernicus, and Galileo, and Newton, and every pure and wise spirit that ever took flesh. To be great is to be misunderstood.</a:t>
            </a:r>
            <a:r>
              <a:rPr lang="ja-JP" altLang="en-US" sz="2000" dirty="0">
                <a:solidFill>
                  <a:prstClr val="black"/>
                </a:solidFill>
                <a:cs typeface="Arial" panose="020B0604020202020204" pitchFamily="34" charset="0"/>
              </a:rPr>
              <a:t>”</a:t>
            </a:r>
            <a:endParaRPr lang="en-US" altLang="ar-SA" sz="2000" dirty="0">
              <a:solidFill>
                <a:prstClr val="black"/>
              </a:solidFill>
              <a:cs typeface="Arial" panose="020B0604020202020204" pitchFamily="34" charset="0"/>
            </a:endParaRPr>
          </a:p>
          <a:p>
            <a:endParaRPr lang="ar-SA" sz="2000" dirty="0">
              <a:solidFill>
                <a:prstClr val="black"/>
              </a:solidFill>
              <a:cs typeface="Arial" panose="020B0604020202020204"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252892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Quotations by Emerson</a:t>
            </a:r>
            <a:endParaRPr lang="ar-SA" dirty="0"/>
          </a:p>
        </p:txBody>
      </p:sp>
      <p:sp>
        <p:nvSpPr>
          <p:cNvPr id="3" name="عنصر نائب للمحتوى 2"/>
          <p:cNvSpPr>
            <a:spLocks noGrp="1"/>
          </p:cNvSpPr>
          <p:nvPr>
            <p:ph sz="half" idx="13"/>
          </p:nvPr>
        </p:nvSpPr>
        <p:spPr/>
        <p:txBody>
          <a:bodyPr/>
          <a:lstStyle/>
          <a:p>
            <a:endParaRPr lang="ar-SA"/>
          </a:p>
        </p:txBody>
      </p:sp>
      <p:sp>
        <p:nvSpPr>
          <p:cNvPr id="4" name="عنصر نائب للمحتوى 3"/>
          <p:cNvSpPr>
            <a:spLocks noGrp="1"/>
          </p:cNvSpPr>
          <p:nvPr>
            <p:ph sz="half" idx="1"/>
          </p:nvPr>
        </p:nvSpPr>
        <p:spPr/>
        <p:txBody>
          <a:bodyPr/>
          <a:lstStyle/>
          <a:p>
            <a:pPr marL="342900" lvl="0" indent="-342900" algn="l" rtl="0" fontAlgn="base">
              <a:spcAft>
                <a:spcPct val="0"/>
              </a:spcAft>
              <a:buClr>
                <a:srgbClr val="99FF66"/>
              </a:buClr>
              <a:buFont typeface="Wingdings" panose="05000000000000000000" pitchFamily="2" charset="2"/>
              <a:buChar char="§"/>
            </a:pPr>
            <a:r>
              <a:rPr lang="ja-JP" altLang="en-US" sz="2000" dirty="0">
                <a:solidFill>
                  <a:prstClr val="black"/>
                </a:solidFill>
                <a:cs typeface="Arial" panose="020B0604020202020204" pitchFamily="34" charset="0"/>
              </a:rPr>
              <a:t>“</a:t>
            </a:r>
            <a:r>
              <a:rPr lang="en-US" altLang="ja-JP" sz="2000" dirty="0">
                <a:solidFill>
                  <a:prstClr val="black"/>
                </a:solidFill>
                <a:cs typeface="Arial" panose="020B0604020202020204" pitchFamily="34" charset="0"/>
              </a:rPr>
              <a:t>The reward of a thing well done, is to have done it.</a:t>
            </a:r>
            <a:r>
              <a:rPr lang="ja-JP" altLang="en-US" sz="2000" dirty="0">
                <a:solidFill>
                  <a:prstClr val="black"/>
                </a:solidFill>
                <a:cs typeface="Arial" panose="020B0604020202020204" pitchFamily="34" charset="0"/>
              </a:rPr>
              <a:t>”</a:t>
            </a:r>
            <a:r>
              <a:rPr lang="en-US" altLang="ja-JP" sz="2000" dirty="0">
                <a:solidFill>
                  <a:prstClr val="black"/>
                </a:solidFill>
                <a:cs typeface="Arial" panose="020B0604020202020204" pitchFamily="34" charset="0"/>
              </a:rPr>
              <a:t> </a:t>
            </a:r>
          </a:p>
          <a:p>
            <a:pPr marL="342900" lvl="0" indent="-342900" algn="l" rtl="0" fontAlgn="base">
              <a:spcAft>
                <a:spcPct val="0"/>
              </a:spcAft>
              <a:buClr>
                <a:srgbClr val="99FF66"/>
              </a:buClr>
              <a:buFont typeface="Wingdings" panose="05000000000000000000" pitchFamily="2" charset="2"/>
              <a:buChar char="§"/>
            </a:pPr>
            <a:r>
              <a:rPr lang="ja-JP" altLang="en-US" sz="2000" dirty="0">
                <a:solidFill>
                  <a:prstClr val="black"/>
                </a:solidFill>
                <a:cs typeface="Arial" panose="020B0604020202020204" pitchFamily="34" charset="0"/>
              </a:rPr>
              <a:t>“</a:t>
            </a:r>
            <a:r>
              <a:rPr lang="en-US" altLang="ja-JP" sz="2000" dirty="0">
                <a:solidFill>
                  <a:prstClr val="black"/>
                </a:solidFill>
                <a:cs typeface="Arial" panose="020B0604020202020204" pitchFamily="34" charset="0"/>
              </a:rPr>
              <a:t>What lies behind us and what lies before us are small matters compared to what lies within us.</a:t>
            </a:r>
            <a:r>
              <a:rPr lang="ja-JP" altLang="en-US" sz="2000" dirty="0">
                <a:solidFill>
                  <a:prstClr val="black"/>
                </a:solidFill>
                <a:cs typeface="Arial" panose="020B0604020202020204" pitchFamily="34" charset="0"/>
              </a:rPr>
              <a:t>”</a:t>
            </a:r>
            <a:r>
              <a:rPr lang="en-US" altLang="ja-JP" sz="2000" dirty="0">
                <a:solidFill>
                  <a:prstClr val="black"/>
                </a:solidFill>
                <a:cs typeface="Arial" panose="020B0604020202020204" pitchFamily="34" charset="0"/>
              </a:rPr>
              <a:t> </a:t>
            </a:r>
          </a:p>
          <a:p>
            <a:pPr marL="342900" lvl="0" indent="-342900" algn="l" rtl="0" fontAlgn="base">
              <a:spcAft>
                <a:spcPct val="0"/>
              </a:spcAft>
              <a:buClr>
                <a:srgbClr val="99FF66"/>
              </a:buClr>
              <a:buFont typeface="Wingdings" panose="05000000000000000000" pitchFamily="2" charset="2"/>
              <a:buChar char="§"/>
            </a:pPr>
            <a:r>
              <a:rPr lang="ja-JP" altLang="en-US" sz="2000" dirty="0">
                <a:solidFill>
                  <a:prstClr val="black"/>
                </a:solidFill>
                <a:cs typeface="Arial" panose="020B0604020202020204" pitchFamily="34" charset="0"/>
              </a:rPr>
              <a:t>“</a:t>
            </a:r>
            <a:r>
              <a:rPr lang="en-US" altLang="ja-JP" sz="2000" dirty="0">
                <a:solidFill>
                  <a:prstClr val="black"/>
                </a:solidFill>
                <a:cs typeface="Arial" panose="020B0604020202020204" pitchFamily="34" charset="0"/>
              </a:rPr>
              <a:t>Make yourself necessary to someone.</a:t>
            </a:r>
            <a:r>
              <a:rPr lang="ja-JP" altLang="en-US" sz="2000" dirty="0">
                <a:solidFill>
                  <a:prstClr val="black"/>
                </a:solidFill>
                <a:cs typeface="Arial" panose="020B0604020202020204" pitchFamily="34" charset="0"/>
              </a:rPr>
              <a:t>”</a:t>
            </a:r>
            <a:endParaRPr lang="en-US" altLang="ja-JP" sz="2000" dirty="0">
              <a:solidFill>
                <a:prstClr val="black"/>
              </a:solidFill>
              <a:cs typeface="Arial" panose="020B0604020202020204" pitchFamily="34" charset="0"/>
            </a:endParaRPr>
          </a:p>
          <a:p>
            <a:endParaRPr lang="ar-SA" sz="2000" dirty="0">
              <a:solidFill>
                <a:prstClr val="black"/>
              </a:solidFill>
              <a:cs typeface="Arial" panose="020B0604020202020204" pitchFamily="34" charset="0"/>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2207935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pptx" id="{0DB676BE-95CC-40C6-85AF-7FC634710288}" vid="{C55E0FB7-C7F4-4BBE-82DE-4603F7F43E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الاداب</Template>
  <TotalTime>54</TotalTime>
  <Words>949</Words>
  <Application>Microsoft Office PowerPoint</Application>
  <PresentationFormat>A4 Paper (210x297 mm)</PresentationFormat>
  <Paragraphs>85</Paragraphs>
  <Slides>12</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ＭＳ Ｐゴシック</vt:lpstr>
      <vt:lpstr>ae_AlMateen</vt:lpstr>
      <vt:lpstr>Arial</vt:lpstr>
      <vt:lpstr>Calibri</vt:lpstr>
      <vt:lpstr>Times New Roman</vt:lpstr>
      <vt:lpstr>Wingdings</vt:lpstr>
      <vt:lpstr>نسق Office</vt:lpstr>
      <vt:lpstr>PowerPoint Presentation</vt:lpstr>
      <vt:lpstr>Lecture 3</vt:lpstr>
      <vt:lpstr>American Romanticism</vt:lpstr>
      <vt:lpstr>Transcendentalism</vt:lpstr>
      <vt:lpstr>The Influence of Romanticism</vt:lpstr>
      <vt:lpstr>Transcendentalist Beliefs</vt:lpstr>
      <vt:lpstr>More Transcendentalists</vt:lpstr>
      <vt:lpstr>Anti-Transcendentalists</vt:lpstr>
      <vt:lpstr>“Self-Reliance” - Emerson</vt:lpstr>
      <vt:lpstr>Quotations by Emerson</vt:lpstr>
      <vt:lpstr>Quotations by Emerson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Abdullah Fawaz Albadarneh</dc:creator>
  <cp:lastModifiedBy>KFU</cp:lastModifiedBy>
  <cp:revision>8</cp:revision>
  <dcterms:created xsi:type="dcterms:W3CDTF">2017-09-30T06:37:39Z</dcterms:created>
  <dcterms:modified xsi:type="dcterms:W3CDTF">2017-10-03T17:39:44Z</dcterms:modified>
</cp:coreProperties>
</file>