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92" r:id="rId3"/>
    <p:sldId id="308" r:id="rId4"/>
    <p:sldId id="309" r:id="rId5"/>
    <p:sldId id="310" r:id="rId6"/>
    <p:sldId id="317" r:id="rId7"/>
    <p:sldId id="316" r:id="rId8"/>
    <p:sldId id="311" r:id="rId9"/>
    <p:sldId id="312" r:id="rId10"/>
    <p:sldId id="313" r:id="rId11"/>
    <p:sldId id="314" r:id="rId12"/>
    <p:sldId id="315" r:id="rId13"/>
    <p:sldId id="318" r:id="rId14"/>
    <p:sldId id="319"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6334"/>
    <a:srgbClr val="D98061"/>
    <a:srgbClr val="313B4A"/>
    <a:srgbClr val="43A79C"/>
    <a:srgbClr val="EDBD1F"/>
    <a:srgbClr val="F04316"/>
    <a:srgbClr val="81AA52"/>
    <a:srgbClr val="0E478A"/>
    <a:srgbClr val="ECA02F"/>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4" d="100"/>
          <a:sy n="74" d="100"/>
        </p:scale>
        <p:origin x="1074" y="54"/>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10/8/2017</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solidFill>
                  <a:prstClr val="black"/>
                </a:solidFill>
              </a:rPr>
              <a:pPr>
                <a:defRPr/>
              </a:pPr>
              <a:t>9</a:t>
            </a:fld>
            <a:endParaRPr lang="en-US" dirty="0">
              <a:solidFill>
                <a:prstClr val="black"/>
              </a:solidFill>
            </a:endParaRPr>
          </a:p>
        </p:txBody>
      </p:sp>
    </p:spTree>
    <p:extLst>
      <p:ext uri="{BB962C8B-B14F-4D97-AF65-F5344CB8AC3E}">
        <p14:creationId xmlns:p14="http://schemas.microsoft.com/office/powerpoint/2010/main" val="406276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solidFill>
                  <a:prstClr val="black"/>
                </a:solidFill>
              </a:rPr>
              <a:pPr>
                <a:defRPr/>
              </a:pPr>
              <a:t>10</a:t>
            </a:fld>
            <a:endParaRPr lang="en-US" dirty="0">
              <a:solidFill>
                <a:prstClr val="black"/>
              </a:solidFill>
            </a:endParaRPr>
          </a:p>
        </p:txBody>
      </p:sp>
    </p:spTree>
    <p:extLst>
      <p:ext uri="{BB962C8B-B14F-4D97-AF65-F5344CB8AC3E}">
        <p14:creationId xmlns:p14="http://schemas.microsoft.com/office/powerpoint/2010/main" val="2466861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dirty="0" smtClean="0"/>
              <a:t>العنوان الرئيسي</a:t>
            </a:r>
            <a:endParaRPr lang="en-US" dirty="0"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113109" y="2872476"/>
            <a:ext cx="5099050" cy="2590800"/>
          </a:xfrm>
          <a:prstGeom prst="rect">
            <a:avLst/>
          </a:prstGeom>
          <a:noFill/>
          <a:ln w="9525">
            <a:noFill/>
            <a:miter lim="800000"/>
            <a:headEnd/>
            <a:tailEnd/>
          </a:ln>
        </p:spPr>
        <p:txBody>
          <a:bodyPr anchor="ctr"/>
          <a:lstStyle/>
          <a:p>
            <a:pPr lvl="0" algn="ctr">
              <a:defRPr/>
            </a:pPr>
            <a:r>
              <a:rPr lang="en-US" sz="2400" b="1" dirty="0">
                <a:solidFill>
                  <a:prstClr val="black"/>
                </a:solidFill>
                <a:latin typeface="Calibri" pitchFamily="34" charset="0"/>
                <a:cs typeface="Times New Roman" pitchFamily="18" charset="0"/>
              </a:rPr>
              <a:t>Introduction to American </a:t>
            </a:r>
            <a:r>
              <a:rPr lang="en-US" sz="2400" b="1" dirty="0" smtClean="0">
                <a:solidFill>
                  <a:prstClr val="black"/>
                </a:solidFill>
                <a:latin typeface="Calibri" pitchFamily="34" charset="0"/>
                <a:cs typeface="Times New Roman" pitchFamily="18" charset="0"/>
              </a:rPr>
              <a:t>Literature</a:t>
            </a:r>
          </a:p>
          <a:p>
            <a:pPr lvl="0" algn="ctr">
              <a:defRPr/>
            </a:pPr>
            <a:endParaRPr lang="en-US" sz="2400" b="1" dirty="0">
              <a:solidFill>
                <a:prstClr val="black"/>
              </a:solidFill>
              <a:latin typeface="Calibri" pitchFamily="34" charset="0"/>
            </a:endParaRPr>
          </a:p>
          <a:p>
            <a:pPr lvl="0" algn="ctr">
              <a:defRPr/>
            </a:pPr>
            <a:r>
              <a:rPr lang="en-US" sz="2400" b="1" dirty="0">
                <a:solidFill>
                  <a:prstClr val="black"/>
                </a:solidFill>
                <a:latin typeface="Calibri" pitchFamily="34" charset="0"/>
                <a:cs typeface="Times New Roman" pitchFamily="18" charset="0"/>
              </a:rPr>
              <a:t>Dr. </a:t>
            </a:r>
            <a:r>
              <a:rPr lang="en-US" sz="2400" b="1" dirty="0" smtClean="0">
                <a:solidFill>
                  <a:prstClr val="black"/>
                </a:solidFill>
                <a:latin typeface="Calibri" pitchFamily="34" charset="0"/>
                <a:cs typeface="Times New Roman" pitchFamily="18" charset="0"/>
              </a:rPr>
              <a:t>Abdullah Al-</a:t>
            </a:r>
            <a:r>
              <a:rPr lang="en-US" sz="2400" b="1" dirty="0" err="1" smtClean="0">
                <a:solidFill>
                  <a:prstClr val="black"/>
                </a:solidFill>
                <a:latin typeface="Calibri" pitchFamily="34" charset="0"/>
                <a:cs typeface="Times New Roman" pitchFamily="18" charset="0"/>
              </a:rPr>
              <a:t>Badarneh</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b="1" dirty="0" smtClean="0">
                <a:effectLst>
                  <a:outerShdw blurRad="38100" dist="38100" dir="2700000" algn="tl">
                    <a:srgbClr val="000000">
                      <a:alpha val="43137"/>
                    </a:srgbClr>
                  </a:outerShdw>
                </a:effectLst>
                <a:cs typeface="Arial" pitchFamily="34" charset="0"/>
              </a:rPr>
              <a:t>Lecture 5:</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en-US"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Naturalism in American Literature</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lvl="0" algn="l" rtl="0">
              <a:lnSpc>
                <a:spcPct val="90000"/>
              </a:lnSpc>
              <a:buFontTx/>
              <a:buChar char="•"/>
              <a:defRPr/>
            </a:pPr>
            <a:r>
              <a:rPr lang="en-US" kern="0" dirty="0">
                <a:solidFill>
                  <a:schemeClr val="tx1">
                    <a:lumMod val="85000"/>
                    <a:lumOff val="15000"/>
                  </a:schemeClr>
                </a:solidFill>
                <a:latin typeface="Arial"/>
                <a:cs typeface="Arial"/>
              </a:rPr>
              <a:t>Naturalism is NOT “hippie-fiction.”  </a:t>
            </a:r>
          </a:p>
          <a:p>
            <a:pPr lvl="0" algn="l" rtl="0">
              <a:lnSpc>
                <a:spcPct val="90000"/>
              </a:lnSpc>
              <a:buFontTx/>
              <a:buChar char="•"/>
              <a:defRPr/>
            </a:pPr>
            <a:r>
              <a:rPr lang="en-US" kern="0" dirty="0">
                <a:solidFill>
                  <a:schemeClr val="tx1">
                    <a:lumMod val="85000"/>
                    <a:lumOff val="15000"/>
                  </a:schemeClr>
                </a:solidFill>
                <a:latin typeface="Arial"/>
                <a:cs typeface="Arial"/>
              </a:rPr>
              <a:t>It is more pessimistic than Realism, primarily.</a:t>
            </a:r>
          </a:p>
          <a:p>
            <a:pPr lvl="0" algn="l" rtl="0">
              <a:lnSpc>
                <a:spcPct val="90000"/>
              </a:lnSpc>
              <a:buFontTx/>
              <a:buChar char="•"/>
              <a:defRPr/>
            </a:pPr>
            <a:r>
              <a:rPr lang="en-US" kern="0" dirty="0">
                <a:solidFill>
                  <a:schemeClr val="tx1">
                    <a:lumMod val="85000"/>
                    <a:lumOff val="15000"/>
                  </a:schemeClr>
                </a:solidFill>
                <a:latin typeface="Arial"/>
                <a:cs typeface="Arial"/>
              </a:rPr>
              <a:t>The Naturalist writers believed that larger forces were at work: Nature, Fate, and Heredity.</a:t>
            </a:r>
          </a:p>
          <a:p>
            <a:pPr lvl="0" algn="l" rtl="0">
              <a:lnSpc>
                <a:spcPct val="90000"/>
              </a:lnSpc>
              <a:buFontTx/>
              <a:buChar char="•"/>
              <a:defRPr/>
            </a:pPr>
            <a:r>
              <a:rPr lang="en-US" kern="0" dirty="0">
                <a:solidFill>
                  <a:schemeClr val="tx1">
                    <a:lumMod val="85000"/>
                    <a:lumOff val="15000"/>
                  </a:schemeClr>
                </a:solidFill>
                <a:latin typeface="Arial"/>
                <a:cs typeface="Arial"/>
              </a:rPr>
              <a:t>Their writing was inspired by hardships, whether it was war, the frontier, or urbanization.</a:t>
            </a:r>
          </a:p>
          <a:p>
            <a:endParaRPr lang="ar-SA" kern="0" dirty="0">
              <a:solidFill>
                <a:schemeClr val="tx1">
                  <a:lumMod val="85000"/>
                  <a:lumOff val="15000"/>
                </a:schemeClr>
              </a:solidFill>
              <a:latin typeface="Arial"/>
              <a:cs typeface="Arial"/>
            </a:endParaRPr>
          </a:p>
        </p:txBody>
      </p:sp>
      <p:sp>
        <p:nvSpPr>
          <p:cNvPr id="2" name="Title 1"/>
          <p:cNvSpPr>
            <a:spLocks noGrp="1"/>
          </p:cNvSpPr>
          <p:nvPr>
            <p:ph type="title"/>
          </p:nvPr>
        </p:nvSpPr>
        <p:spPr/>
        <p:txBody>
          <a:bodyPr/>
          <a:lstStyle/>
          <a:p>
            <a:pPr algn="ctr"/>
            <a:r>
              <a:rPr lang="en-US" sz="4800" kern="0" dirty="0">
                <a:solidFill>
                  <a:srgbClr val="99CC00"/>
                </a:solidFill>
                <a:effectLst>
                  <a:outerShdw blurRad="38100" dist="38100" dir="2700000" algn="tl">
                    <a:srgbClr val="000000"/>
                  </a:outerShdw>
                </a:effectLst>
                <a:latin typeface="Georgia" pitchFamily="18" charset="0"/>
                <a:ea typeface="+mn-ea"/>
                <a:cs typeface="Arial"/>
              </a:rPr>
              <a:t>Naturalism</a:t>
            </a:r>
            <a:endParaRPr lang="en-US" sz="4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Naturalism</a:t>
            </a:r>
            <a:endParaRPr lang="en-US" dirty="0"/>
          </a:p>
        </p:txBody>
      </p:sp>
      <p:sp>
        <p:nvSpPr>
          <p:cNvPr id="6" name="Content Placeholder 5"/>
          <p:cNvSpPr>
            <a:spLocks noGrp="1"/>
          </p:cNvSpPr>
          <p:nvPr>
            <p:ph sz="half" idx="13"/>
          </p:nvPr>
        </p:nvSpPr>
        <p:spPr/>
        <p:txBody>
          <a:bodyPr/>
          <a:lstStyle/>
          <a:p>
            <a:pPr algn="l" rtl="0"/>
            <a:r>
              <a:rPr lang="en-US" altLang="ar-SA" sz="1700" dirty="0" smtClean="0">
                <a:solidFill>
                  <a:prstClr val="black"/>
                </a:solidFill>
                <a:latin typeface="Times New Roman" panose="02020603050405020304" pitchFamily="18" charset="0"/>
                <a:cs typeface="Times New Roman" panose="02020603050405020304" pitchFamily="18" charset="0"/>
              </a:rPr>
              <a:t>● </a:t>
            </a:r>
            <a:r>
              <a:rPr lang="en-US" altLang="ar-SA" sz="1800" dirty="0" smtClean="0">
                <a:solidFill>
                  <a:prstClr val="black"/>
                </a:solidFill>
                <a:latin typeface="Times New Roman" panose="02020603050405020304" pitchFamily="18" charset="0"/>
                <a:cs typeface="Times New Roman" panose="02020603050405020304" pitchFamily="18" charset="0"/>
              </a:rPr>
              <a:t>The </a:t>
            </a:r>
            <a:r>
              <a:rPr lang="en-US" altLang="ar-SA" sz="1800" dirty="0">
                <a:solidFill>
                  <a:prstClr val="black"/>
                </a:solidFill>
                <a:latin typeface="Times New Roman" panose="02020603050405020304" pitchFamily="18" charset="0"/>
                <a:cs typeface="Times New Roman" panose="02020603050405020304" pitchFamily="18" charset="0"/>
              </a:rPr>
              <a:t>term naturalism was initially coined by Emile Zola, the renowned French author who is also credited as a key figure in the development of French literary naturalism</a:t>
            </a:r>
            <a:r>
              <a:rPr lang="en-US" altLang="ar-SA" sz="1800" dirty="0" smtClean="0">
                <a:solidFill>
                  <a:prstClr val="black"/>
                </a:solidFill>
                <a:latin typeface="Times New Roman" panose="02020603050405020304" pitchFamily="18" charset="0"/>
                <a:cs typeface="Times New Roman" panose="02020603050405020304" pitchFamily="18" charset="0"/>
              </a:rPr>
              <a:t>.</a:t>
            </a:r>
          </a:p>
          <a:p>
            <a:pPr algn="l" rtl="0"/>
            <a:r>
              <a:rPr lang="en-US" altLang="ar-SA" sz="1800" dirty="0" smtClean="0">
                <a:solidFill>
                  <a:prstClr val="black"/>
                </a:solidFill>
                <a:latin typeface="Times New Roman" panose="02020603050405020304" pitchFamily="18" charset="0"/>
                <a:cs typeface="Times New Roman" panose="02020603050405020304" pitchFamily="18" charset="0"/>
              </a:rPr>
              <a:t>● American </a:t>
            </a:r>
            <a:r>
              <a:rPr lang="en-US" altLang="ar-SA" sz="1800" dirty="0">
                <a:solidFill>
                  <a:prstClr val="black"/>
                </a:solidFill>
                <a:latin typeface="Times New Roman" panose="02020603050405020304" pitchFamily="18" charset="0"/>
                <a:cs typeface="Times New Roman" panose="02020603050405020304" pitchFamily="18" charset="0"/>
              </a:rPr>
              <a:t>writers were particularly influenced by the British and French models and began to adapt the form to reflect American social, economic, and cultural conditions</a:t>
            </a:r>
            <a:r>
              <a:rPr lang="en-US" altLang="ar-SA" sz="1800" dirty="0" smtClean="0">
                <a:solidFill>
                  <a:prstClr val="black"/>
                </a:solidFill>
                <a:latin typeface="Times New Roman" panose="02020603050405020304" pitchFamily="18" charset="0"/>
                <a:cs typeface="Times New Roman" panose="02020603050405020304" pitchFamily="18" charset="0"/>
              </a:rPr>
              <a:t>.</a:t>
            </a:r>
          </a:p>
          <a:p>
            <a:pPr algn="l" rtl="0"/>
            <a:r>
              <a:rPr lang="en-US" altLang="ar-SA" sz="1800" dirty="0" smtClean="0">
                <a:solidFill>
                  <a:prstClr val="black"/>
                </a:solidFill>
                <a:latin typeface="Times New Roman" panose="02020603050405020304" pitchFamily="18" charset="0"/>
                <a:cs typeface="Times New Roman" panose="02020603050405020304" pitchFamily="18" charset="0"/>
              </a:rPr>
              <a:t>● Viewed </a:t>
            </a:r>
            <a:r>
              <a:rPr lang="en-US" altLang="ar-SA" sz="1800" dirty="0">
                <a:solidFill>
                  <a:prstClr val="black"/>
                </a:solidFill>
                <a:latin typeface="Times New Roman" panose="02020603050405020304" pitchFamily="18" charset="0"/>
                <a:cs typeface="Times New Roman" panose="02020603050405020304" pitchFamily="18" charset="0"/>
              </a:rPr>
              <a:t>as a combination of realism and romanticism, critics contend that the American form is heavily influenced by the concept of determinism—the theory that heredity and environment influence </a:t>
            </a:r>
            <a:r>
              <a:rPr lang="en-US" altLang="ar-SA" sz="1800" dirty="0" smtClean="0">
                <a:solidFill>
                  <a:prstClr val="black"/>
                </a:solidFill>
                <a:latin typeface="Times New Roman" panose="02020603050405020304" pitchFamily="18" charset="0"/>
                <a:cs typeface="Times New Roman" panose="02020603050405020304" pitchFamily="18" charset="0"/>
              </a:rPr>
              <a:t>and determine </a:t>
            </a:r>
            <a:r>
              <a:rPr lang="en-US" altLang="ar-SA" sz="1800" dirty="0">
                <a:solidFill>
                  <a:prstClr val="black"/>
                </a:solidFill>
                <a:latin typeface="Times New Roman" panose="02020603050405020304" pitchFamily="18" charset="0"/>
                <a:cs typeface="Times New Roman" panose="02020603050405020304" pitchFamily="18" charset="0"/>
              </a:rPr>
              <a:t>human behavior.</a:t>
            </a:r>
            <a:endParaRPr lang="en-US" altLang="ar-SA" sz="1800" dirty="0" smtClean="0">
              <a:solidFill>
                <a:prstClr val="black"/>
              </a:solidFill>
              <a:latin typeface="Times New Roman" panose="02020603050405020304" pitchFamily="18" charset="0"/>
              <a:cs typeface="Times New Roman" panose="02020603050405020304" pitchFamily="18" charset="0"/>
            </a:endParaRPr>
          </a:p>
          <a:p>
            <a:pPr algn="l" rtl="0"/>
            <a:endParaRPr lang="en-US" sz="1800" dirty="0"/>
          </a:p>
        </p:txBody>
      </p:sp>
      <p:sp>
        <p:nvSpPr>
          <p:cNvPr id="5" name="Content Placeholder 4"/>
          <p:cNvSpPr>
            <a:spLocks noGrp="1"/>
          </p:cNvSpPr>
          <p:nvPr>
            <p:ph sz="half" idx="1"/>
          </p:nvPr>
        </p:nvSpPr>
        <p:spPr/>
        <p:txBody>
          <a:bodyPr/>
          <a:lstStyle/>
          <a:p>
            <a:pPr marL="812800" lvl="0" indent="-812800" algn="l" rtl="0" fontAlgn="base">
              <a:spcAft>
                <a:spcPct val="0"/>
              </a:spcAft>
              <a:buFontTx/>
              <a:buChar char="•"/>
            </a:pPr>
            <a:r>
              <a:rPr lang="en-US" altLang="ar-SA" sz="1800" kern="0" dirty="0" smtClean="0">
                <a:solidFill>
                  <a:schemeClr val="tx1">
                    <a:lumMod val="85000"/>
                    <a:lumOff val="15000"/>
                  </a:schemeClr>
                </a:solidFill>
                <a:latin typeface="Arial"/>
                <a:cs typeface="Arial"/>
              </a:rPr>
              <a:t>literary </a:t>
            </a:r>
            <a:r>
              <a:rPr lang="en-US" altLang="ar-SA" sz="1800" kern="0" dirty="0">
                <a:solidFill>
                  <a:schemeClr val="tx1">
                    <a:lumMod val="85000"/>
                    <a:lumOff val="15000"/>
                  </a:schemeClr>
                </a:solidFill>
                <a:latin typeface="Arial"/>
                <a:cs typeface="Arial"/>
              </a:rPr>
              <a:t>movement that was an extension of </a:t>
            </a:r>
            <a:r>
              <a:rPr lang="en-US" altLang="ar-SA" sz="1800" kern="0" dirty="0" smtClean="0">
                <a:solidFill>
                  <a:schemeClr val="tx1">
                    <a:lumMod val="85000"/>
                    <a:lumOff val="15000"/>
                  </a:schemeClr>
                </a:solidFill>
                <a:latin typeface="Arial"/>
                <a:cs typeface="Arial"/>
              </a:rPr>
              <a:t>Realism. It depicts </a:t>
            </a:r>
            <a:r>
              <a:rPr lang="en-US" altLang="ar-SA" sz="1800" kern="0" dirty="0">
                <a:solidFill>
                  <a:schemeClr val="tx1">
                    <a:lumMod val="85000"/>
                    <a:lumOff val="15000"/>
                  </a:schemeClr>
                </a:solidFill>
                <a:latin typeface="Arial"/>
                <a:cs typeface="Arial"/>
              </a:rPr>
              <a:t>real people in real situations like realism, but believed that forces larger than the individual </a:t>
            </a:r>
            <a:r>
              <a:rPr lang="en-US" altLang="ar-SA" sz="1800" kern="0" dirty="0" smtClean="0">
                <a:solidFill>
                  <a:schemeClr val="tx1">
                    <a:lumMod val="85000"/>
                    <a:lumOff val="15000"/>
                  </a:schemeClr>
                </a:solidFill>
                <a:latin typeface="Arial"/>
                <a:cs typeface="Arial"/>
              </a:rPr>
              <a:t>–nature</a:t>
            </a:r>
            <a:r>
              <a:rPr lang="en-US" altLang="ar-SA" sz="1800" kern="0" dirty="0">
                <a:solidFill>
                  <a:schemeClr val="tx1">
                    <a:lumMod val="85000"/>
                    <a:lumOff val="15000"/>
                  </a:schemeClr>
                </a:solidFill>
                <a:latin typeface="Arial"/>
                <a:cs typeface="Arial"/>
              </a:rPr>
              <a:t>, fate, </a:t>
            </a:r>
            <a:r>
              <a:rPr lang="en-US" altLang="ar-SA" sz="1800" kern="0" dirty="0" smtClean="0">
                <a:solidFill>
                  <a:schemeClr val="tx1">
                    <a:lumMod val="85000"/>
                    <a:lumOff val="15000"/>
                  </a:schemeClr>
                </a:solidFill>
                <a:latin typeface="Arial"/>
                <a:cs typeface="Arial"/>
              </a:rPr>
              <a:t>heredity–shaped </a:t>
            </a:r>
            <a:r>
              <a:rPr lang="en-US" altLang="ar-SA" sz="1800" kern="0" dirty="0">
                <a:solidFill>
                  <a:schemeClr val="tx1">
                    <a:lumMod val="85000"/>
                    <a:lumOff val="15000"/>
                  </a:schemeClr>
                </a:solidFill>
                <a:latin typeface="Arial"/>
                <a:cs typeface="Arial"/>
              </a:rPr>
              <a:t>individual </a:t>
            </a:r>
            <a:r>
              <a:rPr lang="en-US" altLang="ar-SA" sz="1800" kern="0" dirty="0" smtClean="0">
                <a:solidFill>
                  <a:schemeClr val="tx1">
                    <a:lumMod val="85000"/>
                    <a:lumOff val="15000"/>
                  </a:schemeClr>
                </a:solidFill>
                <a:latin typeface="Arial"/>
                <a:cs typeface="Arial"/>
              </a:rPr>
              <a:t>destiny.</a:t>
            </a:r>
          </a:p>
          <a:p>
            <a:pPr marL="812800" lvl="0" indent="-812800" algn="l" rtl="0" fontAlgn="base">
              <a:spcAft>
                <a:spcPct val="0"/>
              </a:spcAft>
              <a:buFontTx/>
              <a:buChar char="•"/>
            </a:pPr>
            <a:r>
              <a:rPr lang="en-US" altLang="ar-SA" sz="1800" kern="0" dirty="0">
                <a:solidFill>
                  <a:schemeClr val="tx1">
                    <a:lumMod val="85000"/>
                    <a:lumOff val="15000"/>
                  </a:schemeClr>
                </a:solidFill>
                <a:latin typeface="Arial"/>
                <a:cs typeface="Arial"/>
              </a:rPr>
              <a:t>Although naturalism is often associated with realism, which also seeks to accurately represent human existence, the two movements are differentiated by the fact that naturalism is connected to the doctrine of biological, economic, and social determinism.</a:t>
            </a: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2799740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altLang="ar-SA" sz="2400" kern="0" dirty="0">
                <a:solidFill>
                  <a:schemeClr val="tx1">
                    <a:lumMod val="85000"/>
                    <a:lumOff val="15000"/>
                  </a:schemeClr>
                </a:solidFill>
                <a:latin typeface="Arial"/>
                <a:cs typeface="Arial"/>
              </a:rPr>
              <a:t>Naturalism - Characteristics </a:t>
            </a:r>
            <a:endParaRPr lang="en-US" sz="2400" kern="0" dirty="0">
              <a:solidFill>
                <a:schemeClr val="tx1">
                  <a:lumMod val="85000"/>
                  <a:lumOff val="15000"/>
                </a:schemeClr>
              </a:solidFill>
              <a:latin typeface="Arial"/>
              <a:cs typeface="Arial"/>
            </a:endParaRPr>
          </a:p>
        </p:txBody>
      </p:sp>
      <p:sp>
        <p:nvSpPr>
          <p:cNvPr id="6" name="Content Placeholder 5"/>
          <p:cNvSpPr>
            <a:spLocks noGrp="1"/>
          </p:cNvSpPr>
          <p:nvPr>
            <p:ph sz="half" idx="13"/>
          </p:nvPr>
        </p:nvSpPr>
        <p:spPr/>
        <p:txBody>
          <a:bodyPr/>
          <a:lstStyle/>
          <a:p>
            <a:pPr marL="342900" lvl="0" indent="-342900" algn="l" rtl="0" fontAlgn="base">
              <a:spcAft>
                <a:spcPct val="0"/>
              </a:spcAft>
              <a:buFontTx/>
              <a:buChar char="•"/>
            </a:pPr>
            <a:r>
              <a:rPr lang="en-US" altLang="ar-SA" sz="2400" kern="0" dirty="0">
                <a:solidFill>
                  <a:srgbClr val="000000">
                    <a:lumMod val="85000"/>
                    <a:lumOff val="15000"/>
                  </a:srgbClr>
                </a:solidFill>
                <a:latin typeface="Arial"/>
                <a:cs typeface="Arial"/>
              </a:rPr>
              <a:t>Themes</a:t>
            </a:r>
          </a:p>
          <a:p>
            <a:pPr lvl="1" algn="l" fontAlgn="base">
              <a:spcAft>
                <a:spcPct val="0"/>
              </a:spcAft>
              <a:buFontTx/>
              <a:buChar char="–"/>
            </a:pPr>
            <a:r>
              <a:rPr lang="en-US" altLang="ar-SA" kern="0" dirty="0">
                <a:solidFill>
                  <a:srgbClr val="000000">
                    <a:lumMod val="85000"/>
                    <a:lumOff val="15000"/>
                  </a:srgbClr>
                </a:solidFill>
                <a:latin typeface="Arial"/>
                <a:cs typeface="Arial"/>
              </a:rPr>
              <a:t>Survival (man against nature, man against himself)</a:t>
            </a:r>
          </a:p>
          <a:p>
            <a:pPr lvl="1" algn="l" fontAlgn="base">
              <a:spcAft>
                <a:spcPct val="0"/>
              </a:spcAft>
              <a:buFontTx/>
              <a:buChar char="–"/>
            </a:pPr>
            <a:r>
              <a:rPr lang="en-US" altLang="ar-SA" kern="0" dirty="0">
                <a:solidFill>
                  <a:srgbClr val="000000">
                    <a:lumMod val="85000"/>
                    <a:lumOff val="15000"/>
                  </a:srgbClr>
                </a:solidFill>
                <a:latin typeface="Arial"/>
                <a:cs typeface="Arial"/>
              </a:rPr>
              <a:t>Determinism (nature as an indifferent force on the lives of human beings)</a:t>
            </a:r>
          </a:p>
          <a:p>
            <a:pPr lvl="1" algn="l" fontAlgn="base">
              <a:spcAft>
                <a:spcPct val="0"/>
              </a:spcAft>
              <a:buFontTx/>
              <a:buChar char="–"/>
            </a:pPr>
            <a:r>
              <a:rPr lang="en-US" altLang="ar-SA" kern="0" dirty="0">
                <a:solidFill>
                  <a:srgbClr val="000000">
                    <a:lumMod val="85000"/>
                    <a:lumOff val="15000"/>
                  </a:srgbClr>
                </a:solidFill>
                <a:latin typeface="Arial"/>
                <a:cs typeface="Arial"/>
              </a:rPr>
              <a:t>Violence </a:t>
            </a:r>
          </a:p>
          <a:p>
            <a:endParaRPr lang="en-US" sz="2400" dirty="0"/>
          </a:p>
        </p:txBody>
      </p:sp>
      <p:sp>
        <p:nvSpPr>
          <p:cNvPr id="5" name="Content Placeholder 4"/>
          <p:cNvSpPr>
            <a:spLocks noGrp="1"/>
          </p:cNvSpPr>
          <p:nvPr>
            <p:ph sz="half" idx="1"/>
          </p:nvPr>
        </p:nvSpPr>
        <p:spPr/>
        <p:txBody>
          <a:bodyPr/>
          <a:lstStyle/>
          <a:p>
            <a:pPr marL="342900" lvl="0" indent="-342900" algn="l" rtl="0" fontAlgn="base">
              <a:spcAft>
                <a:spcPct val="0"/>
              </a:spcAft>
              <a:buFontTx/>
              <a:buChar char="•"/>
            </a:pPr>
            <a:r>
              <a:rPr lang="en-US" altLang="ar-SA" sz="2000" kern="0" dirty="0">
                <a:solidFill>
                  <a:srgbClr val="000000">
                    <a:lumMod val="85000"/>
                    <a:lumOff val="15000"/>
                  </a:srgbClr>
                </a:solidFill>
                <a:latin typeface="Arial"/>
                <a:cs typeface="Arial"/>
              </a:rPr>
              <a:t>characters:</a:t>
            </a:r>
          </a:p>
          <a:p>
            <a:pPr lvl="1" algn="l" fontAlgn="base">
              <a:spcAft>
                <a:spcPct val="0"/>
              </a:spcAft>
              <a:buFontTx/>
              <a:buChar char="–"/>
            </a:pPr>
            <a:r>
              <a:rPr lang="en-US" altLang="ar-SA" sz="2000" kern="0" dirty="0">
                <a:solidFill>
                  <a:srgbClr val="000000">
                    <a:lumMod val="85000"/>
                    <a:lumOff val="15000"/>
                  </a:srgbClr>
                </a:solidFill>
                <a:latin typeface="Arial"/>
                <a:cs typeface="Arial"/>
              </a:rPr>
              <a:t>usually ill-educated or </a:t>
            </a:r>
            <a:r>
              <a:rPr lang="en-US" altLang="ar-SA" sz="2000" kern="0" dirty="0" smtClean="0">
                <a:solidFill>
                  <a:srgbClr val="000000">
                    <a:lumMod val="85000"/>
                    <a:lumOff val="15000"/>
                  </a:srgbClr>
                </a:solidFill>
                <a:latin typeface="Arial"/>
                <a:cs typeface="Arial"/>
              </a:rPr>
              <a:t>lower-classes</a:t>
            </a:r>
            <a:endParaRPr lang="en-US" altLang="ar-SA" sz="2000" kern="0" dirty="0">
              <a:solidFill>
                <a:srgbClr val="000000">
                  <a:lumMod val="85000"/>
                  <a:lumOff val="15000"/>
                </a:srgbClr>
              </a:solidFill>
              <a:latin typeface="Arial"/>
              <a:cs typeface="Arial"/>
            </a:endParaRPr>
          </a:p>
          <a:p>
            <a:pPr lvl="1" algn="l" fontAlgn="base">
              <a:spcAft>
                <a:spcPct val="0"/>
              </a:spcAft>
            </a:pPr>
            <a:endParaRPr lang="en-US" altLang="ar-SA" sz="2000" kern="0" dirty="0">
              <a:solidFill>
                <a:srgbClr val="000000">
                  <a:lumMod val="85000"/>
                  <a:lumOff val="15000"/>
                </a:srgbClr>
              </a:solidFill>
              <a:latin typeface="Arial"/>
              <a:cs typeface="Arial"/>
            </a:endParaRPr>
          </a:p>
          <a:p>
            <a:pPr lvl="1" algn="l" fontAlgn="base">
              <a:spcAft>
                <a:spcPct val="0"/>
              </a:spcAft>
              <a:buFontTx/>
              <a:buChar char="–"/>
            </a:pPr>
            <a:r>
              <a:rPr lang="en-US" altLang="ar-SA" sz="2000" kern="0" smtClean="0">
                <a:solidFill>
                  <a:srgbClr val="000000">
                    <a:lumMod val="85000"/>
                    <a:lumOff val="15000"/>
                  </a:srgbClr>
                </a:solidFill>
                <a:latin typeface="Arial"/>
                <a:cs typeface="Arial"/>
              </a:rPr>
              <a:t>life </a:t>
            </a:r>
            <a:r>
              <a:rPr lang="en-US" altLang="ar-SA" sz="2000" kern="0" dirty="0">
                <a:solidFill>
                  <a:srgbClr val="000000">
                    <a:lumMod val="85000"/>
                    <a:lumOff val="15000"/>
                  </a:srgbClr>
                </a:solidFill>
                <a:latin typeface="Arial"/>
                <a:cs typeface="Arial"/>
              </a:rPr>
              <a:t>governed by the forces of heredity, instinct, passion, or the environment</a:t>
            </a:r>
          </a:p>
          <a:p>
            <a:pPr lvl="1" algn="l" fontAlgn="base">
              <a:spcAft>
                <a:spcPct val="0"/>
              </a:spcAft>
            </a:pPr>
            <a:endParaRPr lang="en-US" altLang="ar-SA" sz="2000" kern="0" dirty="0">
              <a:solidFill>
                <a:srgbClr val="000000">
                  <a:lumMod val="85000"/>
                  <a:lumOff val="15000"/>
                </a:srgbClr>
              </a:solidFill>
              <a:latin typeface="Arial"/>
              <a:cs typeface="Arial"/>
            </a:endParaRPr>
          </a:p>
          <a:p>
            <a:pPr lvl="1" algn="l" fontAlgn="base">
              <a:spcAft>
                <a:spcPct val="0"/>
              </a:spcAft>
              <a:buFontTx/>
              <a:buChar char="–"/>
            </a:pPr>
            <a:r>
              <a:rPr lang="en-US" altLang="ar-SA" sz="2000" kern="0" dirty="0">
                <a:solidFill>
                  <a:srgbClr val="000000">
                    <a:lumMod val="85000"/>
                    <a:lumOff val="15000"/>
                  </a:srgbClr>
                </a:solidFill>
                <a:latin typeface="Arial"/>
                <a:cs typeface="Arial"/>
              </a:rPr>
              <a:t>the criminal, the fallen, the down-and-out</a:t>
            </a:r>
          </a:p>
          <a:p>
            <a:endParaRPr lang="en-US" dirty="0"/>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val="5383693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altLang="ar-SA" dirty="0" smtClean="0">
                <a:solidFill>
                  <a:prstClr val="black"/>
                </a:solidFill>
                <a:latin typeface="Times New Roman" panose="02020603050405020304" pitchFamily="18" charset="0"/>
                <a:cs typeface="Times New Roman" panose="02020603050405020304" pitchFamily="18" charset="0"/>
              </a:rPr>
              <a:t>Themes in more Detail:</a:t>
            </a:r>
            <a:endParaRPr lang="ar-SA" dirty="0"/>
          </a:p>
        </p:txBody>
      </p:sp>
      <p:sp>
        <p:nvSpPr>
          <p:cNvPr id="3" name="عنصر نائب للمحتوى 2"/>
          <p:cNvSpPr>
            <a:spLocks noGrp="1"/>
          </p:cNvSpPr>
          <p:nvPr>
            <p:ph sz="half" idx="13"/>
          </p:nvPr>
        </p:nvSpPr>
        <p:spPr/>
        <p:txBody>
          <a:bodyPr/>
          <a:lstStyle/>
          <a:p>
            <a:pPr marL="342900" lvl="0" indent="-342900" algn="l" rtl="0" eaLnBrk="0" fontAlgn="base" hangingPunct="0">
              <a:spcAft>
                <a:spcPct val="0"/>
              </a:spcAft>
            </a:pPr>
            <a:r>
              <a:rPr lang="en-US" altLang="ar-SA" sz="1500" dirty="0" smtClean="0">
                <a:solidFill>
                  <a:prstClr val="black"/>
                </a:solidFill>
                <a:latin typeface="Times New Roman" panose="02020603050405020304" pitchFamily="18" charset="0"/>
                <a:cs typeface="Times New Roman" panose="02020603050405020304" pitchFamily="18" charset="0"/>
              </a:rPr>
              <a:t>   4. </a:t>
            </a:r>
            <a:r>
              <a:rPr lang="en-US" altLang="ar-SA" sz="1500" dirty="0">
                <a:solidFill>
                  <a:prstClr val="black"/>
                </a:solidFill>
                <a:latin typeface="Times New Roman" panose="02020603050405020304" pitchFamily="18" charset="0"/>
                <a:cs typeface="Times New Roman" panose="02020603050405020304" pitchFamily="18" charset="0"/>
              </a:rPr>
              <a:t>Nature as an indifferent force acting on the lives of human beings. The romantic vision of Wordsworth--that "nature never did betray the heart that loved her"--here becomes Stephen Crane's view in "The Open Boat": "This tower was a giant, standing with its back to the plight of the ants. It represented in a degree, to the correspondent, the serenity of nature amid the struggles of the individual--nature in the wind, and nature in the vision of men. She did not seem cruel to him then, nor beneficent, nor treacherous, nor wise. But she was indifferent, flatly indifferent." </a:t>
            </a:r>
            <a:br>
              <a:rPr lang="en-US" altLang="ar-SA" sz="1500" dirty="0">
                <a:solidFill>
                  <a:prstClr val="black"/>
                </a:solidFill>
                <a:latin typeface="Times New Roman" panose="02020603050405020304" pitchFamily="18" charset="0"/>
                <a:cs typeface="Times New Roman" panose="02020603050405020304" pitchFamily="18" charset="0"/>
              </a:rPr>
            </a:br>
            <a:r>
              <a:rPr lang="en-US" altLang="ar-SA" sz="1500" dirty="0">
                <a:solidFill>
                  <a:prstClr val="black"/>
                </a:solidFill>
                <a:latin typeface="Times New Roman" panose="02020603050405020304" pitchFamily="18" charset="0"/>
                <a:cs typeface="Times New Roman" panose="02020603050405020304" pitchFamily="18" charset="0"/>
              </a:rPr>
              <a:t/>
            </a:r>
            <a:br>
              <a:rPr lang="en-US" altLang="ar-SA" sz="1500" dirty="0">
                <a:solidFill>
                  <a:prstClr val="black"/>
                </a:solidFill>
                <a:latin typeface="Times New Roman" panose="02020603050405020304" pitchFamily="18" charset="0"/>
                <a:cs typeface="Times New Roman" panose="02020603050405020304" pitchFamily="18" charset="0"/>
              </a:rPr>
            </a:br>
            <a:r>
              <a:rPr lang="en-US" altLang="ar-SA" sz="1500" dirty="0" smtClean="0">
                <a:solidFill>
                  <a:prstClr val="black"/>
                </a:solidFill>
                <a:latin typeface="Times New Roman" panose="02020603050405020304" pitchFamily="18" charset="0"/>
                <a:cs typeface="Times New Roman" panose="02020603050405020304" pitchFamily="18" charset="0"/>
              </a:rPr>
              <a:t>5</a:t>
            </a:r>
            <a:r>
              <a:rPr lang="en-US" altLang="ar-SA" sz="1500" dirty="0">
                <a:solidFill>
                  <a:prstClr val="black"/>
                </a:solidFill>
                <a:latin typeface="Times New Roman" panose="02020603050405020304" pitchFamily="18" charset="0"/>
                <a:cs typeface="Times New Roman" panose="02020603050405020304" pitchFamily="18" charset="0"/>
              </a:rPr>
              <a:t>. An indifferent, deterministic universe. Naturalistic texts often describe the futile attempts of human beings to exercise free will, often ironically presented, in this universe that reveals free will as an illusion.</a:t>
            </a:r>
            <a:br>
              <a:rPr lang="en-US" altLang="ar-SA" sz="1500" dirty="0">
                <a:solidFill>
                  <a:prstClr val="black"/>
                </a:solidFill>
                <a:latin typeface="Times New Roman" panose="02020603050405020304" pitchFamily="18" charset="0"/>
                <a:cs typeface="Times New Roman" panose="02020603050405020304" pitchFamily="18" charset="0"/>
              </a:rPr>
            </a:br>
            <a:endParaRPr lang="ar-SA" altLang="ar-SA" sz="1500" dirty="0">
              <a:solidFill>
                <a:prstClr val="black"/>
              </a:solidFill>
              <a:latin typeface="Times New Roman" panose="02020603050405020304" pitchFamily="18" charset="0"/>
              <a:cs typeface="Times New Roman" panose="02020603050405020304" pitchFamily="18" charset="0"/>
            </a:endParaRPr>
          </a:p>
          <a:p>
            <a:endParaRPr lang="ar-SA" sz="1500" dirty="0">
              <a:solidFill>
                <a:prstClr val="black"/>
              </a:solidFill>
              <a:latin typeface="Times New Roman" panose="02020603050405020304" pitchFamily="18" charset="0"/>
              <a:cs typeface="Times New Roman" panose="02020603050405020304" pitchFamily="18" charset="0"/>
            </a:endParaRPr>
          </a:p>
          <a:p>
            <a:endParaRPr lang="ar-SA" sz="1500" dirty="0">
              <a:solidFill>
                <a:prstClr val="black"/>
              </a:solidFill>
              <a:latin typeface="Times New Roman" panose="02020603050405020304" pitchFamily="18" charset="0"/>
              <a:cs typeface="Times New Roman" panose="02020603050405020304" pitchFamily="18" charset="0"/>
            </a:endParaRPr>
          </a:p>
        </p:txBody>
      </p:sp>
      <p:sp>
        <p:nvSpPr>
          <p:cNvPr id="4" name="عنصر نائب للمحتوى 3"/>
          <p:cNvSpPr>
            <a:spLocks noGrp="1"/>
          </p:cNvSpPr>
          <p:nvPr>
            <p:ph sz="half" idx="1"/>
          </p:nvPr>
        </p:nvSpPr>
        <p:spPr/>
        <p:txBody>
          <a:bodyPr/>
          <a:lstStyle/>
          <a:p>
            <a:pPr marL="342900" lvl="0" indent="-342900" algn="l" rtl="0" eaLnBrk="0" fontAlgn="base" hangingPunct="0">
              <a:spcAft>
                <a:spcPct val="0"/>
              </a:spcAft>
            </a:pPr>
            <a:r>
              <a:rPr lang="en-US" altLang="ar-SA" sz="1500" dirty="0">
                <a:solidFill>
                  <a:prstClr val="black"/>
                </a:solidFill>
                <a:latin typeface="Times New Roman" panose="02020603050405020304" pitchFamily="18" charset="0"/>
                <a:cs typeface="Times New Roman" panose="02020603050405020304" pitchFamily="18" charset="0"/>
              </a:rPr>
              <a:t/>
            </a:r>
            <a:br>
              <a:rPr lang="en-US" altLang="ar-SA" sz="1500" dirty="0">
                <a:solidFill>
                  <a:prstClr val="black"/>
                </a:solidFill>
                <a:latin typeface="Times New Roman" panose="02020603050405020304" pitchFamily="18" charset="0"/>
                <a:cs typeface="Times New Roman" panose="02020603050405020304" pitchFamily="18" charset="0"/>
              </a:rPr>
            </a:br>
            <a:r>
              <a:rPr lang="en-US" altLang="ar-SA" sz="1500" dirty="0" smtClean="0">
                <a:solidFill>
                  <a:prstClr val="black"/>
                </a:solidFill>
                <a:latin typeface="Times New Roman" panose="02020603050405020304" pitchFamily="18" charset="0"/>
                <a:cs typeface="Times New Roman" panose="02020603050405020304" pitchFamily="18" charset="0"/>
              </a:rPr>
              <a:t>1.Charles </a:t>
            </a:r>
            <a:r>
              <a:rPr lang="en-US" altLang="ar-SA" sz="1500" dirty="0" err="1" smtClean="0">
                <a:solidFill>
                  <a:prstClr val="black"/>
                </a:solidFill>
                <a:latin typeface="Times New Roman" panose="02020603050405020304" pitchFamily="18" charset="0"/>
                <a:cs typeface="Times New Roman" panose="02020603050405020304" pitchFamily="18" charset="0"/>
              </a:rPr>
              <a:t>Walcutt</a:t>
            </a:r>
            <a:r>
              <a:rPr lang="en-US" altLang="ar-SA" sz="1500" dirty="0" smtClean="0">
                <a:solidFill>
                  <a:prstClr val="black"/>
                </a:solidFill>
                <a:latin typeface="Times New Roman" panose="02020603050405020304" pitchFamily="18" charset="0"/>
                <a:cs typeface="Times New Roman" panose="02020603050405020304" pitchFamily="18" charset="0"/>
              </a:rPr>
              <a:t>, an American critic, </a:t>
            </a:r>
            <a:r>
              <a:rPr lang="en-US" altLang="ar-SA" sz="1500" dirty="0">
                <a:solidFill>
                  <a:prstClr val="black"/>
                </a:solidFill>
                <a:latin typeface="Times New Roman" panose="02020603050405020304" pitchFamily="18" charset="0"/>
                <a:cs typeface="Times New Roman" panose="02020603050405020304" pitchFamily="18" charset="0"/>
              </a:rPr>
              <a:t>identifies survival, determinism, violence, and taboo as key themes. </a:t>
            </a:r>
            <a:br>
              <a:rPr lang="en-US" altLang="ar-SA" sz="1500" dirty="0">
                <a:solidFill>
                  <a:prstClr val="black"/>
                </a:solidFill>
                <a:latin typeface="Times New Roman" panose="02020603050405020304" pitchFamily="18" charset="0"/>
                <a:cs typeface="Times New Roman" panose="02020603050405020304" pitchFamily="18" charset="0"/>
              </a:rPr>
            </a:br>
            <a:r>
              <a:rPr lang="en-US" altLang="ar-SA" sz="1500" dirty="0">
                <a:solidFill>
                  <a:prstClr val="black"/>
                </a:solidFill>
                <a:latin typeface="Times New Roman" panose="02020603050405020304" pitchFamily="18" charset="0"/>
                <a:cs typeface="Times New Roman" panose="02020603050405020304" pitchFamily="18" charset="0"/>
              </a:rPr>
              <a:t/>
            </a:r>
            <a:br>
              <a:rPr lang="en-US" altLang="ar-SA" sz="1500" dirty="0">
                <a:solidFill>
                  <a:prstClr val="black"/>
                </a:solidFill>
                <a:latin typeface="Times New Roman" panose="02020603050405020304" pitchFamily="18" charset="0"/>
                <a:cs typeface="Times New Roman" panose="02020603050405020304" pitchFamily="18" charset="0"/>
              </a:rPr>
            </a:br>
            <a:r>
              <a:rPr lang="en-US" altLang="ar-SA" sz="1500" dirty="0">
                <a:solidFill>
                  <a:prstClr val="black"/>
                </a:solidFill>
                <a:latin typeface="Times New Roman" panose="02020603050405020304" pitchFamily="18" charset="0"/>
                <a:cs typeface="Times New Roman" panose="02020603050405020304" pitchFamily="18" charset="0"/>
              </a:rPr>
              <a:t>2. The "brute within" each individual, composed of strong and often warring emotions: passions, such as lust, greed, or the desire for dominance or pleasure; and the fight for survival in an amoral, indifferent universe. The conflict in naturalistic novels is often "man against nature" or "man against himself" as characters struggle to retain a "veneer of civilization" despite external pressures that threaten to release the "brute within</a:t>
            </a:r>
            <a:r>
              <a:rPr lang="en-US" altLang="ar-SA" sz="1500" dirty="0" smtClean="0">
                <a:solidFill>
                  <a:prstClr val="black"/>
                </a:solidFill>
                <a:latin typeface="Times New Roman" panose="02020603050405020304" pitchFamily="18" charset="0"/>
                <a:cs typeface="Times New Roman" panose="02020603050405020304" pitchFamily="18" charset="0"/>
              </a:rPr>
              <a:t>.“</a:t>
            </a:r>
          </a:p>
          <a:p>
            <a:pPr marL="342900" lvl="0" indent="-342900" algn="l" rtl="0" eaLnBrk="0" fontAlgn="base" hangingPunct="0">
              <a:spcAft>
                <a:spcPct val="0"/>
              </a:spcAft>
            </a:pPr>
            <a:r>
              <a:rPr lang="en-US" altLang="ar-SA" sz="1500" dirty="0">
                <a:solidFill>
                  <a:prstClr val="black"/>
                </a:solidFill>
                <a:latin typeface="Times New Roman" panose="02020603050405020304" pitchFamily="18" charset="0"/>
                <a:cs typeface="Times New Roman" panose="02020603050405020304" pitchFamily="18" charset="0"/>
              </a:rPr>
              <a:t> </a:t>
            </a:r>
            <a:r>
              <a:rPr lang="en-US" altLang="ar-SA" sz="1500" dirty="0" smtClean="0">
                <a:solidFill>
                  <a:prstClr val="black"/>
                </a:solidFill>
                <a:latin typeface="Times New Roman" panose="02020603050405020304" pitchFamily="18" charset="0"/>
                <a:cs typeface="Times New Roman" panose="02020603050405020304" pitchFamily="18" charset="0"/>
              </a:rPr>
              <a:t>    3. </a:t>
            </a:r>
            <a:r>
              <a:rPr lang="en-US" altLang="ar-SA" sz="1500" dirty="0">
                <a:solidFill>
                  <a:prstClr val="black"/>
                </a:solidFill>
                <a:latin typeface="Times New Roman" panose="02020603050405020304" pitchFamily="18" charset="0"/>
                <a:cs typeface="Times New Roman" panose="02020603050405020304" pitchFamily="18" charset="0"/>
              </a:rPr>
              <a:t>The forces of heredity and environment as they affect--and afflict--individual lives. </a:t>
            </a:r>
            <a:br>
              <a:rPr lang="en-US" altLang="ar-SA" sz="1500" dirty="0">
                <a:solidFill>
                  <a:prstClr val="black"/>
                </a:solidFill>
                <a:latin typeface="Times New Roman" panose="02020603050405020304" pitchFamily="18" charset="0"/>
                <a:cs typeface="Times New Roman" panose="02020603050405020304" pitchFamily="18" charset="0"/>
              </a:rPr>
            </a:br>
            <a:r>
              <a:rPr lang="en-US" altLang="ar-SA" sz="1500" dirty="0">
                <a:solidFill>
                  <a:prstClr val="black"/>
                </a:solidFill>
                <a:latin typeface="Times New Roman" panose="02020603050405020304" pitchFamily="18" charset="0"/>
                <a:cs typeface="Times New Roman" panose="02020603050405020304" pitchFamily="18" charset="0"/>
              </a:rPr>
              <a:t/>
            </a:r>
            <a:br>
              <a:rPr lang="en-US" altLang="ar-SA" sz="1500" dirty="0">
                <a:solidFill>
                  <a:prstClr val="black"/>
                </a:solidFill>
                <a:latin typeface="Times New Roman" panose="02020603050405020304" pitchFamily="18" charset="0"/>
                <a:cs typeface="Times New Roman" panose="02020603050405020304" pitchFamily="18" charset="0"/>
              </a:rPr>
            </a:br>
            <a:r>
              <a:rPr lang="en-US" altLang="ar-SA" sz="1500" dirty="0">
                <a:solidFill>
                  <a:prstClr val="black"/>
                </a:solidFill>
                <a:latin typeface="Times New Roman" panose="02020603050405020304" pitchFamily="18" charset="0"/>
                <a:cs typeface="Times New Roman" panose="02020603050405020304" pitchFamily="18" charset="0"/>
              </a:rPr>
              <a:t/>
            </a:r>
            <a:br>
              <a:rPr lang="en-US" altLang="ar-SA" sz="1500" dirty="0">
                <a:solidFill>
                  <a:prstClr val="black"/>
                </a:solidFill>
                <a:latin typeface="Times New Roman" panose="02020603050405020304" pitchFamily="18" charset="0"/>
                <a:cs typeface="Times New Roman" panose="02020603050405020304" pitchFamily="18" charset="0"/>
              </a:rPr>
            </a:br>
            <a:r>
              <a:rPr lang="en-US" altLang="ar-SA" sz="1500" dirty="0">
                <a:solidFill>
                  <a:prstClr val="black"/>
                </a:solidFill>
                <a:latin typeface="Times New Roman" panose="02020603050405020304" pitchFamily="18" charset="0"/>
                <a:cs typeface="Times New Roman" panose="02020603050405020304" pitchFamily="18" charset="0"/>
              </a:rPr>
              <a:t/>
            </a:r>
            <a:br>
              <a:rPr lang="en-US" altLang="ar-SA" sz="1500" dirty="0">
                <a:solidFill>
                  <a:prstClr val="black"/>
                </a:solidFill>
                <a:latin typeface="Times New Roman" panose="02020603050405020304" pitchFamily="18" charset="0"/>
                <a:cs typeface="Times New Roman" panose="02020603050405020304" pitchFamily="18" charset="0"/>
              </a:rPr>
            </a:br>
            <a:endParaRPr lang="ar-SA"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118123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Characteristics:</a:t>
            </a:r>
            <a:endParaRPr lang="ar-SA" dirty="0"/>
          </a:p>
        </p:txBody>
      </p:sp>
      <p:sp>
        <p:nvSpPr>
          <p:cNvPr id="3" name="عنصر نائب للمحتوى 2"/>
          <p:cNvSpPr>
            <a:spLocks noGrp="1"/>
          </p:cNvSpPr>
          <p:nvPr>
            <p:ph sz="half" idx="13"/>
          </p:nvPr>
        </p:nvSpPr>
        <p:spPr/>
        <p:txBody>
          <a:bodyPr/>
          <a:lstStyle/>
          <a:p>
            <a:pPr algn="l" rtl="0"/>
            <a:r>
              <a:rPr lang="en-US" altLang="ar-SA" sz="2000" dirty="0">
                <a:solidFill>
                  <a:prstClr val="black"/>
                </a:solidFill>
                <a:latin typeface="Times New Roman" panose="02020603050405020304" pitchFamily="18" charset="0"/>
                <a:cs typeface="Times New Roman" panose="02020603050405020304" pitchFamily="18" charset="0"/>
              </a:rPr>
              <a:t>Techniques and plots. </a:t>
            </a:r>
            <a:r>
              <a:rPr lang="en-US" altLang="ar-SA" sz="2000" dirty="0" err="1">
                <a:solidFill>
                  <a:prstClr val="black"/>
                </a:solidFill>
                <a:latin typeface="Times New Roman" panose="02020603050405020304" pitchFamily="18" charset="0"/>
                <a:cs typeface="Times New Roman" panose="02020603050405020304" pitchFamily="18" charset="0"/>
              </a:rPr>
              <a:t>Walcutt</a:t>
            </a:r>
            <a:r>
              <a:rPr lang="en-US" altLang="ar-SA" sz="2000" dirty="0">
                <a:solidFill>
                  <a:prstClr val="black"/>
                </a:solidFill>
                <a:latin typeface="Times New Roman" panose="02020603050405020304" pitchFamily="18" charset="0"/>
                <a:cs typeface="Times New Roman" panose="02020603050405020304" pitchFamily="18" charset="0"/>
              </a:rPr>
              <a:t> says that the naturalistic novel offers "clinical, panoramic, slice-of-life" drama that is often a "chronicle of despair" . The novel of degeneration--Zola's </a:t>
            </a:r>
            <a:r>
              <a:rPr lang="en-US" altLang="ar-SA" sz="2000" dirty="0" err="1">
                <a:solidFill>
                  <a:prstClr val="black"/>
                </a:solidFill>
                <a:latin typeface="Times New Roman" panose="02020603050405020304" pitchFamily="18" charset="0"/>
                <a:cs typeface="Times New Roman" panose="02020603050405020304" pitchFamily="18" charset="0"/>
              </a:rPr>
              <a:t>L'Assommoir</a:t>
            </a:r>
            <a:r>
              <a:rPr lang="en-US" altLang="ar-SA" sz="2000" dirty="0">
                <a:solidFill>
                  <a:prstClr val="black"/>
                </a:solidFill>
                <a:latin typeface="Times New Roman" panose="02020603050405020304" pitchFamily="18" charset="0"/>
                <a:cs typeface="Times New Roman" panose="02020603050405020304" pitchFamily="18" charset="0"/>
              </a:rPr>
              <a:t> and Norris's </a:t>
            </a:r>
            <a:r>
              <a:rPr lang="en-US" altLang="ar-SA" sz="2000" dirty="0" err="1">
                <a:solidFill>
                  <a:prstClr val="black"/>
                </a:solidFill>
                <a:latin typeface="Times New Roman" panose="02020603050405020304" pitchFamily="18" charset="0"/>
                <a:cs typeface="Times New Roman" panose="02020603050405020304" pitchFamily="18" charset="0"/>
              </a:rPr>
              <a:t>Vandover</a:t>
            </a:r>
            <a:r>
              <a:rPr lang="en-US" altLang="ar-SA" sz="2000" dirty="0">
                <a:solidFill>
                  <a:prstClr val="black"/>
                </a:solidFill>
                <a:latin typeface="Times New Roman" panose="02020603050405020304" pitchFamily="18" charset="0"/>
                <a:cs typeface="Times New Roman" panose="02020603050405020304" pitchFamily="18" charset="0"/>
              </a:rPr>
              <a:t> and the Brute, for example--is also a common type.</a:t>
            </a:r>
            <a:br>
              <a:rPr lang="en-US" altLang="ar-SA" sz="2000" dirty="0">
                <a:solidFill>
                  <a:prstClr val="black"/>
                </a:solidFill>
                <a:latin typeface="Times New Roman" panose="02020603050405020304" pitchFamily="18" charset="0"/>
                <a:cs typeface="Times New Roman" panose="02020603050405020304" pitchFamily="18" charset="0"/>
              </a:rPr>
            </a:br>
            <a:endParaRPr lang="ar-SA" altLang="ar-SA" sz="2000" dirty="0">
              <a:solidFill>
                <a:prstClr val="black"/>
              </a:solidFill>
              <a:latin typeface="Times New Roman" panose="02020603050405020304" pitchFamily="18" charset="0"/>
              <a:cs typeface="Times New Roman" panose="02020603050405020304" pitchFamily="18" charset="0"/>
            </a:endParaRPr>
          </a:p>
          <a:p>
            <a:endParaRPr lang="ar-SA" dirty="0"/>
          </a:p>
        </p:txBody>
      </p:sp>
      <p:sp>
        <p:nvSpPr>
          <p:cNvPr id="4" name="عنصر نائب للمحتوى 3"/>
          <p:cNvSpPr>
            <a:spLocks noGrp="1"/>
          </p:cNvSpPr>
          <p:nvPr>
            <p:ph sz="half" idx="1"/>
          </p:nvPr>
        </p:nvSpPr>
        <p:spPr/>
        <p:txBody>
          <a:bodyPr/>
          <a:lstStyle/>
          <a:p>
            <a:pPr marL="342900" lvl="0" indent="-342900" algn="l" rtl="0" eaLnBrk="0" fontAlgn="base" hangingPunct="0">
              <a:spcAft>
                <a:spcPct val="0"/>
              </a:spcAft>
            </a:pPr>
            <a:r>
              <a:rPr lang="en-US" altLang="ar-SA" sz="2400" dirty="0">
                <a:solidFill>
                  <a:prstClr val="black"/>
                </a:solidFill>
                <a:latin typeface="Times New Roman" panose="02020603050405020304" pitchFamily="18" charset="0"/>
                <a:cs typeface="Times New Roman" panose="02020603050405020304" pitchFamily="18" charset="0"/>
              </a:rPr>
              <a:t>Setting. Frequently an urban setting, as in Norris's </a:t>
            </a:r>
            <a:r>
              <a:rPr lang="en-US" altLang="ar-SA" sz="2400" i="1" dirty="0" err="1">
                <a:solidFill>
                  <a:prstClr val="black"/>
                </a:solidFill>
                <a:latin typeface="Times New Roman" panose="02020603050405020304" pitchFamily="18" charset="0"/>
                <a:cs typeface="Times New Roman" panose="02020603050405020304" pitchFamily="18" charset="0"/>
              </a:rPr>
              <a:t>McTeague</a:t>
            </a:r>
            <a:r>
              <a:rPr lang="en-US" altLang="ar-SA" sz="2400" dirty="0">
                <a:solidFill>
                  <a:prstClr val="black"/>
                </a:solidFill>
                <a:latin typeface="Times New Roman" panose="02020603050405020304" pitchFamily="18" charset="0"/>
                <a:cs typeface="Times New Roman" panose="02020603050405020304" pitchFamily="18" charset="0"/>
              </a:rPr>
              <a:t>. </a:t>
            </a:r>
            <a:br>
              <a:rPr lang="en-US" altLang="ar-SA" sz="2400" dirty="0">
                <a:solidFill>
                  <a:prstClr val="black"/>
                </a:solidFill>
                <a:latin typeface="Times New Roman" panose="02020603050405020304" pitchFamily="18" charset="0"/>
                <a:cs typeface="Times New Roman" panose="02020603050405020304" pitchFamily="18" charset="0"/>
              </a:rPr>
            </a:br>
            <a:r>
              <a:rPr lang="en-US" altLang="ar-SA" sz="2400" dirty="0">
                <a:solidFill>
                  <a:prstClr val="black"/>
                </a:solidFill>
                <a:latin typeface="Times New Roman" panose="02020603050405020304" pitchFamily="18" charset="0"/>
                <a:cs typeface="Times New Roman" panose="02020603050405020304" pitchFamily="18" charset="0"/>
              </a:rPr>
              <a:t/>
            </a:r>
            <a:br>
              <a:rPr lang="en-US" altLang="ar-SA" sz="2400" dirty="0">
                <a:solidFill>
                  <a:prstClr val="black"/>
                </a:solidFill>
                <a:latin typeface="Times New Roman" panose="02020603050405020304" pitchFamily="18" charset="0"/>
                <a:cs typeface="Times New Roman" panose="02020603050405020304" pitchFamily="18" charset="0"/>
              </a:rPr>
            </a:br>
            <a:endParaRPr lang="ar-SA" sz="2400"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4741958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600" b="1" kern="0" dirty="0">
                <a:solidFill>
                  <a:srgbClr val="99CC00"/>
                </a:solidFill>
                <a:effectLst>
                  <a:outerShdw blurRad="38100" dist="38100" dir="2700000" algn="tl">
                    <a:srgbClr val="000000"/>
                  </a:outerShdw>
                </a:effectLst>
                <a:latin typeface="Georgia" pitchFamily="18" charset="0"/>
                <a:cs typeface="Arial"/>
              </a:rPr>
              <a:t>“Literature of Discontent”</a:t>
            </a:r>
            <a:endParaRPr lang="ar-SA" sz="3600" dirty="0"/>
          </a:p>
        </p:txBody>
      </p:sp>
      <p:sp>
        <p:nvSpPr>
          <p:cNvPr id="3" name="عنصر نائب للمحتوى 2"/>
          <p:cNvSpPr>
            <a:spLocks noGrp="1"/>
          </p:cNvSpPr>
          <p:nvPr>
            <p:ph sz="half" idx="13"/>
          </p:nvPr>
        </p:nvSpPr>
        <p:spPr/>
        <p:txBody>
          <a:bodyPr/>
          <a:lstStyle/>
          <a:p>
            <a:pPr marL="0" indent="0" algn="l" rtl="0" fontAlgn="base">
              <a:spcAft>
                <a:spcPct val="0"/>
              </a:spcAft>
              <a:defRPr/>
            </a:pPr>
            <a:r>
              <a:rPr lang="en-US" altLang="ar-SA" sz="1700" dirty="0" smtClean="0">
                <a:solidFill>
                  <a:prstClr val="black"/>
                </a:solidFill>
                <a:latin typeface="Times New Roman" panose="02020603050405020304" pitchFamily="18" charset="0"/>
                <a:cs typeface="Times New Roman" panose="02020603050405020304" pitchFamily="18" charset="0"/>
              </a:rPr>
              <a:t>      ● </a:t>
            </a:r>
            <a:r>
              <a:rPr lang="en-US" altLang="ar-SA" sz="2000" kern="0" dirty="0">
                <a:solidFill>
                  <a:schemeClr val="tx1">
                    <a:lumMod val="85000"/>
                    <a:lumOff val="15000"/>
                  </a:schemeClr>
                </a:solidFill>
                <a:latin typeface="Arial"/>
                <a:cs typeface="Arial"/>
              </a:rPr>
              <a:t>In their short fiction, naturalist writers strive to depict life accurately through an exploration of the causal factors that have shaped a character's life as well as a deterministic approach to the character's thoughts and actions. </a:t>
            </a:r>
          </a:p>
          <a:p>
            <a:pPr marL="0" indent="0" algn="l" rtl="0" fontAlgn="base">
              <a:spcAft>
                <a:spcPct val="0"/>
              </a:spcAft>
              <a:defRPr/>
            </a:pPr>
            <a:r>
              <a:rPr lang="en-US" altLang="ar-SA" sz="2000" kern="0" dirty="0">
                <a:solidFill>
                  <a:schemeClr val="tx1">
                    <a:lumMod val="85000"/>
                    <a:lumOff val="15000"/>
                  </a:schemeClr>
                </a:solidFill>
                <a:latin typeface="Arial"/>
                <a:cs typeface="Arial"/>
              </a:rPr>
              <a:t>     ●  Therefore, instead of free will, a naturalist depicts a character's actions as determined by environmental forces.</a:t>
            </a:r>
          </a:p>
          <a:p>
            <a:pPr marL="342900" indent="-342900" algn="l" rtl="0" fontAlgn="base">
              <a:spcAft>
                <a:spcPct val="0"/>
              </a:spcAft>
              <a:buFontTx/>
              <a:buChar char="•"/>
              <a:defRPr/>
            </a:pPr>
            <a:endParaRPr lang="ar-SA" sz="2000" kern="0" dirty="0">
              <a:solidFill>
                <a:schemeClr val="tx1">
                  <a:lumMod val="85000"/>
                  <a:lumOff val="15000"/>
                </a:schemeClr>
              </a:solidFill>
              <a:latin typeface="Arial"/>
              <a:cs typeface="Arial"/>
            </a:endParaRPr>
          </a:p>
        </p:txBody>
      </p:sp>
      <p:sp>
        <p:nvSpPr>
          <p:cNvPr id="4" name="عنصر نائب للمحتوى 3"/>
          <p:cNvSpPr>
            <a:spLocks noGrp="1"/>
          </p:cNvSpPr>
          <p:nvPr>
            <p:ph sz="half" idx="1"/>
          </p:nvPr>
        </p:nvSpPr>
        <p:spPr/>
        <p:txBody>
          <a:bodyPr/>
          <a:lstStyle/>
          <a:p>
            <a:pPr marL="342900" lvl="0" indent="-342900" algn="l" rtl="0" fontAlgn="base">
              <a:spcAft>
                <a:spcPct val="0"/>
              </a:spcAft>
              <a:buFontTx/>
              <a:buChar char="•"/>
              <a:defRPr/>
            </a:pPr>
            <a:r>
              <a:rPr lang="en-US" sz="2400" kern="0" dirty="0">
                <a:solidFill>
                  <a:schemeClr val="tx1">
                    <a:lumMod val="85000"/>
                    <a:lumOff val="15000"/>
                  </a:schemeClr>
                </a:solidFill>
                <a:latin typeface="Arial"/>
                <a:cs typeface="Arial"/>
              </a:rPr>
              <a:t>Along the lines of Naturalism, the social problems of this period were seen as a force to deal with.</a:t>
            </a:r>
          </a:p>
          <a:p>
            <a:pPr marL="342900" lvl="0" indent="-342900" algn="l" rtl="0" fontAlgn="base">
              <a:spcAft>
                <a:spcPct val="0"/>
              </a:spcAft>
              <a:buFontTx/>
              <a:buChar char="•"/>
              <a:defRPr/>
            </a:pPr>
            <a:r>
              <a:rPr lang="en-US" sz="2400" kern="0" dirty="0">
                <a:solidFill>
                  <a:schemeClr val="tx1">
                    <a:lumMod val="85000"/>
                    <a:lumOff val="15000"/>
                  </a:schemeClr>
                </a:solidFill>
                <a:latin typeface="Arial"/>
                <a:cs typeface="Arial"/>
              </a:rPr>
              <a:t>Many groups, from women to freed slaves, started expressing their discontent with the way things were.</a:t>
            </a:r>
          </a:p>
          <a:p>
            <a:pPr marL="342900" lvl="0" indent="-342900" algn="l" rtl="0" fontAlgn="base">
              <a:spcAft>
                <a:spcPct val="0"/>
              </a:spcAft>
              <a:buFontTx/>
              <a:buChar char="•"/>
              <a:defRPr/>
            </a:pPr>
            <a:r>
              <a:rPr lang="en-US" sz="2400" kern="0" dirty="0">
                <a:solidFill>
                  <a:schemeClr val="tx1">
                    <a:lumMod val="85000"/>
                    <a:lumOff val="15000"/>
                  </a:schemeClr>
                </a:solidFill>
                <a:latin typeface="Arial"/>
                <a:cs typeface="Arial"/>
              </a:rPr>
              <a:t>They started addressing these issues in their writing.</a:t>
            </a:r>
          </a:p>
          <a:p>
            <a:endParaRPr lang="ar-SA" sz="2400" kern="0" dirty="0">
              <a:solidFill>
                <a:schemeClr val="tx1">
                  <a:lumMod val="85000"/>
                  <a:lumOff val="15000"/>
                </a:schemeClr>
              </a:solidFill>
              <a:latin typeface="Arial"/>
              <a:cs typeface="Arial"/>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35245016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lvl="0" algn="l" rtl="0">
              <a:buFontTx/>
              <a:buChar char="-"/>
            </a:pPr>
            <a:r>
              <a:rPr lang="en-US" altLang="ar-SA" sz="1900" dirty="0" smtClean="0">
                <a:solidFill>
                  <a:prstClr val="black"/>
                </a:solidFill>
                <a:latin typeface="Times New Roman" panose="02020603050405020304" pitchFamily="18" charset="0"/>
                <a:cs typeface="Times New Roman" panose="02020603050405020304" pitchFamily="18" charset="0"/>
              </a:rPr>
              <a:t>in </a:t>
            </a:r>
            <a:r>
              <a:rPr lang="en-US" altLang="ar-SA" sz="1900" dirty="0">
                <a:solidFill>
                  <a:prstClr val="black"/>
                </a:solidFill>
                <a:latin typeface="Times New Roman" panose="02020603050405020304" pitchFamily="18" charset="0"/>
                <a:cs typeface="Times New Roman" panose="02020603050405020304" pitchFamily="18" charset="0"/>
              </a:rPr>
              <a:t>the late nineteenth century, industrialization, urbanization, mechanization, and an influx of immigrants from all over the world resulted in extreme changes on the American landscape. </a:t>
            </a:r>
            <a:endParaRPr lang="en-US" altLang="ar-SA" sz="1900" dirty="0" smtClean="0">
              <a:solidFill>
                <a:prstClr val="black"/>
              </a:solidFill>
              <a:latin typeface="Times New Roman" panose="02020603050405020304" pitchFamily="18" charset="0"/>
              <a:cs typeface="Times New Roman" panose="02020603050405020304" pitchFamily="18" charset="0"/>
            </a:endParaRPr>
          </a:p>
          <a:p>
            <a:pPr lvl="0" algn="l" rtl="0">
              <a:buFontTx/>
              <a:buChar char="-"/>
            </a:pPr>
            <a:r>
              <a:rPr lang="en-US" altLang="ar-SA" sz="1900" dirty="0" smtClean="0">
                <a:solidFill>
                  <a:prstClr val="black"/>
                </a:solidFill>
                <a:latin typeface="Times New Roman" panose="02020603050405020304" pitchFamily="18" charset="0"/>
                <a:cs typeface="Times New Roman" panose="02020603050405020304" pitchFamily="18" charset="0"/>
              </a:rPr>
              <a:t>The </a:t>
            </a:r>
            <a:r>
              <a:rPr lang="en-US" altLang="ar-SA" sz="1900" dirty="0">
                <a:solidFill>
                  <a:prstClr val="black"/>
                </a:solidFill>
                <a:latin typeface="Times New Roman" panose="02020603050405020304" pitchFamily="18" charset="0"/>
                <a:cs typeface="Times New Roman" panose="02020603050405020304" pitchFamily="18" charset="0"/>
              </a:rPr>
              <a:t>short fiction of American literary naturalism depicts the experiences of impoverished and uneducated people living in squalor and struggling to survive in a harsh, indifferent world. </a:t>
            </a:r>
            <a:endParaRPr lang="en-US" altLang="ar-SA" sz="1900" dirty="0" smtClean="0">
              <a:solidFill>
                <a:prstClr val="black"/>
              </a:solidFill>
              <a:latin typeface="Times New Roman" panose="02020603050405020304" pitchFamily="18" charset="0"/>
              <a:cs typeface="Times New Roman" panose="02020603050405020304" pitchFamily="18" charset="0"/>
            </a:endParaRPr>
          </a:p>
          <a:p>
            <a:pPr lvl="0" algn="l" rtl="0">
              <a:buFontTx/>
              <a:buChar char="-"/>
            </a:pPr>
            <a:r>
              <a:rPr lang="en-US" altLang="ar-SA" sz="1900" dirty="0" smtClean="0">
                <a:solidFill>
                  <a:prstClr val="black"/>
                </a:solidFill>
                <a:latin typeface="Times New Roman" panose="02020603050405020304" pitchFamily="18" charset="0"/>
                <a:cs typeface="Times New Roman" panose="02020603050405020304" pitchFamily="18" charset="0"/>
              </a:rPr>
              <a:t>Major </a:t>
            </a:r>
            <a:r>
              <a:rPr lang="en-US" altLang="ar-SA" sz="1900" dirty="0">
                <a:solidFill>
                  <a:prstClr val="black"/>
                </a:solidFill>
                <a:latin typeface="Times New Roman" panose="02020603050405020304" pitchFamily="18" charset="0"/>
                <a:cs typeface="Times New Roman" panose="02020603050405020304" pitchFamily="18" charset="0"/>
              </a:rPr>
              <a:t>thematic concerns of the form include the fight for survival—man against nature and man against society; </a:t>
            </a:r>
            <a:r>
              <a:rPr lang="en-US" altLang="ar-SA" sz="1900" dirty="0" smtClean="0">
                <a:solidFill>
                  <a:prstClr val="black"/>
                </a:solidFill>
                <a:latin typeface="Times New Roman" panose="02020603050405020304" pitchFamily="18" charset="0"/>
                <a:cs typeface="Times New Roman" panose="02020603050405020304" pitchFamily="18" charset="0"/>
              </a:rPr>
              <a:t>violence; </a:t>
            </a:r>
            <a:r>
              <a:rPr lang="en-US" altLang="ar-SA" sz="1900" dirty="0">
                <a:solidFill>
                  <a:prstClr val="black"/>
                </a:solidFill>
                <a:latin typeface="Times New Roman" panose="02020603050405020304" pitchFamily="18" charset="0"/>
                <a:cs typeface="Times New Roman" panose="02020603050405020304" pitchFamily="18" charset="0"/>
              </a:rPr>
              <a:t>the waste of individual potential because of the conditioning forces of life; and man's struggle with his animalistic, base </a:t>
            </a:r>
            <a:r>
              <a:rPr lang="en-US" altLang="ar-SA" sz="1900" dirty="0" smtClean="0">
                <a:solidFill>
                  <a:prstClr val="black"/>
                </a:solidFill>
                <a:latin typeface="Times New Roman" panose="02020603050405020304" pitchFamily="18" charset="0"/>
                <a:cs typeface="Times New Roman" panose="02020603050405020304" pitchFamily="18" charset="0"/>
              </a:rPr>
              <a:t>instincts.</a:t>
            </a:r>
          </a:p>
          <a:p>
            <a:pPr lvl="0" algn="l" rtl="0">
              <a:buFontTx/>
              <a:buChar char="-"/>
            </a:pPr>
            <a:r>
              <a:rPr lang="en-US" altLang="ar-SA" sz="1900" dirty="0" smtClean="0">
                <a:solidFill>
                  <a:prstClr val="black"/>
                </a:solidFill>
                <a:latin typeface="Times New Roman" panose="02020603050405020304" pitchFamily="18" charset="0"/>
                <a:cs typeface="Times New Roman" panose="02020603050405020304" pitchFamily="18" charset="0"/>
              </a:rPr>
              <a:t>As </a:t>
            </a:r>
            <a:r>
              <a:rPr lang="en-US" altLang="ar-SA" sz="1900" dirty="0">
                <a:solidFill>
                  <a:prstClr val="black"/>
                </a:solidFill>
                <a:latin typeface="Times New Roman" panose="02020603050405020304" pitchFamily="18" charset="0"/>
                <a:cs typeface="Times New Roman" panose="02020603050405020304" pitchFamily="18" charset="0"/>
              </a:rPr>
              <a:t>a result, the short stories of this literary movement are often regarded as depressing, slice-of-life documentations of sad, unfulfilled lives. A handful of significant American authors, such as Stephen Crane, Theodore Dreiser, and Frank Norris, utilized the form, which noticeably declined in popularity by the early twentieth century. Critics note, however, the literary movement's continuing influence on contemporary American authors.</a:t>
            </a:r>
          </a:p>
          <a:p>
            <a:endParaRPr lang="ar-SA" dirty="0"/>
          </a:p>
        </p:txBody>
      </p:sp>
      <p:sp>
        <p:nvSpPr>
          <p:cNvPr id="2" name="Title 1"/>
          <p:cNvSpPr>
            <a:spLocks noGrp="1"/>
          </p:cNvSpPr>
          <p:nvPr>
            <p:ph type="title"/>
          </p:nvPr>
        </p:nvSpPr>
        <p:spPr/>
        <p:txBody>
          <a:bodyPr/>
          <a:lstStyle/>
          <a:p>
            <a:pPr algn="ctr"/>
            <a:r>
              <a:rPr lang="en-US" sz="4800" dirty="0" smtClean="0"/>
              <a:t>The Emergence of Naturalism</a:t>
            </a:r>
            <a:endParaRPr lang="en-US" sz="4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9</a:t>
            </a:fld>
            <a:endParaRPr lang="en-US" dirty="0">
              <a:solidFill>
                <a:prstClr val="white"/>
              </a:solidFill>
            </a:endParaRPr>
          </a:p>
        </p:txBody>
      </p:sp>
    </p:spTree>
    <p:extLst>
      <p:ext uri="{BB962C8B-B14F-4D97-AF65-F5344CB8AC3E}">
        <p14:creationId xmlns:p14="http://schemas.microsoft.com/office/powerpoint/2010/main" val="5310101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lvl="0" algn="l" rtl="0" eaLnBrk="0" hangingPunct="0"/>
            <a:r>
              <a:rPr lang="en-US" altLang="ar-SA" sz="2000" b="1" dirty="0" smtClean="0">
                <a:solidFill>
                  <a:prstClr val="black"/>
                </a:solidFill>
                <a:latin typeface="Times New Roman" panose="02020603050405020304" pitchFamily="18" charset="0"/>
                <a:cs typeface="Times New Roman" panose="02020603050405020304" pitchFamily="18" charset="0"/>
              </a:rPr>
              <a:t>Definition</a:t>
            </a:r>
            <a:r>
              <a:rPr lang="en-US" altLang="ar-SA" sz="2000" dirty="0" smtClean="0">
                <a:solidFill>
                  <a:prstClr val="black"/>
                </a:solidFill>
                <a:latin typeface="Times New Roman" panose="02020603050405020304" pitchFamily="18" charset="0"/>
                <a:cs typeface="Times New Roman" panose="02020603050405020304" pitchFamily="18" charset="0"/>
              </a:rPr>
              <a:t>:</a:t>
            </a:r>
          </a:p>
          <a:p>
            <a:pPr lvl="0" algn="l" rtl="0" eaLnBrk="0" hangingPunct="0"/>
            <a:endParaRPr lang="en-US" altLang="ar-SA" sz="2000" dirty="0">
              <a:solidFill>
                <a:prstClr val="black"/>
              </a:solidFill>
              <a:latin typeface="Times New Roman" panose="02020603050405020304" pitchFamily="18" charset="0"/>
              <a:cs typeface="Times New Roman" panose="02020603050405020304" pitchFamily="18" charset="0"/>
            </a:endParaRPr>
          </a:p>
          <a:p>
            <a:pPr lvl="0" algn="l" rtl="0" eaLnBrk="0" hangingPunct="0"/>
            <a:r>
              <a:rPr lang="en-US" altLang="ar-SA" sz="2000" dirty="0">
                <a:solidFill>
                  <a:prstClr val="black"/>
                </a:solidFill>
                <a:latin typeface="Times New Roman" panose="02020603050405020304" pitchFamily="18" charset="0"/>
                <a:cs typeface="Times New Roman" panose="02020603050405020304" pitchFamily="18" charset="0"/>
              </a:rPr>
              <a:t/>
            </a:r>
            <a:br>
              <a:rPr lang="en-US" altLang="ar-SA" sz="2000" dirty="0">
                <a:solidFill>
                  <a:prstClr val="black"/>
                </a:solidFill>
                <a:latin typeface="Times New Roman" panose="02020603050405020304" pitchFamily="18" charset="0"/>
                <a:cs typeface="Times New Roman" panose="02020603050405020304" pitchFamily="18" charset="0"/>
              </a:rPr>
            </a:br>
            <a:r>
              <a:rPr lang="en-US" altLang="ar-SA" sz="2000" dirty="0">
                <a:solidFill>
                  <a:prstClr val="black"/>
                </a:solidFill>
                <a:latin typeface="Times New Roman" panose="02020603050405020304" pitchFamily="18" charset="0"/>
                <a:cs typeface="Times New Roman" panose="02020603050405020304" pitchFamily="18" charset="0"/>
              </a:rPr>
              <a:t>The term naturalism describes a type of literature that attempts to apply scientific principles of objectivity and detachment to its study of human beings. Unlike realism, which focuses on literary technique, naturalism implies a philosophical position: for naturalistic writers, since human beings are, in Emile Zola's phrase, "human beasts," characters can be studied through their relationships to their surroundings. Other influences on American naturalists include Herbert Spencer and Joseph </a:t>
            </a:r>
            <a:r>
              <a:rPr lang="en-US" altLang="ar-SA" sz="2000" dirty="0" err="1">
                <a:solidFill>
                  <a:prstClr val="black"/>
                </a:solidFill>
                <a:latin typeface="Times New Roman" panose="02020603050405020304" pitchFamily="18" charset="0"/>
                <a:cs typeface="Times New Roman" panose="02020603050405020304" pitchFamily="18" charset="0"/>
              </a:rPr>
              <a:t>LeConte</a:t>
            </a:r>
            <a:r>
              <a:rPr lang="en-US" altLang="ar-SA" sz="2000" dirty="0">
                <a:solidFill>
                  <a:prstClr val="black"/>
                </a:solidFill>
                <a:latin typeface="Times New Roman" panose="02020603050405020304" pitchFamily="18" charset="0"/>
                <a:cs typeface="Times New Roman" panose="02020603050405020304" pitchFamily="18" charset="0"/>
              </a:rPr>
              <a:t>. </a:t>
            </a:r>
            <a:br>
              <a:rPr lang="en-US" altLang="ar-SA" sz="2000" dirty="0">
                <a:solidFill>
                  <a:prstClr val="black"/>
                </a:solidFill>
                <a:latin typeface="Times New Roman" panose="02020603050405020304" pitchFamily="18" charset="0"/>
                <a:cs typeface="Times New Roman" panose="02020603050405020304" pitchFamily="18" charset="0"/>
              </a:rPr>
            </a:br>
            <a:endParaRPr lang="ar-SA" altLang="ar-SA" sz="2000" dirty="0">
              <a:solidFill>
                <a:prstClr val="black"/>
              </a:solidFill>
              <a:latin typeface="Times New Roman" panose="02020603050405020304" pitchFamily="18" charset="0"/>
              <a:cs typeface="Times New Roman" panose="02020603050405020304" pitchFamily="18" charset="0"/>
            </a:endParaRPr>
          </a:p>
          <a:p>
            <a:endParaRPr lang="ar-SA" dirty="0"/>
          </a:p>
        </p:txBody>
      </p:sp>
      <p:sp>
        <p:nvSpPr>
          <p:cNvPr id="2" name="Title 1"/>
          <p:cNvSpPr>
            <a:spLocks noGrp="1"/>
          </p:cNvSpPr>
          <p:nvPr>
            <p:ph type="title"/>
          </p:nvPr>
        </p:nvSpPr>
        <p:spPr/>
        <p:txBody>
          <a:bodyPr/>
          <a:lstStyle/>
          <a:p>
            <a:pPr marL="342900" lvl="0" indent="-342900" algn="ctr" rtl="0" eaLnBrk="0" hangingPunct="0">
              <a:spcBef>
                <a:spcPct val="20000"/>
              </a:spcBef>
            </a:pPr>
            <a:r>
              <a:rPr lang="en-US" altLang="ar-SA" sz="1800" b="1" dirty="0" smtClean="0">
                <a:solidFill>
                  <a:prstClr val="black"/>
                </a:solidFill>
                <a:latin typeface="Times New Roman" panose="02020603050405020304" pitchFamily="18" charset="0"/>
                <a:ea typeface="+mn-ea"/>
                <a:cs typeface="Times New Roman" panose="02020603050405020304" pitchFamily="18" charset="0"/>
              </a:rPr>
              <a:t/>
            </a:r>
            <a:br>
              <a:rPr lang="en-US" altLang="ar-SA" sz="1800" b="1" dirty="0" smtClean="0">
                <a:solidFill>
                  <a:prstClr val="black"/>
                </a:solidFill>
                <a:latin typeface="Times New Roman" panose="02020603050405020304" pitchFamily="18" charset="0"/>
                <a:ea typeface="+mn-ea"/>
                <a:cs typeface="Times New Roman" panose="02020603050405020304" pitchFamily="18" charset="0"/>
              </a:rPr>
            </a:br>
            <a:r>
              <a:rPr lang="en-US" altLang="ar-SA" sz="1800" b="1" dirty="0">
                <a:solidFill>
                  <a:prstClr val="black"/>
                </a:solidFill>
                <a:latin typeface="Times New Roman" panose="02020603050405020304" pitchFamily="18" charset="0"/>
                <a:ea typeface="+mn-ea"/>
                <a:cs typeface="Times New Roman" panose="02020603050405020304" pitchFamily="18" charset="0"/>
              </a:rPr>
              <a:t/>
            </a:r>
            <a:br>
              <a:rPr lang="en-US" altLang="ar-SA" sz="1800" b="1" dirty="0">
                <a:solidFill>
                  <a:prstClr val="black"/>
                </a:solidFill>
                <a:latin typeface="Times New Roman" panose="02020603050405020304" pitchFamily="18" charset="0"/>
                <a:ea typeface="+mn-ea"/>
                <a:cs typeface="Times New Roman" panose="02020603050405020304" pitchFamily="18" charset="0"/>
              </a:rPr>
            </a:br>
            <a:r>
              <a:rPr lang="en-US" altLang="ar-SA" sz="1800" b="1" dirty="0" smtClean="0">
                <a:solidFill>
                  <a:prstClr val="black"/>
                </a:solidFill>
                <a:latin typeface="Times New Roman" panose="02020603050405020304" pitchFamily="18" charset="0"/>
                <a:ea typeface="+mn-ea"/>
                <a:cs typeface="Times New Roman" panose="02020603050405020304" pitchFamily="18" charset="0"/>
              </a:rPr>
              <a:t>NATURALISM </a:t>
            </a:r>
            <a:r>
              <a:rPr lang="en-US" altLang="ar-SA" sz="1800" b="1" dirty="0">
                <a:solidFill>
                  <a:prstClr val="black"/>
                </a:solidFill>
                <a:latin typeface="Times New Roman" panose="02020603050405020304" pitchFamily="18" charset="0"/>
                <a:ea typeface="+mn-ea"/>
                <a:cs typeface="Times New Roman" panose="02020603050405020304" pitchFamily="18" charset="0"/>
              </a:rPr>
              <a:t>IN AMERICAN LITERATURE </a:t>
            </a:r>
            <a:br>
              <a:rPr lang="en-US" altLang="ar-SA" sz="1800" b="1" dirty="0">
                <a:solidFill>
                  <a:prstClr val="black"/>
                </a:solidFill>
                <a:latin typeface="Times New Roman" panose="02020603050405020304" pitchFamily="18" charset="0"/>
                <a:ea typeface="+mn-ea"/>
                <a:cs typeface="Times New Roman" panose="02020603050405020304" pitchFamily="18" charset="0"/>
              </a:rPr>
            </a:br>
            <a:endParaRPr lang="en-US" sz="4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10</a:t>
            </a:fld>
            <a:endParaRPr lang="en-US" dirty="0">
              <a:solidFill>
                <a:prstClr val="white"/>
              </a:solidFill>
            </a:endParaRPr>
          </a:p>
        </p:txBody>
      </p:sp>
    </p:spTree>
    <p:extLst>
      <p:ext uri="{BB962C8B-B14F-4D97-AF65-F5344CB8AC3E}">
        <p14:creationId xmlns:p14="http://schemas.microsoft.com/office/powerpoint/2010/main" val="6672754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The Naturalistic Novel</a:t>
            </a:r>
            <a:endParaRPr lang="ar-SA" dirty="0"/>
          </a:p>
        </p:txBody>
      </p:sp>
      <p:sp>
        <p:nvSpPr>
          <p:cNvPr id="3" name="عنصر نائب للمحتوى 2"/>
          <p:cNvSpPr>
            <a:spLocks noGrp="1"/>
          </p:cNvSpPr>
          <p:nvPr>
            <p:ph idx="1"/>
          </p:nvPr>
        </p:nvSpPr>
        <p:spPr/>
        <p:txBody>
          <a:bodyPr/>
          <a:lstStyle/>
          <a:p>
            <a:pPr lvl="0" algn="l" rtl="0" eaLnBrk="0" hangingPunct="0">
              <a:buFontTx/>
              <a:buChar char="-"/>
            </a:pPr>
            <a:r>
              <a:rPr lang="en-US" altLang="ar-SA" sz="1600" dirty="0" smtClean="0">
                <a:solidFill>
                  <a:prstClr val="black"/>
                </a:solidFill>
                <a:latin typeface="Times New Roman" panose="02020603050405020304" pitchFamily="18" charset="0"/>
                <a:cs typeface="Times New Roman" panose="02020603050405020304" pitchFamily="18" charset="0"/>
              </a:rPr>
              <a:t>The </a:t>
            </a:r>
            <a:r>
              <a:rPr lang="en-US" altLang="ar-SA" sz="1600" dirty="0">
                <a:solidFill>
                  <a:prstClr val="black"/>
                </a:solidFill>
                <a:latin typeface="Times New Roman" panose="02020603050405020304" pitchFamily="18" charset="0"/>
                <a:cs typeface="Times New Roman" panose="02020603050405020304" pitchFamily="18" charset="0"/>
              </a:rPr>
              <a:t>naturalistic novel usually contains two tensions or contradictions, and . . . the two in conjunction comprise both an interpretation of experience and a particular aesthetic recreation of experience. In other words, the two constitute the theme and form of the naturalistic novel. </a:t>
            </a:r>
            <a:endParaRPr lang="en-US" altLang="ar-SA" sz="1600" dirty="0" smtClean="0">
              <a:solidFill>
                <a:prstClr val="black"/>
              </a:solidFill>
              <a:latin typeface="Times New Roman" panose="02020603050405020304" pitchFamily="18" charset="0"/>
              <a:cs typeface="Times New Roman" panose="02020603050405020304" pitchFamily="18" charset="0"/>
            </a:endParaRPr>
          </a:p>
          <a:p>
            <a:pPr lvl="0" algn="l" rtl="0" eaLnBrk="0" hangingPunct="0">
              <a:buFontTx/>
              <a:buChar char="-"/>
            </a:pPr>
            <a:r>
              <a:rPr lang="en-US" altLang="ar-SA" sz="1600" dirty="0" smtClean="0">
                <a:solidFill>
                  <a:prstClr val="black"/>
                </a:solidFill>
                <a:latin typeface="Times New Roman" panose="02020603050405020304" pitchFamily="18" charset="0"/>
                <a:cs typeface="Times New Roman" panose="02020603050405020304" pitchFamily="18" charset="0"/>
              </a:rPr>
              <a:t>The </a:t>
            </a:r>
            <a:r>
              <a:rPr lang="en-US" altLang="ar-SA" sz="1600" dirty="0">
                <a:solidFill>
                  <a:prstClr val="black"/>
                </a:solidFill>
                <a:latin typeface="Times New Roman" panose="02020603050405020304" pitchFamily="18" charset="0"/>
                <a:cs typeface="Times New Roman" panose="02020603050405020304" pitchFamily="18" charset="0"/>
              </a:rPr>
              <a:t>first tension is that between the subject matter of the naturalistic novel and the concept of man which emerges from this subject matter. </a:t>
            </a:r>
            <a:endParaRPr lang="en-US" altLang="ar-SA" sz="1600" dirty="0" smtClean="0">
              <a:solidFill>
                <a:prstClr val="black"/>
              </a:solidFill>
              <a:latin typeface="Times New Roman" panose="02020603050405020304" pitchFamily="18" charset="0"/>
              <a:cs typeface="Times New Roman" panose="02020603050405020304" pitchFamily="18" charset="0"/>
            </a:endParaRPr>
          </a:p>
          <a:p>
            <a:pPr lvl="0" algn="l" rtl="0" eaLnBrk="0" hangingPunct="0">
              <a:buFontTx/>
              <a:buChar char="-"/>
            </a:pPr>
            <a:r>
              <a:rPr lang="en-US" altLang="ar-SA" sz="1600" dirty="0" smtClean="0">
                <a:solidFill>
                  <a:prstClr val="black"/>
                </a:solidFill>
                <a:latin typeface="Times New Roman" panose="02020603050405020304" pitchFamily="18" charset="0"/>
                <a:cs typeface="Times New Roman" panose="02020603050405020304" pitchFamily="18" charset="0"/>
              </a:rPr>
              <a:t>The </a:t>
            </a:r>
            <a:r>
              <a:rPr lang="en-US" altLang="ar-SA" sz="1600" dirty="0">
                <a:solidFill>
                  <a:prstClr val="black"/>
                </a:solidFill>
                <a:latin typeface="Times New Roman" panose="02020603050405020304" pitchFamily="18" charset="0"/>
                <a:cs typeface="Times New Roman" panose="02020603050405020304" pitchFamily="18" charset="0"/>
              </a:rPr>
              <a:t>naturalist populates his novel primarily from the lower middle class or the lower class. . . . His fictional world is that of the commonplace and unheroic in which life would seem to be chiefly the dull round of daily existence, as we ourselves usually conceive of our lives. </a:t>
            </a:r>
            <a:endParaRPr lang="en-US" altLang="ar-SA" sz="1600" dirty="0" smtClean="0">
              <a:solidFill>
                <a:prstClr val="black"/>
              </a:solidFill>
              <a:latin typeface="Times New Roman" panose="02020603050405020304" pitchFamily="18" charset="0"/>
              <a:cs typeface="Times New Roman" panose="02020603050405020304" pitchFamily="18" charset="0"/>
            </a:endParaRPr>
          </a:p>
          <a:p>
            <a:pPr lvl="0" algn="l" rtl="0" eaLnBrk="0" hangingPunct="0">
              <a:buFontTx/>
              <a:buChar char="-"/>
            </a:pPr>
            <a:r>
              <a:rPr lang="en-US" altLang="ar-SA" sz="1600" dirty="0" smtClean="0">
                <a:solidFill>
                  <a:prstClr val="black"/>
                </a:solidFill>
                <a:latin typeface="Times New Roman" panose="02020603050405020304" pitchFamily="18" charset="0"/>
                <a:cs typeface="Times New Roman" panose="02020603050405020304" pitchFamily="18" charset="0"/>
              </a:rPr>
              <a:t>But </a:t>
            </a:r>
            <a:r>
              <a:rPr lang="en-US" altLang="ar-SA" sz="1600" dirty="0">
                <a:solidFill>
                  <a:prstClr val="black"/>
                </a:solidFill>
                <a:latin typeface="Times New Roman" panose="02020603050405020304" pitchFamily="18" charset="0"/>
                <a:cs typeface="Times New Roman" panose="02020603050405020304" pitchFamily="18" charset="0"/>
              </a:rPr>
              <a:t>the naturalist discovers in this world those qualities of man usually associated with the heroic or adventurous, such as acts of violence and passion which involve sexual adventure or bodily strength and which culminate in desperate moments and violent death. </a:t>
            </a:r>
            <a:endParaRPr lang="en-US" altLang="ar-SA" sz="1600" dirty="0" smtClean="0">
              <a:solidFill>
                <a:prstClr val="black"/>
              </a:solidFill>
              <a:latin typeface="Times New Roman" panose="02020603050405020304" pitchFamily="18" charset="0"/>
              <a:cs typeface="Times New Roman" panose="02020603050405020304" pitchFamily="18" charset="0"/>
            </a:endParaRPr>
          </a:p>
          <a:p>
            <a:pPr lvl="0" algn="l" rtl="0" eaLnBrk="0" hangingPunct="0">
              <a:buFontTx/>
              <a:buChar char="-"/>
            </a:pPr>
            <a:r>
              <a:rPr lang="en-US" altLang="ar-SA" sz="1600" dirty="0" smtClean="0">
                <a:solidFill>
                  <a:prstClr val="black"/>
                </a:solidFill>
                <a:latin typeface="Times New Roman" panose="02020603050405020304" pitchFamily="18" charset="0"/>
                <a:cs typeface="Times New Roman" panose="02020603050405020304" pitchFamily="18" charset="0"/>
              </a:rPr>
              <a:t>A </a:t>
            </a:r>
            <a:r>
              <a:rPr lang="en-US" altLang="ar-SA" sz="1600" dirty="0">
                <a:solidFill>
                  <a:prstClr val="black"/>
                </a:solidFill>
                <a:latin typeface="Times New Roman" panose="02020603050405020304" pitchFamily="18" charset="0"/>
                <a:cs typeface="Times New Roman" panose="02020603050405020304" pitchFamily="18" charset="0"/>
              </a:rPr>
              <a:t>naturalistic novel is thus an extension of realism only in the sense that both modes often deal with the local and contemporary. The naturalist, however, discovers in this material the extraordinary and excessive in human nature. </a:t>
            </a:r>
            <a:endParaRPr lang="ar-SA" altLang="ar-SA" sz="1600" dirty="0">
              <a:solidFill>
                <a:prstClr val="black"/>
              </a:solidFill>
              <a:latin typeface="Times New Roman" panose="02020603050405020304" pitchFamily="18" charset="0"/>
              <a:cs typeface="Times New Roman" panose="02020603050405020304" pitchFamily="18" charset="0"/>
            </a:endParaRPr>
          </a:p>
          <a:p>
            <a:endParaRPr lang="ar-SA" sz="16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42855003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a:t>The Naturalistic Novel</a:t>
            </a:r>
            <a:endParaRPr lang="ar-SA" dirty="0"/>
          </a:p>
        </p:txBody>
      </p:sp>
      <p:sp>
        <p:nvSpPr>
          <p:cNvPr id="3" name="عنصر نائب للمحتوى 2"/>
          <p:cNvSpPr>
            <a:spLocks noGrp="1"/>
          </p:cNvSpPr>
          <p:nvPr>
            <p:ph idx="1"/>
          </p:nvPr>
        </p:nvSpPr>
        <p:spPr/>
        <p:txBody>
          <a:bodyPr/>
          <a:lstStyle/>
          <a:p>
            <a:pPr lvl="0" algn="l" rtl="0" eaLnBrk="0" hangingPunct="0">
              <a:buFontTx/>
              <a:buChar char="-"/>
            </a:pPr>
            <a:r>
              <a:rPr lang="en-US" altLang="ar-SA" sz="1800" dirty="0" smtClean="0">
                <a:solidFill>
                  <a:prstClr val="black"/>
                </a:solidFill>
                <a:latin typeface="Times New Roman" panose="02020603050405020304" pitchFamily="18" charset="0"/>
                <a:cs typeface="Times New Roman" panose="02020603050405020304" pitchFamily="18" charset="0"/>
              </a:rPr>
              <a:t>The </a:t>
            </a:r>
            <a:r>
              <a:rPr lang="en-US" altLang="ar-SA" sz="1800" dirty="0">
                <a:solidFill>
                  <a:prstClr val="black"/>
                </a:solidFill>
                <a:latin typeface="Times New Roman" panose="02020603050405020304" pitchFamily="18" charset="0"/>
                <a:cs typeface="Times New Roman" panose="02020603050405020304" pitchFamily="18" charset="0"/>
              </a:rPr>
              <a:t>second tension involves the theme of the naturalistic novel. The naturalist often describes his characters as though they are conditioned and controlled by environment, heredity, instinct, or chance. But he also suggests a compensating humanistic value in his characters or their fates which affirms the significance of the individual and of his life. The tension here is that between the naturalist's desire to represent in fiction the new, discomfiting truths which he has found in the ideas and life of his late nineteenth-century world, and also his desire to find some meaning in experience which reasserts the validity of the human enterprise. </a:t>
            </a:r>
          </a:p>
          <a:p>
            <a:pPr lvl="0" algn="l" rtl="0" eaLnBrk="0" hangingPunct="0">
              <a:buFontTx/>
              <a:buChar char="-"/>
            </a:pPr>
            <a:r>
              <a:rPr lang="en-US" altLang="ar-SA" sz="1800" dirty="0" smtClean="0">
                <a:solidFill>
                  <a:prstClr val="black"/>
                </a:solidFill>
                <a:latin typeface="Times New Roman" panose="02020603050405020304" pitchFamily="18" charset="0"/>
                <a:cs typeface="Times New Roman" panose="02020603050405020304" pitchFamily="18" charset="0"/>
              </a:rPr>
              <a:t>In </a:t>
            </a:r>
            <a:r>
              <a:rPr lang="en-US" altLang="ar-SA" sz="1800" dirty="0">
                <a:solidFill>
                  <a:prstClr val="black"/>
                </a:solidFill>
                <a:latin typeface="Times New Roman" panose="02020603050405020304" pitchFamily="18" charset="0"/>
                <a:cs typeface="Times New Roman" panose="02020603050405020304" pitchFamily="18" charset="0"/>
              </a:rPr>
              <a:t>George Becker's famous and much-annotated and contested phrase, naturalism's philosophical framework can be simply described as "pessimistic materialistic determinism.”</a:t>
            </a:r>
            <a:endParaRPr lang="ar-SA" altLang="ar-SA" sz="1800" dirty="0">
              <a:solidFill>
                <a:prstClr val="black"/>
              </a:solidFill>
              <a:latin typeface="Times New Roman" panose="02020603050405020304" pitchFamily="18" charset="0"/>
              <a:cs typeface="Times New Roman" panose="02020603050405020304" pitchFamily="18" charset="0"/>
            </a:endParaRPr>
          </a:p>
          <a:p>
            <a:pPr marL="0" lvl="0" indent="0" algn="l" rtl="0" eaLnBrk="0" hangingPunct="0"/>
            <a:r>
              <a:rPr lang="en-US" altLang="ar-SA" sz="1800" dirty="0">
                <a:solidFill>
                  <a:prstClr val="black"/>
                </a:solidFill>
                <a:latin typeface="Times New Roman" panose="02020603050405020304" pitchFamily="18" charset="0"/>
                <a:cs typeface="Times New Roman" panose="02020603050405020304" pitchFamily="18" charset="0"/>
              </a:rPr>
              <a:t/>
            </a:r>
            <a:br>
              <a:rPr lang="en-US" altLang="ar-SA" sz="1800" dirty="0">
                <a:solidFill>
                  <a:prstClr val="black"/>
                </a:solidFill>
                <a:latin typeface="Times New Roman" panose="02020603050405020304" pitchFamily="18" charset="0"/>
                <a:cs typeface="Times New Roman" panose="02020603050405020304" pitchFamily="18" charset="0"/>
              </a:rPr>
            </a:br>
            <a:r>
              <a:rPr lang="en-US" altLang="ar-SA" sz="1800" dirty="0">
                <a:solidFill>
                  <a:prstClr val="black"/>
                </a:solidFill>
                <a:latin typeface="Times New Roman" panose="02020603050405020304" pitchFamily="18" charset="0"/>
                <a:cs typeface="Times New Roman" panose="02020603050405020304" pitchFamily="18" charset="0"/>
              </a:rPr>
              <a:t/>
            </a:r>
            <a:br>
              <a:rPr lang="en-US" altLang="ar-SA" sz="1800" dirty="0">
                <a:solidFill>
                  <a:prstClr val="black"/>
                </a:solidFill>
                <a:latin typeface="Times New Roman" panose="02020603050405020304" pitchFamily="18" charset="0"/>
                <a:cs typeface="Times New Roman" panose="02020603050405020304" pitchFamily="18" charset="0"/>
              </a:rPr>
            </a:br>
            <a:endParaRPr lang="ar-SA" altLang="ar-SA" sz="1800" dirty="0">
              <a:solidFill>
                <a:prstClr val="black"/>
              </a:solidFill>
              <a:latin typeface="Times New Roman" panose="02020603050405020304" pitchFamily="18" charset="0"/>
              <a:cs typeface="Times New Roman" panose="02020603050405020304" pitchFamily="18"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val="7620854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altLang="ar-SA" dirty="0">
                <a:solidFill>
                  <a:prstClr val="black"/>
                </a:solidFill>
                <a:latin typeface="Times New Roman" panose="02020603050405020304" pitchFamily="18" charset="0"/>
                <a:cs typeface="Times New Roman" panose="02020603050405020304" pitchFamily="18" charset="0"/>
              </a:rPr>
              <a:t>Practitioners:</a:t>
            </a:r>
            <a:endParaRPr lang="ar-SA" dirty="0"/>
          </a:p>
        </p:txBody>
      </p:sp>
      <p:sp>
        <p:nvSpPr>
          <p:cNvPr id="3" name="عنصر نائب للمحتوى 2"/>
          <p:cNvSpPr>
            <a:spLocks noGrp="1"/>
          </p:cNvSpPr>
          <p:nvPr>
            <p:ph idx="1"/>
          </p:nvPr>
        </p:nvSpPr>
        <p:spPr/>
        <p:txBody>
          <a:bodyPr/>
          <a:lstStyle/>
          <a:p>
            <a:pPr lvl="0" algn="l" rtl="0" eaLnBrk="0" hangingPunct="0"/>
            <a:r>
              <a:rPr lang="en-US" altLang="ar-SA" sz="1600" dirty="0">
                <a:solidFill>
                  <a:prstClr val="black"/>
                </a:solidFill>
                <a:latin typeface="Times New Roman" panose="02020603050405020304" pitchFamily="18" charset="0"/>
                <a:cs typeface="Times New Roman" panose="02020603050405020304" pitchFamily="18" charset="0"/>
              </a:rPr>
              <a:t/>
            </a:r>
            <a:br>
              <a:rPr lang="en-US" altLang="ar-SA" sz="1600" dirty="0">
                <a:solidFill>
                  <a:prstClr val="black"/>
                </a:solidFill>
                <a:latin typeface="Times New Roman" panose="02020603050405020304" pitchFamily="18" charset="0"/>
                <a:cs typeface="Times New Roman" panose="02020603050405020304" pitchFamily="18" charset="0"/>
              </a:rPr>
            </a:br>
            <a:r>
              <a:rPr lang="en-US" altLang="ar-SA" sz="1600" dirty="0">
                <a:solidFill>
                  <a:prstClr val="black"/>
                </a:solidFill>
                <a:latin typeface="Times New Roman" panose="02020603050405020304" pitchFamily="18" charset="0"/>
                <a:cs typeface="Times New Roman" panose="02020603050405020304" pitchFamily="18" charset="0"/>
              </a:rPr>
              <a:t/>
            </a:r>
            <a:br>
              <a:rPr lang="en-US" altLang="ar-SA" sz="1600" dirty="0">
                <a:solidFill>
                  <a:prstClr val="black"/>
                </a:solidFill>
                <a:latin typeface="Times New Roman" panose="02020603050405020304" pitchFamily="18" charset="0"/>
                <a:cs typeface="Times New Roman" panose="02020603050405020304" pitchFamily="18" charset="0"/>
              </a:rPr>
            </a:br>
            <a:r>
              <a:rPr lang="en-US" altLang="ar-SA" sz="1600" dirty="0" smtClean="0">
                <a:solidFill>
                  <a:prstClr val="black"/>
                </a:solidFill>
                <a:latin typeface="Times New Roman" panose="02020603050405020304" pitchFamily="18" charset="0"/>
                <a:cs typeface="Times New Roman" panose="02020603050405020304" pitchFamily="18" charset="0"/>
              </a:rPr>
              <a:t>Edith </a:t>
            </a:r>
            <a:r>
              <a:rPr lang="en-US" altLang="ar-SA" sz="1600" dirty="0">
                <a:solidFill>
                  <a:prstClr val="black"/>
                </a:solidFill>
                <a:latin typeface="Times New Roman" panose="02020603050405020304" pitchFamily="18" charset="0"/>
                <a:cs typeface="Times New Roman" panose="02020603050405020304" pitchFamily="18" charset="0"/>
              </a:rPr>
              <a:t>Wharton; “The House of Mirth” (1905) </a:t>
            </a:r>
            <a:br>
              <a:rPr lang="en-US" altLang="ar-SA" sz="1600" dirty="0">
                <a:solidFill>
                  <a:prstClr val="black"/>
                </a:solidFill>
                <a:latin typeface="Times New Roman" panose="02020603050405020304" pitchFamily="18" charset="0"/>
                <a:cs typeface="Times New Roman" panose="02020603050405020304" pitchFamily="18" charset="0"/>
              </a:rPr>
            </a:br>
            <a:r>
              <a:rPr lang="en-US" altLang="ar-SA" sz="1600" dirty="0">
                <a:solidFill>
                  <a:prstClr val="black"/>
                </a:solidFill>
                <a:latin typeface="Times New Roman" panose="02020603050405020304" pitchFamily="18" charset="0"/>
                <a:cs typeface="Times New Roman" panose="02020603050405020304" pitchFamily="18" charset="0"/>
              </a:rPr>
              <a:t>Ellen Glasgow; “Barren Ground” (1925) ( </a:t>
            </a:r>
            <a:br>
              <a:rPr lang="en-US" altLang="ar-SA" sz="1600" dirty="0">
                <a:solidFill>
                  <a:prstClr val="black"/>
                </a:solidFill>
                <a:latin typeface="Times New Roman" panose="02020603050405020304" pitchFamily="18" charset="0"/>
                <a:cs typeface="Times New Roman" panose="02020603050405020304" pitchFamily="18" charset="0"/>
              </a:rPr>
            </a:br>
            <a:r>
              <a:rPr lang="en-US" altLang="ar-SA" sz="1600" dirty="0">
                <a:solidFill>
                  <a:prstClr val="black"/>
                </a:solidFill>
                <a:latin typeface="Times New Roman" panose="02020603050405020304" pitchFamily="18" charset="0"/>
                <a:cs typeface="Times New Roman" panose="02020603050405020304" pitchFamily="18" charset="0"/>
              </a:rPr>
              <a:t>John Dos </a:t>
            </a:r>
            <a:r>
              <a:rPr lang="en-US" altLang="ar-SA" sz="1600" dirty="0" err="1">
                <a:solidFill>
                  <a:prstClr val="black"/>
                </a:solidFill>
                <a:latin typeface="Times New Roman" panose="02020603050405020304" pitchFamily="18" charset="0"/>
                <a:cs typeface="Times New Roman" panose="02020603050405020304" pitchFamily="18" charset="0"/>
              </a:rPr>
              <a:t>Passos</a:t>
            </a:r>
            <a:r>
              <a:rPr lang="en-US" altLang="ar-SA" sz="1600" dirty="0">
                <a:solidFill>
                  <a:prstClr val="black"/>
                </a:solidFill>
                <a:latin typeface="Times New Roman" panose="02020603050405020304" pitchFamily="18" charset="0"/>
                <a:cs typeface="Times New Roman" panose="02020603050405020304" pitchFamily="18" charset="0"/>
              </a:rPr>
              <a:t> (1896-1970), U.S.A. trilogy (1938): The 42nd Parallel (1930), 1919 (1932), and The Big Money (1936) </a:t>
            </a:r>
            <a:br>
              <a:rPr lang="en-US" altLang="ar-SA" sz="1600" dirty="0">
                <a:solidFill>
                  <a:prstClr val="black"/>
                </a:solidFill>
                <a:latin typeface="Times New Roman" panose="02020603050405020304" pitchFamily="18" charset="0"/>
                <a:cs typeface="Times New Roman" panose="02020603050405020304" pitchFamily="18" charset="0"/>
              </a:rPr>
            </a:br>
            <a:r>
              <a:rPr lang="en-US" altLang="ar-SA" sz="1600" dirty="0">
                <a:solidFill>
                  <a:prstClr val="black"/>
                </a:solidFill>
                <a:latin typeface="Times New Roman" panose="02020603050405020304" pitchFamily="18" charset="0"/>
                <a:cs typeface="Times New Roman" panose="02020603050405020304" pitchFamily="18" charset="0"/>
              </a:rPr>
              <a:t>James T. Farrell (1904-1979), Studs </a:t>
            </a:r>
            <a:r>
              <a:rPr lang="en-US" altLang="ar-SA" sz="1600" dirty="0" err="1">
                <a:solidFill>
                  <a:prstClr val="black"/>
                </a:solidFill>
                <a:latin typeface="Times New Roman" panose="02020603050405020304" pitchFamily="18" charset="0"/>
                <a:cs typeface="Times New Roman" panose="02020603050405020304" pitchFamily="18" charset="0"/>
              </a:rPr>
              <a:t>Lonigan</a:t>
            </a:r>
            <a:r>
              <a:rPr lang="en-US" altLang="ar-SA" sz="1600" dirty="0">
                <a:solidFill>
                  <a:prstClr val="black"/>
                </a:solidFill>
                <a:latin typeface="Times New Roman" panose="02020603050405020304" pitchFamily="18" charset="0"/>
                <a:cs typeface="Times New Roman" panose="02020603050405020304" pitchFamily="18" charset="0"/>
              </a:rPr>
              <a:t> (1934) </a:t>
            </a:r>
            <a:br>
              <a:rPr lang="en-US" altLang="ar-SA" sz="1600" dirty="0">
                <a:solidFill>
                  <a:prstClr val="black"/>
                </a:solidFill>
                <a:latin typeface="Times New Roman" panose="02020603050405020304" pitchFamily="18" charset="0"/>
                <a:cs typeface="Times New Roman" panose="02020603050405020304" pitchFamily="18" charset="0"/>
              </a:rPr>
            </a:br>
            <a:r>
              <a:rPr lang="en-US" altLang="ar-SA" sz="1600" dirty="0">
                <a:solidFill>
                  <a:prstClr val="black"/>
                </a:solidFill>
                <a:latin typeface="Times New Roman" panose="02020603050405020304" pitchFamily="18" charset="0"/>
                <a:cs typeface="Times New Roman" panose="02020603050405020304" pitchFamily="18" charset="0"/>
              </a:rPr>
              <a:t>John Steinbeck (1902-1968), The Grapes of Wrath (1939) </a:t>
            </a:r>
            <a:br>
              <a:rPr lang="en-US" altLang="ar-SA" sz="1600" dirty="0">
                <a:solidFill>
                  <a:prstClr val="black"/>
                </a:solidFill>
                <a:latin typeface="Times New Roman" panose="02020603050405020304" pitchFamily="18" charset="0"/>
                <a:cs typeface="Times New Roman" panose="02020603050405020304" pitchFamily="18" charset="0"/>
              </a:rPr>
            </a:br>
            <a:r>
              <a:rPr lang="en-US" altLang="ar-SA" sz="1600" dirty="0">
                <a:solidFill>
                  <a:prstClr val="black"/>
                </a:solidFill>
                <a:latin typeface="Times New Roman" panose="02020603050405020304" pitchFamily="18" charset="0"/>
                <a:cs typeface="Times New Roman" panose="02020603050405020304" pitchFamily="18" charset="0"/>
              </a:rPr>
              <a:t>Richard Wright, Native Son (1940), Black Boy (1945) </a:t>
            </a:r>
            <a:br>
              <a:rPr lang="en-US" altLang="ar-SA" sz="1600" dirty="0">
                <a:solidFill>
                  <a:prstClr val="black"/>
                </a:solidFill>
                <a:latin typeface="Times New Roman" panose="02020603050405020304" pitchFamily="18" charset="0"/>
                <a:cs typeface="Times New Roman" panose="02020603050405020304" pitchFamily="18" charset="0"/>
              </a:rPr>
            </a:br>
            <a:r>
              <a:rPr lang="en-US" altLang="ar-SA" sz="1600" dirty="0">
                <a:solidFill>
                  <a:prstClr val="black"/>
                </a:solidFill>
                <a:latin typeface="Times New Roman" panose="02020603050405020304" pitchFamily="18" charset="0"/>
                <a:cs typeface="Times New Roman" panose="02020603050405020304" pitchFamily="18" charset="0"/>
              </a:rPr>
              <a:t>Norman Mailer (1923-2007), The Naked and the Dead (1948) </a:t>
            </a:r>
            <a:br>
              <a:rPr lang="en-US" altLang="ar-SA" sz="1600" dirty="0">
                <a:solidFill>
                  <a:prstClr val="black"/>
                </a:solidFill>
                <a:latin typeface="Times New Roman" panose="02020603050405020304" pitchFamily="18" charset="0"/>
                <a:cs typeface="Times New Roman" panose="02020603050405020304" pitchFamily="18" charset="0"/>
              </a:rPr>
            </a:br>
            <a:endParaRPr lang="ar-SA" altLang="ar-SA" sz="1600" dirty="0">
              <a:solidFill>
                <a:prstClr val="black"/>
              </a:solidFill>
              <a:latin typeface="Times New Roman" panose="02020603050405020304" pitchFamily="18" charset="0"/>
              <a:cs typeface="Times New Roman" panose="02020603050405020304" pitchFamily="18"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val="30421649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altLang="ar-SA" sz="2800" i="1" dirty="0">
                <a:solidFill>
                  <a:prstClr val="black"/>
                </a:solidFill>
                <a:latin typeface="Times New Roman" panose="02020603050405020304" pitchFamily="18" charset="0"/>
                <a:cs typeface="Times New Roman" panose="02020603050405020304" pitchFamily="18" charset="0"/>
              </a:rPr>
              <a:t>Other writers sometimes identified as naturalists: </a:t>
            </a:r>
            <a:endParaRPr lang="ar-SA" sz="2800" dirty="0"/>
          </a:p>
        </p:txBody>
      </p:sp>
      <p:sp>
        <p:nvSpPr>
          <p:cNvPr id="3" name="عنصر نائب للمحتوى 2"/>
          <p:cNvSpPr>
            <a:spLocks noGrp="1"/>
          </p:cNvSpPr>
          <p:nvPr>
            <p:ph idx="1"/>
          </p:nvPr>
        </p:nvSpPr>
        <p:spPr/>
        <p:txBody>
          <a:bodyPr/>
          <a:lstStyle/>
          <a:p>
            <a:pPr lvl="0" algn="l" rtl="0" eaLnBrk="0" hangingPunct="0"/>
            <a:r>
              <a:rPr lang="en-US" altLang="ar-SA" sz="1200" dirty="0">
                <a:solidFill>
                  <a:prstClr val="black"/>
                </a:solidFill>
                <a:latin typeface="Times New Roman" panose="02020603050405020304" pitchFamily="18" charset="0"/>
                <a:cs typeface="Times New Roman" panose="02020603050405020304" pitchFamily="18" charset="0"/>
              </a:rPr>
              <a:t/>
            </a:r>
            <a:br>
              <a:rPr lang="en-US" altLang="ar-SA" sz="1200" dirty="0">
                <a:solidFill>
                  <a:prstClr val="black"/>
                </a:solidFill>
                <a:latin typeface="Times New Roman" panose="02020603050405020304" pitchFamily="18" charset="0"/>
                <a:cs typeface="Times New Roman" panose="02020603050405020304" pitchFamily="18" charset="0"/>
              </a:rPr>
            </a:br>
            <a:r>
              <a:rPr lang="en-US" altLang="ar-SA" sz="1200" dirty="0">
                <a:solidFill>
                  <a:prstClr val="black"/>
                </a:solidFill>
                <a:latin typeface="Times New Roman" panose="02020603050405020304" pitchFamily="18" charset="0"/>
                <a:cs typeface="Times New Roman" panose="02020603050405020304" pitchFamily="18" charset="0"/>
              </a:rPr>
              <a:t/>
            </a:r>
            <a:br>
              <a:rPr lang="en-US" altLang="ar-SA" sz="1200" dirty="0">
                <a:solidFill>
                  <a:prstClr val="black"/>
                </a:solidFill>
                <a:latin typeface="Times New Roman" panose="02020603050405020304" pitchFamily="18" charset="0"/>
                <a:cs typeface="Times New Roman" panose="02020603050405020304" pitchFamily="18" charset="0"/>
              </a:rPr>
            </a:br>
            <a:r>
              <a:rPr lang="en-US" altLang="ar-SA" sz="1200" dirty="0">
                <a:solidFill>
                  <a:prstClr val="black"/>
                </a:solidFill>
                <a:latin typeface="Times New Roman" panose="02020603050405020304" pitchFamily="18" charset="0"/>
                <a:cs typeface="Times New Roman" panose="02020603050405020304" pitchFamily="18" charset="0"/>
              </a:rPr>
              <a:t>Sherwood Anderson, </a:t>
            </a:r>
            <a:r>
              <a:rPr lang="en-US" altLang="ar-SA" sz="1200" i="1" dirty="0" err="1">
                <a:solidFill>
                  <a:prstClr val="black"/>
                </a:solidFill>
                <a:latin typeface="Times New Roman" panose="02020603050405020304" pitchFamily="18" charset="0"/>
                <a:cs typeface="Times New Roman" panose="02020603050405020304" pitchFamily="18" charset="0"/>
              </a:rPr>
              <a:t>Winesburg</a:t>
            </a:r>
            <a:r>
              <a:rPr lang="en-US" altLang="ar-SA" sz="1200" i="1" dirty="0">
                <a:solidFill>
                  <a:prstClr val="black"/>
                </a:solidFill>
                <a:latin typeface="Times New Roman" panose="02020603050405020304" pitchFamily="18" charset="0"/>
                <a:cs typeface="Times New Roman" panose="02020603050405020304" pitchFamily="18" charset="0"/>
              </a:rPr>
              <a:t>, Ohio </a:t>
            </a:r>
            <a:r>
              <a:rPr lang="en-US" altLang="ar-SA" sz="1200" dirty="0">
                <a:solidFill>
                  <a:prstClr val="black"/>
                </a:solidFill>
                <a:latin typeface="Times New Roman" panose="02020603050405020304" pitchFamily="18" charset="0"/>
                <a:cs typeface="Times New Roman" panose="02020603050405020304" pitchFamily="18" charset="0"/>
              </a:rPr>
              <a:t>(1919)</a:t>
            </a:r>
            <a:br>
              <a:rPr lang="en-US" altLang="ar-SA" sz="1200" dirty="0">
                <a:solidFill>
                  <a:prstClr val="black"/>
                </a:solidFill>
                <a:latin typeface="Times New Roman" panose="02020603050405020304" pitchFamily="18" charset="0"/>
                <a:cs typeface="Times New Roman" panose="02020603050405020304" pitchFamily="18" charset="0"/>
              </a:rPr>
            </a:br>
            <a:r>
              <a:rPr lang="en-US" altLang="ar-SA" sz="1200" dirty="0">
                <a:solidFill>
                  <a:prstClr val="black"/>
                </a:solidFill>
                <a:latin typeface="Times New Roman" panose="02020603050405020304" pitchFamily="18" charset="0"/>
                <a:cs typeface="Times New Roman" panose="02020603050405020304" pitchFamily="18" charset="0"/>
              </a:rPr>
              <a:t>Abraham </a:t>
            </a:r>
            <a:r>
              <a:rPr lang="en-US" altLang="ar-SA" sz="1200" dirty="0" err="1">
                <a:solidFill>
                  <a:prstClr val="black"/>
                </a:solidFill>
                <a:latin typeface="Times New Roman" panose="02020603050405020304" pitchFamily="18" charset="0"/>
                <a:cs typeface="Times New Roman" panose="02020603050405020304" pitchFamily="18" charset="0"/>
              </a:rPr>
              <a:t>Cahan</a:t>
            </a:r>
            <a:r>
              <a:rPr lang="en-US" altLang="ar-SA" sz="1200" dirty="0">
                <a:solidFill>
                  <a:prstClr val="black"/>
                </a:solidFill>
                <a:latin typeface="Times New Roman" panose="02020603050405020304" pitchFamily="18" charset="0"/>
                <a:cs typeface="Times New Roman" panose="02020603050405020304" pitchFamily="18" charset="0"/>
              </a:rPr>
              <a:t>, </a:t>
            </a:r>
            <a:r>
              <a:rPr lang="en-US" altLang="ar-SA" sz="1200" i="1" dirty="0">
                <a:solidFill>
                  <a:prstClr val="black"/>
                </a:solidFill>
                <a:latin typeface="Times New Roman" panose="02020603050405020304" pitchFamily="18" charset="0"/>
                <a:cs typeface="Times New Roman" panose="02020603050405020304" pitchFamily="18" charset="0"/>
              </a:rPr>
              <a:t>The Making of an </a:t>
            </a:r>
            <a:r>
              <a:rPr lang="en-US" altLang="ar-SA" sz="1200" i="1">
                <a:solidFill>
                  <a:prstClr val="black"/>
                </a:solidFill>
                <a:latin typeface="Times New Roman" panose="02020603050405020304" pitchFamily="18" charset="0"/>
                <a:cs typeface="Times New Roman" panose="02020603050405020304" pitchFamily="18" charset="0"/>
              </a:rPr>
              <a:t>American </a:t>
            </a:r>
            <a:r>
              <a:rPr lang="en-US" altLang="ar-SA" sz="1200" i="1" smtClean="0">
                <a:solidFill>
                  <a:prstClr val="black"/>
                </a:solidFill>
                <a:latin typeface="Times New Roman" panose="02020603050405020304" pitchFamily="18" charset="0"/>
                <a:cs typeface="Times New Roman" panose="02020603050405020304" pitchFamily="18" charset="0"/>
              </a:rPr>
              <a:t>Citizen</a:t>
            </a:r>
            <a:r>
              <a:rPr lang="en-US" altLang="ar-SA" sz="1200" dirty="0">
                <a:solidFill>
                  <a:prstClr val="black"/>
                </a:solidFill>
                <a:latin typeface="Times New Roman" panose="02020603050405020304" pitchFamily="18" charset="0"/>
                <a:cs typeface="Times New Roman" panose="02020603050405020304" pitchFamily="18" charset="0"/>
              </a:rPr>
              <a:t/>
            </a:r>
            <a:br>
              <a:rPr lang="en-US" altLang="ar-SA" sz="1200" dirty="0">
                <a:solidFill>
                  <a:prstClr val="black"/>
                </a:solidFill>
                <a:latin typeface="Times New Roman" panose="02020603050405020304" pitchFamily="18" charset="0"/>
                <a:cs typeface="Times New Roman" panose="02020603050405020304" pitchFamily="18" charset="0"/>
              </a:rPr>
            </a:br>
            <a:r>
              <a:rPr lang="en-US" altLang="ar-SA" sz="1200" dirty="0">
                <a:solidFill>
                  <a:prstClr val="black"/>
                </a:solidFill>
                <a:latin typeface="Times New Roman" panose="02020603050405020304" pitchFamily="18" charset="0"/>
                <a:cs typeface="Times New Roman" panose="02020603050405020304" pitchFamily="18" charset="0"/>
              </a:rPr>
              <a:t>Rebecca Harding </a:t>
            </a:r>
            <a:r>
              <a:rPr lang="en-US" altLang="ar-SA" sz="1200" i="1" dirty="0">
                <a:solidFill>
                  <a:prstClr val="black"/>
                </a:solidFill>
                <a:latin typeface="Times New Roman" panose="02020603050405020304" pitchFamily="18" charset="0"/>
                <a:cs typeface="Times New Roman" panose="02020603050405020304" pitchFamily="18" charset="0"/>
              </a:rPr>
              <a:t>Davis</a:t>
            </a:r>
            <a:r>
              <a:rPr lang="en-US" altLang="ar-SA" sz="1200" dirty="0">
                <a:solidFill>
                  <a:prstClr val="black"/>
                </a:solidFill>
                <a:latin typeface="Times New Roman" panose="02020603050405020304" pitchFamily="18" charset="0"/>
                <a:cs typeface="Times New Roman" panose="02020603050405020304" pitchFamily="18" charset="0"/>
              </a:rPr>
              <a:t/>
            </a:r>
            <a:br>
              <a:rPr lang="en-US" altLang="ar-SA" sz="1200" dirty="0">
                <a:solidFill>
                  <a:prstClr val="black"/>
                </a:solidFill>
                <a:latin typeface="Times New Roman" panose="02020603050405020304" pitchFamily="18" charset="0"/>
                <a:cs typeface="Times New Roman" panose="02020603050405020304" pitchFamily="18" charset="0"/>
              </a:rPr>
            </a:br>
            <a:r>
              <a:rPr lang="en-US" altLang="ar-SA" sz="1200" dirty="0">
                <a:solidFill>
                  <a:prstClr val="black"/>
                </a:solidFill>
                <a:latin typeface="Times New Roman" panose="02020603050405020304" pitchFamily="18" charset="0"/>
                <a:cs typeface="Times New Roman" panose="02020603050405020304" pitchFamily="18" charset="0"/>
              </a:rPr>
              <a:t>William Faulkner</a:t>
            </a:r>
            <a:br>
              <a:rPr lang="en-US" altLang="ar-SA" sz="1200" dirty="0">
                <a:solidFill>
                  <a:prstClr val="black"/>
                </a:solidFill>
                <a:latin typeface="Times New Roman" panose="02020603050405020304" pitchFamily="18" charset="0"/>
                <a:cs typeface="Times New Roman" panose="02020603050405020304" pitchFamily="18" charset="0"/>
              </a:rPr>
            </a:br>
            <a:r>
              <a:rPr lang="en-US" altLang="ar-SA" sz="1200" dirty="0">
                <a:solidFill>
                  <a:prstClr val="black"/>
                </a:solidFill>
                <a:latin typeface="Times New Roman" panose="02020603050405020304" pitchFamily="18" charset="0"/>
                <a:cs typeface="Times New Roman" panose="02020603050405020304" pitchFamily="18" charset="0"/>
              </a:rPr>
              <a:t>Henry Blake Fuller, </a:t>
            </a:r>
            <a:r>
              <a:rPr lang="en-US" altLang="ar-SA" sz="1200" i="1" dirty="0">
                <a:solidFill>
                  <a:prstClr val="black"/>
                </a:solidFill>
                <a:latin typeface="Times New Roman" panose="02020603050405020304" pitchFamily="18" charset="0"/>
                <a:cs typeface="Times New Roman" panose="02020603050405020304" pitchFamily="18" charset="0"/>
              </a:rPr>
              <a:t>The Cliff-Dwellers</a:t>
            </a:r>
            <a:r>
              <a:rPr lang="en-US" altLang="ar-SA" sz="1200" dirty="0">
                <a:solidFill>
                  <a:prstClr val="black"/>
                </a:solidFill>
                <a:latin typeface="Times New Roman" panose="02020603050405020304" pitchFamily="18" charset="0"/>
                <a:cs typeface="Times New Roman" panose="02020603050405020304" pitchFamily="18" charset="0"/>
              </a:rPr>
              <a:t/>
            </a:r>
            <a:br>
              <a:rPr lang="en-US" altLang="ar-SA" sz="1200" dirty="0">
                <a:solidFill>
                  <a:prstClr val="black"/>
                </a:solidFill>
                <a:latin typeface="Times New Roman" panose="02020603050405020304" pitchFamily="18" charset="0"/>
                <a:cs typeface="Times New Roman" panose="02020603050405020304" pitchFamily="18" charset="0"/>
              </a:rPr>
            </a:br>
            <a:r>
              <a:rPr lang="en-US" altLang="ar-SA" sz="1200" dirty="0">
                <a:solidFill>
                  <a:prstClr val="black"/>
                </a:solidFill>
                <a:latin typeface="Times New Roman" panose="02020603050405020304" pitchFamily="18" charset="0"/>
                <a:cs typeface="Times New Roman" panose="02020603050405020304" pitchFamily="18" charset="0"/>
              </a:rPr>
              <a:t>Hamlin Garland, </a:t>
            </a:r>
            <a:r>
              <a:rPr lang="en-US" altLang="ar-SA" sz="1200" i="1" dirty="0">
                <a:solidFill>
                  <a:prstClr val="black"/>
                </a:solidFill>
                <a:latin typeface="Times New Roman" panose="02020603050405020304" pitchFamily="18" charset="0"/>
                <a:cs typeface="Times New Roman" panose="02020603050405020304" pitchFamily="18" charset="0"/>
              </a:rPr>
              <a:t>Rose of Dutcher's Coolly </a:t>
            </a:r>
            <a:r>
              <a:rPr lang="en-US" altLang="ar-SA" sz="1200" dirty="0">
                <a:solidFill>
                  <a:prstClr val="black"/>
                </a:solidFill>
                <a:latin typeface="Times New Roman" panose="02020603050405020304" pitchFamily="18" charset="0"/>
                <a:cs typeface="Times New Roman" panose="02020603050405020304" pitchFamily="18" charset="0"/>
              </a:rPr>
              <a:t/>
            </a:r>
            <a:br>
              <a:rPr lang="en-US" altLang="ar-SA" sz="1200" dirty="0">
                <a:solidFill>
                  <a:prstClr val="black"/>
                </a:solidFill>
                <a:latin typeface="Times New Roman" panose="02020603050405020304" pitchFamily="18" charset="0"/>
                <a:cs typeface="Times New Roman" panose="02020603050405020304" pitchFamily="18" charset="0"/>
              </a:rPr>
            </a:br>
            <a:r>
              <a:rPr lang="en-US" altLang="ar-SA" sz="1200" dirty="0">
                <a:solidFill>
                  <a:prstClr val="black"/>
                </a:solidFill>
                <a:latin typeface="Times New Roman" panose="02020603050405020304" pitchFamily="18" charset="0"/>
                <a:cs typeface="Times New Roman" panose="02020603050405020304" pitchFamily="18" charset="0"/>
              </a:rPr>
              <a:t>Robert Herrick, </a:t>
            </a:r>
            <a:r>
              <a:rPr lang="en-US" altLang="ar-SA" sz="1200" i="1" dirty="0">
                <a:solidFill>
                  <a:prstClr val="black"/>
                </a:solidFill>
                <a:latin typeface="Times New Roman" panose="02020603050405020304" pitchFamily="18" charset="0"/>
                <a:cs typeface="Times New Roman" panose="02020603050405020304" pitchFamily="18" charset="0"/>
              </a:rPr>
              <a:t>The Memoirs of an American Citizen </a:t>
            </a:r>
            <a:r>
              <a:rPr lang="en-US" altLang="ar-SA" sz="1200" dirty="0">
                <a:solidFill>
                  <a:prstClr val="black"/>
                </a:solidFill>
                <a:latin typeface="Times New Roman" panose="02020603050405020304" pitchFamily="18" charset="0"/>
                <a:cs typeface="Times New Roman" panose="02020603050405020304" pitchFamily="18" charset="0"/>
              </a:rPr>
              <a:t>(1905)</a:t>
            </a:r>
            <a:br>
              <a:rPr lang="en-US" altLang="ar-SA" sz="1200" dirty="0">
                <a:solidFill>
                  <a:prstClr val="black"/>
                </a:solidFill>
                <a:latin typeface="Times New Roman" panose="02020603050405020304" pitchFamily="18" charset="0"/>
                <a:cs typeface="Times New Roman" panose="02020603050405020304" pitchFamily="18" charset="0"/>
              </a:rPr>
            </a:br>
            <a:r>
              <a:rPr lang="en-US" altLang="ar-SA" sz="1200" dirty="0">
                <a:solidFill>
                  <a:prstClr val="black"/>
                </a:solidFill>
                <a:latin typeface="Times New Roman" panose="02020603050405020304" pitchFamily="18" charset="0"/>
                <a:cs typeface="Times New Roman" panose="02020603050405020304" pitchFamily="18" charset="0"/>
              </a:rPr>
              <a:t>Ernest Hemingway</a:t>
            </a:r>
            <a:br>
              <a:rPr lang="en-US" altLang="ar-SA" sz="1200" dirty="0">
                <a:solidFill>
                  <a:prstClr val="black"/>
                </a:solidFill>
                <a:latin typeface="Times New Roman" panose="02020603050405020304" pitchFamily="18" charset="0"/>
                <a:cs typeface="Times New Roman" panose="02020603050405020304" pitchFamily="18" charset="0"/>
              </a:rPr>
            </a:br>
            <a:r>
              <a:rPr lang="en-US" altLang="ar-SA" sz="1200" dirty="0">
                <a:solidFill>
                  <a:prstClr val="black"/>
                </a:solidFill>
                <a:latin typeface="Times New Roman" panose="02020603050405020304" pitchFamily="18" charset="0"/>
                <a:cs typeface="Times New Roman" panose="02020603050405020304" pitchFamily="18" charset="0"/>
              </a:rPr>
              <a:t>E. W. Howe, </a:t>
            </a:r>
            <a:r>
              <a:rPr lang="en-US" altLang="ar-SA" sz="1200" i="1" dirty="0">
                <a:solidFill>
                  <a:prstClr val="black"/>
                </a:solidFill>
                <a:latin typeface="Times New Roman" panose="02020603050405020304" pitchFamily="18" charset="0"/>
                <a:cs typeface="Times New Roman" panose="02020603050405020304" pitchFamily="18" charset="0"/>
              </a:rPr>
              <a:t>The Story of a Country Town </a:t>
            </a:r>
            <a:r>
              <a:rPr lang="en-US" altLang="ar-SA" sz="1200" dirty="0">
                <a:solidFill>
                  <a:prstClr val="black"/>
                </a:solidFill>
                <a:latin typeface="Times New Roman" panose="02020603050405020304" pitchFamily="18" charset="0"/>
                <a:cs typeface="Times New Roman" panose="02020603050405020304" pitchFamily="18" charset="0"/>
              </a:rPr>
              <a:t/>
            </a:r>
            <a:br>
              <a:rPr lang="en-US" altLang="ar-SA" sz="1200" dirty="0">
                <a:solidFill>
                  <a:prstClr val="black"/>
                </a:solidFill>
                <a:latin typeface="Times New Roman" panose="02020603050405020304" pitchFamily="18" charset="0"/>
                <a:cs typeface="Times New Roman" panose="02020603050405020304" pitchFamily="18" charset="0"/>
              </a:rPr>
            </a:br>
            <a:endParaRPr lang="ar-SA" altLang="ar-SA" sz="1200" dirty="0">
              <a:solidFill>
                <a:prstClr val="black"/>
              </a:solidFill>
              <a:latin typeface="Times New Roman" panose="02020603050405020304" pitchFamily="18" charset="0"/>
              <a:cs typeface="Times New Roman" panose="02020603050405020304" pitchFamily="18"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38979101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rts.pptx" id="{0DB676BE-95CC-40C6-85AF-7FC634710288}" vid="{C55E0FB7-C7F4-4BBE-82DE-4603F7F43E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الاداب</Template>
  <TotalTime>89</TotalTime>
  <Words>1182</Words>
  <Application>Microsoft Office PowerPoint</Application>
  <PresentationFormat>A4 Paper (210x297 mm)</PresentationFormat>
  <Paragraphs>88</Paragraphs>
  <Slides>15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ae_AlMateen</vt:lpstr>
      <vt:lpstr>Arial</vt:lpstr>
      <vt:lpstr>Calibri</vt:lpstr>
      <vt:lpstr>Georgia</vt:lpstr>
      <vt:lpstr>Times New Roman</vt:lpstr>
      <vt:lpstr>نسق Office</vt:lpstr>
      <vt:lpstr>PowerPoint Presentation</vt:lpstr>
      <vt:lpstr>Lecture 5:</vt:lpstr>
      <vt:lpstr>Naturalism</vt:lpstr>
      <vt:lpstr>Naturalism</vt:lpstr>
      <vt:lpstr>Naturalism - Characteristics </vt:lpstr>
      <vt:lpstr>Themes in more Detail:</vt:lpstr>
      <vt:lpstr>Characteristics:</vt:lpstr>
      <vt:lpstr>“Literature of Discontent”</vt:lpstr>
      <vt:lpstr>The Emergence of Naturalism</vt:lpstr>
      <vt:lpstr>  NATURALISM IN AMERICAN LITERATURE  </vt:lpstr>
      <vt:lpstr>The Naturalistic Novel</vt:lpstr>
      <vt:lpstr>The Naturalistic Novel</vt:lpstr>
      <vt:lpstr>Practitioners:</vt:lpstr>
      <vt:lpstr>Other writers sometimes identified as naturalists: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Abdullah Fawaz Albadarneh</dc:creator>
  <cp:lastModifiedBy>KFU</cp:lastModifiedBy>
  <cp:revision>9</cp:revision>
  <dcterms:created xsi:type="dcterms:W3CDTF">2017-10-02T05:06:58Z</dcterms:created>
  <dcterms:modified xsi:type="dcterms:W3CDTF">2017-10-08T18:23:50Z</dcterms:modified>
</cp:coreProperties>
</file>