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92" r:id="rId3"/>
    <p:sldId id="308" r:id="rId4"/>
    <p:sldId id="309" r:id="rId5"/>
    <p:sldId id="310" r:id="rId6"/>
    <p:sldId id="317" r:id="rId7"/>
    <p:sldId id="311" r:id="rId8"/>
    <p:sldId id="312" r:id="rId9"/>
    <p:sldId id="314"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334"/>
    <a:srgbClr val="D98061"/>
    <a:srgbClr val="313B4A"/>
    <a:srgbClr val="43A79C"/>
    <a:srgbClr val="EDBD1F"/>
    <a:srgbClr val="F04316"/>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varScale="1">
        <p:scale>
          <a:sx n="116" d="100"/>
          <a:sy n="116" d="100"/>
        </p:scale>
        <p:origin x="1164" y="8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9/30/2017</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solidFill>
                  <a:prstClr val="black"/>
                </a:solidFill>
              </a:rPr>
              <a:pPr>
                <a:defRPr/>
              </a:pPr>
              <a:t>6</a:t>
            </a:fld>
            <a:endParaRPr lang="en-US" dirty="0">
              <a:solidFill>
                <a:prstClr val="black"/>
              </a:solidFill>
            </a:endParaRPr>
          </a:p>
        </p:txBody>
      </p:sp>
    </p:spTree>
    <p:extLst>
      <p:ext uri="{BB962C8B-B14F-4D97-AF65-F5344CB8AC3E}">
        <p14:creationId xmlns:p14="http://schemas.microsoft.com/office/powerpoint/2010/main" val="3693996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jw1.nwnu.edu.cn/jpkc/wyxy/mgwx/ppt/introduction%20to%20Howells.doc"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hyperlink" Target="http://pixhost.ws/avaxhome/big_show.php?/avaxhome/f6/51/000a51f6.jpeg" TargetMode="External"/><Relationship Id="rId3" Type="http://schemas.openxmlformats.org/officeDocument/2006/relationships/hyperlink" Target="http://en.wikipedia.org/wiki/William_Dean_Howells" TargetMode="External"/><Relationship Id="rId7" Type="http://schemas.openxmlformats.org/officeDocument/2006/relationships/hyperlink" Target="http://en.wikipedia.org/wiki/Aristocracy" TargetMode="External"/><Relationship Id="rId2" Type="http://schemas.openxmlformats.org/officeDocument/2006/relationships/hyperlink" Target="http://en.wikipedia.org/wiki/Novel" TargetMode="External"/><Relationship Id="rId1" Type="http://schemas.openxmlformats.org/officeDocument/2006/relationships/slideLayout" Target="../slideLayouts/slideLayout4.xml"/><Relationship Id="rId6" Type="http://schemas.openxmlformats.org/officeDocument/2006/relationships/hyperlink" Target="http://en.wikipedia.org/wiki/Morality" TargetMode="External"/><Relationship Id="rId5" Type="http://schemas.openxmlformats.org/officeDocument/2006/relationships/hyperlink" Target="http://en.wikipedia.org/wiki/Rags_to_riches" TargetMode="External"/><Relationship Id="rId4" Type="http://schemas.openxmlformats.org/officeDocument/2006/relationships/hyperlink" Target="http://en.wikipedia.org/wiki/Materialism" TargetMode="External"/><Relationship Id="rId9" Type="http://schemas.openxmlformats.org/officeDocument/2006/relationships/image" Target="../media/image3.jpeg"/></Relationships>
</file>

<file path=ppt/slides/_rels/slide9.xml.rels><?xml version="1.0" encoding="UTF-8" standalone="yes"?>
<Relationships xmlns="http://schemas.openxmlformats.org/package/2006/relationships"><Relationship Id="rId8" Type="http://schemas.openxmlformats.org/officeDocument/2006/relationships/hyperlink" Target="http://www.ibiblio.org/docsouth/chopinawake/menu.html" TargetMode="External"/><Relationship Id="rId13" Type="http://schemas.openxmlformats.org/officeDocument/2006/relationships/hyperlink" Target="http://etext.virginia.edu/toc/modeng/public/CheGoop.html" TargetMode="External"/><Relationship Id="rId18" Type="http://schemas.openxmlformats.org/officeDocument/2006/relationships/hyperlink" Target="http://promo.net/cgi-promo/pg/cat.cgi?&amp;label=ID&amp;ftpsite=ftp://metalab.unc.edu/pub/docs/books/gutenberg/&amp;alpha=1382" TargetMode="External"/><Relationship Id="rId3" Type="http://schemas.openxmlformats.org/officeDocument/2006/relationships/hyperlink" Target="http://www.inform.umd.edu/EdRes/ReadingRoom/Fiction/James/American/" TargetMode="External"/><Relationship Id="rId21" Type="http://schemas.openxmlformats.org/officeDocument/2006/relationships/hyperlink" Target="http://www.bibliomania.com/ShortStories/" TargetMode="External"/><Relationship Id="rId7" Type="http://schemas.openxmlformats.org/officeDocument/2006/relationships/hyperlink" Target="http://promo.net/cgi-promo/pg/cat.cgi?&amp;label=ID&amp;ftpsite=ftp://metalab.unc.edu/pub/docs/books/gutenberg/&amp;alpha=548" TargetMode="External"/><Relationship Id="rId12" Type="http://schemas.openxmlformats.org/officeDocument/2006/relationships/hyperlink" Target="http://www.ibiblio.org/docsouth/chesnuttconjure/menu.html" TargetMode="External"/><Relationship Id="rId17" Type="http://schemas.openxmlformats.org/officeDocument/2006/relationships/hyperlink" Target="http://etext.lib.virginia.edu/cgibin/browse-mixed?id=TwaYank&amp;tag=public&amp;images=images/modeng&amp;data=/lv1/Archive/eng-parsed" TargetMode="External"/><Relationship Id="rId2" Type="http://schemas.openxmlformats.org/officeDocument/2006/relationships/hyperlink" Target="http://www.eldritchpress.org/hjj/dm/daisy1a.html" TargetMode="External"/><Relationship Id="rId16" Type="http://schemas.openxmlformats.org/officeDocument/2006/relationships/hyperlink" Target="http://www.ocf.berkeley.edu/~jparsons/twain/cooper1.html" TargetMode="External"/><Relationship Id="rId20" Type="http://schemas.openxmlformats.org/officeDocument/2006/relationships/hyperlink" Target="http://www.underthesun.cc/Classics/Harte/works/hart2.htm" TargetMode="External"/><Relationship Id="rId1" Type="http://schemas.openxmlformats.org/officeDocument/2006/relationships/slideLayout" Target="../slideLayouts/slideLayout4.xml"/><Relationship Id="rId6" Type="http://schemas.openxmlformats.org/officeDocument/2006/relationships/hyperlink" Target="http://www.americanliterature.com/EF/EFINDX.HTML" TargetMode="External"/><Relationship Id="rId11" Type="http://schemas.openxmlformats.org/officeDocument/2006/relationships/hyperlink" Target="http://xroads.virginia.edu/~UG97/remus/selections.html" TargetMode="External"/><Relationship Id="rId5" Type="http://schemas.openxmlformats.org/officeDocument/2006/relationships/hyperlink" Target="http://promo.net/cgi-promo/pg/cat.cgi?&amp;label=ID&amp;ftpsite=ftp://metalab.unc.edu/pub/docs/books/gutenberg/&amp;alpha=289" TargetMode="External"/><Relationship Id="rId15" Type="http://schemas.openxmlformats.org/officeDocument/2006/relationships/hyperlink" Target="http://xroads.virginia.edu/~HYPER/CONTEXTS/Garland/paw.html" TargetMode="External"/><Relationship Id="rId10" Type="http://schemas.openxmlformats.org/officeDocument/2006/relationships/hyperlink" Target="http://www.ibiblio.org/docsouth/cablecreole/menu.html" TargetMode="External"/><Relationship Id="rId19" Type="http://schemas.openxmlformats.org/officeDocument/2006/relationships/hyperlink" Target="http://www.bibliomania.com/ShortStories/Harte/Stories/chap13.html" TargetMode="External"/><Relationship Id="rId4" Type="http://schemas.openxmlformats.org/officeDocument/2006/relationships/hyperlink" Target="http://www.softseek.com/Education_and_Science/Literature/Review_7003_index.html" TargetMode="External"/><Relationship Id="rId9" Type="http://schemas.openxmlformats.org/officeDocument/2006/relationships/hyperlink" Target="http://www.ibiblio.org/docsouth/cablegrand/menu.html" TargetMode="External"/><Relationship Id="rId14" Type="http://schemas.openxmlformats.org/officeDocument/2006/relationships/hyperlink" Target="http://www.ibiblio.org/docsouth/chesnuttwife/cheswife.html" TargetMode="External"/><Relationship Id="rId22" Type="http://schemas.openxmlformats.org/officeDocument/2006/relationships/hyperlink" Target="http://promo.net/cgi-promo/pg/cat.cgi?&amp;label=ID&amp;ftpsite=ftp://metalab.unc.edu/pub/docs/books/gutenberg/&amp;alpha=159"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lvl="0" algn="ctr">
              <a:defRPr/>
            </a:pPr>
            <a:r>
              <a:rPr lang="en-US" sz="2400" b="1" dirty="0">
                <a:solidFill>
                  <a:prstClr val="black"/>
                </a:solidFill>
                <a:latin typeface="Calibri" pitchFamily="34" charset="0"/>
                <a:cs typeface="Times New Roman" pitchFamily="18" charset="0"/>
              </a:rPr>
              <a:t>Introduction to American Literature</a:t>
            </a:r>
            <a:endParaRPr lang="en-US" sz="2400" b="1" dirty="0">
              <a:solidFill>
                <a:prstClr val="black"/>
              </a:solidFill>
              <a:latin typeface="Calibri" pitchFamily="34" charset="0"/>
            </a:endParaRPr>
          </a:p>
          <a:p>
            <a:pPr lvl="0" algn="ctr">
              <a:defRPr/>
            </a:pPr>
            <a:r>
              <a:rPr lang="en-US" sz="2400" b="1" dirty="0">
                <a:solidFill>
                  <a:prstClr val="black"/>
                </a:solidFill>
                <a:latin typeface="Calibri" pitchFamily="34" charset="0"/>
                <a:cs typeface="Times New Roman" pitchFamily="18" charset="0"/>
              </a:rPr>
              <a:t>Dr. </a:t>
            </a:r>
            <a:r>
              <a:rPr lang="en-US" sz="2400" b="1" dirty="0" smtClean="0">
                <a:solidFill>
                  <a:prstClr val="black"/>
                </a:solidFill>
                <a:latin typeface="Calibri" pitchFamily="34" charset="0"/>
                <a:cs typeface="Times New Roman" pitchFamily="18" charset="0"/>
              </a:rPr>
              <a:t>Abdullah Al-</a:t>
            </a:r>
            <a:r>
              <a:rPr lang="en-US" sz="2400" b="1" dirty="0" err="1" smtClean="0">
                <a:solidFill>
                  <a:prstClr val="black"/>
                </a:solidFill>
                <a:latin typeface="Calibri" pitchFamily="34" charset="0"/>
                <a:cs typeface="Times New Roman" pitchFamily="18" charset="0"/>
              </a:rPr>
              <a:t>Badarneh</a:t>
            </a:r>
            <a:endParaRPr lang="ar-SA" sz="2400" b="1" dirty="0">
              <a:solidFill>
                <a:srgbClr val="72A376">
                  <a:lumMod val="50000"/>
                </a:srgb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effectLst>
                  <a:outerShdw blurRad="38100" dist="38100" dir="2700000" algn="tl">
                    <a:srgbClr val="000000">
                      <a:alpha val="43137"/>
                    </a:srgbClr>
                  </a:outerShdw>
                </a:effectLst>
                <a:latin typeface="ae_AlMateen" pitchFamily="2" charset="-78"/>
                <a:cs typeface="ae_AlMateen" pitchFamily="2" charset="-78"/>
              </a:rPr>
              <a:t>Lecture 4</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American Realism</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lvl="0" algn="l" rtl="0">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A. As a literary movement, realism came in the latter half of the 19th century as a reaction against “the lie” of Romanticism and sentimentalism.</a:t>
            </a:r>
          </a:p>
          <a:p>
            <a:pPr lvl="0" algn="l" rtl="0">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B. It expressed the concern for the world of experience, of the commonplace, and for the familiar and the low. </a:t>
            </a:r>
          </a:p>
          <a:p>
            <a:pPr lvl="0" algn="l" rtl="0">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William Dean Howells: he must write what he observed and knew</a:t>
            </a:r>
          </a:p>
          <a:p>
            <a:pPr lvl="0" algn="l" rtl="0">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Henry James: Life should be the main object of the novel.</a:t>
            </a:r>
          </a:p>
          <a:p>
            <a:pPr lvl="0" algn="l" rtl="0">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Mark Twain: writers should keep in their mind the soul, the life, and the speech of the people.</a:t>
            </a:r>
          </a:p>
          <a:p>
            <a:pPr lvl="0" algn="l" rtl="0">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C. In matters of style, there was contrast between the genteel and graceful prose on the one hand, and the vernacular diction, rough and ready frontier humor on the other.</a:t>
            </a:r>
          </a:p>
          <a:p>
            <a:pPr lvl="0" algn="l" rtl="0">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D. The American authors lumped together as “realists” seem to have some features in common: </a:t>
            </a:r>
          </a:p>
          <a:p>
            <a:pPr lvl="0" algn="l" rtl="0">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   a. “verisimilitude of detail derived from observation” </a:t>
            </a:r>
          </a:p>
          <a:p>
            <a:pPr lvl="0" algn="l" rtl="0">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   b. an objective rather than an idealized view of nature and experience</a:t>
            </a:r>
          </a:p>
          <a:p>
            <a:pPr lvl="0" algn="l" rtl="0">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E. William Dean Howells, Henry James and Mark Twain as the representatives</a:t>
            </a:r>
          </a:p>
          <a:p>
            <a:endParaRPr lang="ar-SA" sz="1800" dirty="0">
              <a:solidFill>
                <a:schemeClr val="tx1"/>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pPr algn="ctr"/>
            <a:r>
              <a:rPr lang="en-US" altLang="zh-CN" sz="3200" b="1" dirty="0">
                <a:solidFill>
                  <a:srgbClr val="003399"/>
                </a:solidFill>
                <a:latin typeface="Georgia" panose="02040502050405020303" pitchFamily="18" charset="0"/>
                <a:ea typeface="SimSun"/>
                <a:cs typeface="+mj-cs"/>
              </a:rPr>
              <a:t>The Age of Realism (1865-1910)</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altLang="zh-CN" sz="2800" b="1" dirty="0">
                <a:solidFill>
                  <a:srgbClr val="003399"/>
                </a:solidFill>
                <a:latin typeface="Times New Roman" panose="02020603050405020304" pitchFamily="18" charset="0"/>
                <a:ea typeface="SimSun"/>
                <a:cs typeface="+mj-cs"/>
              </a:rPr>
              <a:t>The Definition of Literary Realism</a:t>
            </a:r>
            <a:endParaRPr lang="en-US" dirty="0"/>
          </a:p>
        </p:txBody>
      </p:sp>
      <p:sp>
        <p:nvSpPr>
          <p:cNvPr id="6" name="Content Placeholder 5"/>
          <p:cNvSpPr>
            <a:spLocks noGrp="1"/>
          </p:cNvSpPr>
          <p:nvPr>
            <p:ph sz="half" idx="13"/>
          </p:nvPr>
        </p:nvSpPr>
        <p:spPr/>
        <p:txBody>
          <a:bodyPr/>
          <a:lstStyle/>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According to William Harmon and Hugh Holman, "Where romanticists transcend the immediate to find the ideal, and naturalists plumb the actual or superficial to find the scientific laws that control its actions, realists center their attention to a remarkable degree on the immediate, the here and now, the specific action, and the verifiable consequence" (A Handbook to Literature 428). </a:t>
            </a:r>
          </a:p>
          <a:p>
            <a:pPr marL="342900" indent="-342900" algn="l" rtl="0" fontAlgn="base">
              <a:lnSpc>
                <a:spcPct val="80000"/>
              </a:lnSpc>
              <a:spcAft>
                <a:spcPct val="0"/>
              </a:spcAft>
              <a:buClr>
                <a:srgbClr val="DC5900"/>
              </a:buClr>
              <a:buSzPct val="75000"/>
              <a:buFont typeface="Wingdings" panose="05000000000000000000" pitchFamily="2" charset="2"/>
              <a:buChar char="v"/>
            </a:pPr>
            <a:endParaRPr lang="en-US" sz="1800" dirty="0">
              <a:solidFill>
                <a:schemeClr val="tx1"/>
              </a:solidFill>
              <a:latin typeface="Times New Roman" panose="02020603050405020304" pitchFamily="18" charset="0"/>
              <a:cs typeface="Times New Roman" panose="02020603050405020304" pitchFamily="18" charset="0"/>
            </a:endParaRPr>
          </a:p>
          <a:p>
            <a:pPr marL="342900" indent="-342900" algn="l" rtl="0" fontAlgn="base">
              <a:lnSpc>
                <a:spcPct val="80000"/>
              </a:lnSpc>
              <a:spcAft>
                <a:spcPct val="0"/>
              </a:spcAft>
              <a:buClr>
                <a:srgbClr val="DC5900"/>
              </a:buClr>
              <a:buSzPct val="75000"/>
              <a:buFont typeface="Wingdings" panose="05000000000000000000" pitchFamily="2" charset="2"/>
              <a:buChar char="v"/>
            </a:pPr>
            <a:endParaRPr lang="en-US" sz="1800" dirty="0">
              <a:solidFill>
                <a:schemeClr val="tx1"/>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1"/>
          </p:nvPr>
        </p:nvSpPr>
        <p:spPr/>
        <p:txBody>
          <a:bodyPr/>
          <a:lstStyle/>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Broadly defined as "the faithful representation of reality" or "verisimilitude," realism is a literary technique practiced by many schools of writing. </a:t>
            </a:r>
          </a:p>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Although strictly speaking, realism is a technique, it also denotes a particular kind of subject matter, especially the representation of middle-class life.</a:t>
            </a:r>
          </a:p>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 A reaction against romanticism, an interest in scientific method, the systematizing of the study of documentary history, and the influence of rational philosophy all affected the rise of realism. </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279974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altLang="zh-CN" sz="3200" b="1" dirty="0">
                <a:solidFill>
                  <a:srgbClr val="003399"/>
                </a:solidFill>
                <a:latin typeface="Times New Roman" panose="02020603050405020304" pitchFamily="18" charset="0"/>
                <a:ea typeface="华文行楷" pitchFamily="2" charset="-122"/>
                <a:cs typeface="+mj-cs"/>
              </a:rPr>
              <a:t>Characteristics of Realism</a:t>
            </a:r>
            <a:endParaRPr lang="en-US" sz="3200" dirty="0"/>
          </a:p>
        </p:txBody>
      </p:sp>
      <p:sp>
        <p:nvSpPr>
          <p:cNvPr id="6" name="Content Placeholder 5"/>
          <p:cNvSpPr>
            <a:spLocks noGrp="1"/>
          </p:cNvSpPr>
          <p:nvPr>
            <p:ph sz="half" idx="13"/>
          </p:nvPr>
        </p:nvSpPr>
        <p:spPr/>
        <p:txBody>
          <a:bodyPr/>
          <a:lstStyle/>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Diction is natural vernacular, not heightened or poetic; tone may be comic, satiric, or matter-of-fact. </a:t>
            </a:r>
          </a:p>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Objectivity in presentation becomes increasingly important: overt authorial comments or intrusions diminish as the century progresses. </a:t>
            </a:r>
          </a:p>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Interior or psychological realism a variant form. </a:t>
            </a:r>
          </a:p>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The realism of James and Twain was critically acclaimed in twentieth century; </a:t>
            </a:r>
            <a:r>
              <a:rPr lang="en-US" altLang="zh-CN" sz="1800" dirty="0" err="1">
                <a:solidFill>
                  <a:schemeClr val="tx1"/>
                </a:solidFill>
                <a:latin typeface="Times New Roman" panose="02020603050405020304" pitchFamily="18" charset="0"/>
                <a:cs typeface="Times New Roman" panose="02020603050405020304" pitchFamily="18" charset="0"/>
              </a:rPr>
              <a:t>Howellsian</a:t>
            </a:r>
            <a:r>
              <a:rPr lang="en-US" altLang="zh-CN" sz="1800" dirty="0">
                <a:solidFill>
                  <a:schemeClr val="tx1"/>
                </a:solidFill>
                <a:latin typeface="Times New Roman" panose="02020603050405020304" pitchFamily="18" charset="0"/>
                <a:cs typeface="Times New Roman" panose="02020603050405020304" pitchFamily="18" charset="0"/>
              </a:rPr>
              <a:t> realism fell into disfavor as part of early twentieth century rebellion against the "genteel tradition." (from Richard Chase, The American Novel and Its Tradition) </a:t>
            </a:r>
          </a:p>
          <a:p>
            <a:pPr marL="342900" indent="-342900" algn="l" rtl="0" fontAlgn="base">
              <a:lnSpc>
                <a:spcPct val="80000"/>
              </a:lnSpc>
              <a:spcAft>
                <a:spcPct val="0"/>
              </a:spcAft>
              <a:buClr>
                <a:srgbClr val="DC5900"/>
              </a:buClr>
              <a:buSzPct val="75000"/>
              <a:buFont typeface="Wingdings" panose="05000000000000000000" pitchFamily="2" charset="2"/>
              <a:buChar char="v"/>
            </a:pPr>
            <a:endParaRPr lang="en-US" sz="1800" dirty="0">
              <a:solidFill>
                <a:schemeClr val="tx1"/>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1"/>
          </p:nvPr>
        </p:nvSpPr>
        <p:spPr/>
        <p:txBody>
          <a:bodyPr/>
          <a:lstStyle/>
          <a:p>
            <a:pPr marL="342900" lvl="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Renders reality closely and in comprehensive detail. Selective presentation of reality with an emphasis on verisimilitude, even at the expense of a well-made plot </a:t>
            </a:r>
          </a:p>
          <a:p>
            <a:pPr marL="342900" lvl="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Character is more important than action and plot; complex ethical choices are often the subject. </a:t>
            </a:r>
          </a:p>
          <a:p>
            <a:pPr marL="342900" lvl="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Characters appear in their real complexity of temperament and motive; they are in explicable relation to nature, to each other, to their social class, to their own past. </a:t>
            </a:r>
          </a:p>
          <a:p>
            <a:pPr marL="342900" lvl="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Class is important; the novel has traditionally served the interests and aspirations of an insurgent middle </a:t>
            </a:r>
            <a:r>
              <a:rPr lang="en-US" altLang="zh-CN" sz="1800" dirty="0" smtClean="0">
                <a:solidFill>
                  <a:schemeClr val="tx1"/>
                </a:solidFill>
                <a:latin typeface="Times New Roman" panose="02020603050405020304" pitchFamily="18" charset="0"/>
                <a:cs typeface="Times New Roman" panose="02020603050405020304" pitchFamily="18" charset="0"/>
              </a:rPr>
              <a:t>class.</a:t>
            </a:r>
          </a:p>
          <a:p>
            <a:pPr marL="342900" lvl="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smtClean="0">
                <a:solidFill>
                  <a:schemeClr val="tx1"/>
                </a:solidFill>
                <a:latin typeface="Times New Roman" panose="02020603050405020304" pitchFamily="18" charset="0"/>
                <a:cs typeface="Times New Roman" panose="02020603050405020304" pitchFamily="18" charset="0"/>
              </a:rPr>
              <a:t>Events </a:t>
            </a:r>
            <a:r>
              <a:rPr lang="en-US" altLang="zh-CN" sz="1800" dirty="0">
                <a:solidFill>
                  <a:schemeClr val="tx1"/>
                </a:solidFill>
                <a:latin typeface="Times New Roman" panose="02020603050405020304" pitchFamily="18" charset="0"/>
                <a:cs typeface="Times New Roman" panose="02020603050405020304" pitchFamily="18" charset="0"/>
              </a:rPr>
              <a:t>will usually be plausible. </a:t>
            </a:r>
            <a:r>
              <a:rPr lang="en-US" altLang="zh-CN" sz="1800" dirty="0">
                <a:solidFill>
                  <a:schemeClr val="tx1"/>
                </a:solidFill>
                <a:latin typeface="Times New Roman" panose="02020603050405020304" pitchFamily="18" charset="0"/>
                <a:cs typeface="Times New Roman" panose="02020603050405020304" pitchFamily="18" charset="0"/>
              </a:rPr>
              <a:t>Realistic novels avoid the sensational, dramatic elements of naturalistic novels and romances. </a:t>
            </a:r>
          </a:p>
          <a:p>
            <a:pPr marL="342900" indent="-342900" algn="l" rtl="0" fontAlgn="base">
              <a:lnSpc>
                <a:spcPct val="80000"/>
              </a:lnSpc>
              <a:spcAft>
                <a:spcPct val="0"/>
              </a:spcAft>
              <a:buClr>
                <a:srgbClr val="DC5900"/>
              </a:buClr>
              <a:buSzPct val="75000"/>
              <a:buFont typeface="Wingdings" panose="05000000000000000000" pitchFamily="2" charset="2"/>
              <a:buChar char="v"/>
            </a:pPr>
            <a:endParaRPr lang="en-US" sz="1800" dirty="0">
              <a:solidFill>
                <a:schemeClr val="tx1"/>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lvl="0" algn="l" rtl="0" eaLnBrk="0" hangingPunct="0"/>
            <a:r>
              <a:rPr lang="en-US" altLang="ar-SA" dirty="0">
                <a:solidFill>
                  <a:prstClr val="black"/>
                </a:solidFill>
                <a:cs typeface="Arial" panose="020B0604020202020204" pitchFamily="34" charset="0"/>
              </a:rPr>
              <a:t> </a:t>
            </a:r>
          </a:p>
          <a:p>
            <a:pPr lvl="0" algn="l" rtl="0" eaLnBrk="0" hangingPunct="0"/>
            <a:r>
              <a:rPr lang="en-US" altLang="ar-SA" sz="1800" dirty="0">
                <a:solidFill>
                  <a:prstClr val="black"/>
                </a:solidFill>
                <a:cs typeface="Arial" panose="020B0604020202020204" pitchFamily="34" charset="0"/>
              </a:rPr>
              <a:t>Pragmatism</a:t>
            </a:r>
          </a:p>
          <a:p>
            <a:pPr lvl="0" algn="l" rtl="0" eaLnBrk="0" hangingPunct="0"/>
            <a:r>
              <a:rPr lang="en-US" altLang="ar-SA" sz="1800" dirty="0">
                <a:solidFill>
                  <a:prstClr val="black"/>
                </a:solidFill>
                <a:cs typeface="Arial" panose="020B0604020202020204" pitchFamily="34" charset="0"/>
              </a:rPr>
              <a:t>literature of the common-place</a:t>
            </a:r>
          </a:p>
          <a:p>
            <a:pPr lvl="0" algn="l" rtl="0" eaLnBrk="0" hangingPunct="0"/>
            <a:r>
              <a:rPr lang="en-US" altLang="ar-SA" sz="1800" dirty="0">
                <a:solidFill>
                  <a:prstClr val="black"/>
                </a:solidFill>
                <a:cs typeface="Arial" panose="020B0604020202020204" pitchFamily="34" charset="0"/>
              </a:rPr>
              <a:t>attempts to represent real life</a:t>
            </a:r>
          </a:p>
          <a:p>
            <a:pPr lvl="0" algn="l" rtl="0" eaLnBrk="0" hangingPunct="0"/>
            <a:r>
              <a:rPr lang="en-US" altLang="ar-SA" sz="1800" dirty="0">
                <a:solidFill>
                  <a:prstClr val="black"/>
                </a:solidFill>
                <a:cs typeface="Arial" panose="020B0604020202020204" pitchFamily="34" charset="0"/>
              </a:rPr>
              <a:t>ordinary people--poor and middle class</a:t>
            </a:r>
          </a:p>
          <a:p>
            <a:pPr lvl="0" algn="l" rtl="0" eaLnBrk="0" hangingPunct="0"/>
            <a:r>
              <a:rPr lang="en-US" altLang="ar-SA" sz="1800" dirty="0">
                <a:solidFill>
                  <a:prstClr val="black"/>
                </a:solidFill>
                <a:cs typeface="Arial" panose="020B0604020202020204" pitchFamily="34" charset="0"/>
              </a:rPr>
              <a:t>ordinary speech in dialect--use of vernacular</a:t>
            </a:r>
          </a:p>
          <a:p>
            <a:pPr lvl="0" algn="l" rtl="0" eaLnBrk="0" hangingPunct="0"/>
            <a:r>
              <a:rPr lang="en-US" altLang="ar-SA" sz="1800" dirty="0">
                <a:solidFill>
                  <a:prstClr val="black"/>
                </a:solidFill>
                <a:cs typeface="Arial" panose="020B0604020202020204" pitchFamily="34" charset="0"/>
              </a:rPr>
              <a:t>recent or contemporary life</a:t>
            </a:r>
          </a:p>
          <a:p>
            <a:pPr lvl="0" algn="l" rtl="0" eaLnBrk="0" hangingPunct="0"/>
            <a:r>
              <a:rPr lang="en-US" altLang="ar-SA" sz="1800" dirty="0">
                <a:solidFill>
                  <a:prstClr val="black"/>
                </a:solidFill>
                <a:cs typeface="Arial" panose="020B0604020202020204" pitchFamily="34" charset="0"/>
              </a:rPr>
              <a:t>subject matter presented in an </a:t>
            </a:r>
            <a:r>
              <a:rPr lang="en-US" altLang="ar-SA" sz="1800" dirty="0" err="1">
                <a:solidFill>
                  <a:prstClr val="black"/>
                </a:solidFill>
                <a:cs typeface="Arial" panose="020B0604020202020204" pitchFamily="34" charset="0"/>
              </a:rPr>
              <a:t>unidealized</a:t>
            </a:r>
            <a:r>
              <a:rPr lang="en-US" altLang="ar-SA" sz="1800" dirty="0">
                <a:solidFill>
                  <a:prstClr val="black"/>
                </a:solidFill>
                <a:cs typeface="Arial" panose="020B0604020202020204" pitchFamily="34" charset="0"/>
              </a:rPr>
              <a:t>, </a:t>
            </a:r>
            <a:r>
              <a:rPr lang="en-US" altLang="ar-SA" sz="1800" dirty="0" err="1">
                <a:solidFill>
                  <a:prstClr val="black"/>
                </a:solidFill>
                <a:cs typeface="Arial" panose="020B0604020202020204" pitchFamily="34" charset="0"/>
              </a:rPr>
              <a:t>unsentimentalized</a:t>
            </a:r>
            <a:r>
              <a:rPr lang="en-US" altLang="ar-SA" sz="1800" dirty="0">
                <a:solidFill>
                  <a:prstClr val="black"/>
                </a:solidFill>
                <a:cs typeface="Arial" panose="020B0604020202020204" pitchFamily="34" charset="0"/>
              </a:rPr>
              <a:t> way</a:t>
            </a:r>
          </a:p>
          <a:p>
            <a:pPr lvl="0" algn="l" rtl="0" eaLnBrk="0" hangingPunct="0"/>
            <a:r>
              <a:rPr lang="en-US" altLang="ar-SA" sz="1800" dirty="0">
                <a:solidFill>
                  <a:prstClr val="black"/>
                </a:solidFill>
                <a:cs typeface="Arial" panose="020B0604020202020204" pitchFamily="34" charset="0"/>
              </a:rPr>
              <a:t>democratic function of literature</a:t>
            </a:r>
          </a:p>
          <a:p>
            <a:pPr lvl="0" algn="l" rtl="0" eaLnBrk="0" hangingPunct="0"/>
            <a:r>
              <a:rPr lang="en-US" altLang="ar-SA" sz="1800" dirty="0">
                <a:solidFill>
                  <a:prstClr val="black"/>
                </a:solidFill>
                <a:cs typeface="Arial" panose="020B0604020202020204" pitchFamily="34" charset="0"/>
              </a:rPr>
              <a:t>social criticism--effect on audience is key</a:t>
            </a:r>
          </a:p>
          <a:p>
            <a:pPr lvl="0" algn="l" rtl="0" eaLnBrk="0" hangingPunct="0"/>
            <a:r>
              <a:rPr lang="en-US" altLang="ar-SA" sz="1800" dirty="0">
                <a:solidFill>
                  <a:prstClr val="black"/>
                </a:solidFill>
                <a:cs typeface="Arial" panose="020B0604020202020204" pitchFamily="34" charset="0"/>
              </a:rPr>
              <a:t>presents indigenous American life</a:t>
            </a:r>
          </a:p>
          <a:p>
            <a:pPr lvl="0" algn="l" rtl="0" eaLnBrk="0" hangingPunct="0"/>
            <a:r>
              <a:rPr lang="en-US" altLang="ar-SA" sz="1800" dirty="0">
                <a:solidFill>
                  <a:prstClr val="black"/>
                </a:solidFill>
                <a:cs typeface="Arial" panose="020B0604020202020204" pitchFamily="34" charset="0"/>
              </a:rPr>
              <a:t>importance of place--regionalism, "local color"</a:t>
            </a:r>
          </a:p>
          <a:p>
            <a:pPr lvl="0" algn="l" rtl="0" eaLnBrk="0" hangingPunct="0"/>
            <a:r>
              <a:rPr lang="en-US" altLang="ar-SA" sz="1800" dirty="0">
                <a:solidFill>
                  <a:prstClr val="black"/>
                </a:solidFill>
                <a:cs typeface="Arial" panose="020B0604020202020204" pitchFamily="34" charset="0"/>
              </a:rPr>
              <a:t>sociology and psychology</a:t>
            </a:r>
          </a:p>
          <a:p>
            <a:endParaRPr lang="ar-SA" sz="1800" dirty="0">
              <a:solidFill>
                <a:schemeClr val="tx1"/>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pPr algn="ctr"/>
            <a:r>
              <a:rPr lang="en-US" altLang="ar-SA" sz="2800" b="1" u="sng" dirty="0">
                <a:solidFill>
                  <a:prstClr val="black"/>
                </a:solidFill>
                <a:cs typeface="Arial" panose="020B0604020202020204" pitchFamily="34" charset="0"/>
              </a:rPr>
              <a:t>Common Themes and Elements in Realism</a:t>
            </a:r>
            <a:endParaRPr lang="en-US"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6</a:t>
            </a:fld>
            <a:endParaRPr lang="en-US" dirty="0">
              <a:solidFill>
                <a:prstClr val="white"/>
              </a:solidFill>
            </a:endParaRPr>
          </a:p>
        </p:txBody>
      </p:sp>
    </p:spTree>
    <p:extLst>
      <p:ext uri="{BB962C8B-B14F-4D97-AF65-F5344CB8AC3E}">
        <p14:creationId xmlns:p14="http://schemas.microsoft.com/office/powerpoint/2010/main" val="34034559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altLang="zh-CN" sz="2400" b="1" dirty="0">
                <a:solidFill>
                  <a:srgbClr val="007A77"/>
                </a:solidFill>
                <a:latin typeface="Times New Roman" panose="02020603050405020304" pitchFamily="18" charset="0"/>
                <a:ea typeface="SimSun"/>
                <a:cs typeface="+mn-cs"/>
              </a:rPr>
              <a:t>William Dean Howells (1837-1920)</a:t>
            </a:r>
            <a:endParaRPr lang="ar-SA" dirty="0"/>
          </a:p>
        </p:txBody>
      </p:sp>
      <p:sp>
        <p:nvSpPr>
          <p:cNvPr id="3" name="عنصر نائب للمحتوى 2"/>
          <p:cNvSpPr>
            <a:spLocks noGrp="1"/>
          </p:cNvSpPr>
          <p:nvPr>
            <p:ph sz="half" idx="13"/>
          </p:nvPr>
        </p:nvSpPr>
        <p:spPr/>
        <p:txBody>
          <a:bodyPr/>
          <a:lstStyle/>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hlinkClick r:id="rId2" action="ppaction://hlinkfile"/>
              </a:rPr>
              <a:t>2. Life and Career</a:t>
            </a:r>
            <a:endParaRPr lang="en-US" altLang="zh-CN" sz="1800" dirty="0">
              <a:solidFill>
                <a:schemeClr val="tx1"/>
              </a:solidFill>
              <a:latin typeface="Times New Roman" panose="02020603050405020304" pitchFamily="18" charset="0"/>
              <a:cs typeface="Times New Roman" panose="02020603050405020304" pitchFamily="18" charset="0"/>
            </a:endParaRPr>
          </a:p>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the son of a journalist, born at Martin's Ferry, Ohio; adopted journalism as a profession, produced a popular </a:t>
            </a:r>
            <a:r>
              <a:rPr lang="en-US" altLang="zh-CN" sz="1800" i="1" dirty="0">
                <a:solidFill>
                  <a:schemeClr val="tx1"/>
                </a:solidFill>
                <a:latin typeface="Times New Roman" panose="02020603050405020304" pitchFamily="18" charset="0"/>
                <a:cs typeface="Times New Roman" panose="02020603050405020304" pitchFamily="18" charset="0"/>
              </a:rPr>
              <a:t>Life of Lincoln</a:t>
            </a:r>
            <a:r>
              <a:rPr lang="en-US" altLang="zh-CN" sz="1800" dirty="0">
                <a:solidFill>
                  <a:schemeClr val="tx1"/>
                </a:solidFill>
                <a:latin typeface="Times New Roman" panose="02020603050405020304" pitchFamily="18" charset="0"/>
                <a:cs typeface="Times New Roman" panose="02020603050405020304" pitchFamily="18" charset="0"/>
              </a:rPr>
              <a:t>, and from 1861 to 1865 was Consul at Venice; resuming journalism he became a contributor to the best American papers and magazines, and was for a number of years editor of the Atlantic Monthly and Harpers; as a well-known and popular </a:t>
            </a:r>
            <a:r>
              <a:rPr lang="en-US" altLang="zh-CN" sz="1800" dirty="0" smtClean="0">
                <a:solidFill>
                  <a:schemeClr val="tx1"/>
                </a:solidFill>
                <a:latin typeface="Times New Roman" panose="02020603050405020304" pitchFamily="18" charset="0"/>
                <a:cs typeface="Times New Roman" panose="02020603050405020304" pitchFamily="18" charset="0"/>
              </a:rPr>
              <a:t>novelist, </a:t>
            </a:r>
            <a:r>
              <a:rPr lang="en-US" altLang="zh-CN" sz="1800" dirty="0">
                <a:solidFill>
                  <a:schemeClr val="tx1"/>
                </a:solidFill>
                <a:latin typeface="Times New Roman" panose="02020603050405020304" pitchFamily="18" charset="0"/>
                <a:cs typeface="Times New Roman" panose="02020603050405020304" pitchFamily="18" charset="0"/>
              </a:rPr>
              <a:t>he is witty, graceful, and </a:t>
            </a:r>
            <a:r>
              <a:rPr lang="en-US" altLang="zh-CN" sz="1800" dirty="0" smtClean="0">
                <a:solidFill>
                  <a:schemeClr val="tx1"/>
                </a:solidFill>
                <a:latin typeface="Times New Roman" panose="02020603050405020304" pitchFamily="18" charset="0"/>
                <a:cs typeface="Times New Roman" panose="02020603050405020304" pitchFamily="18" charset="0"/>
              </a:rPr>
              <a:t>acute.</a:t>
            </a:r>
            <a:endParaRPr lang="en-US" altLang="zh-CN" sz="1800" dirty="0">
              <a:solidFill>
                <a:schemeClr val="tx1"/>
              </a:solidFill>
              <a:latin typeface="Times New Roman" panose="02020603050405020304" pitchFamily="18" charset="0"/>
              <a:cs typeface="Times New Roman" panose="02020603050405020304" pitchFamily="18" charset="0"/>
            </a:endParaRPr>
          </a:p>
          <a:p>
            <a:endParaRPr lang="ar-SA" sz="1800" dirty="0">
              <a:solidFill>
                <a:schemeClr val="tx1"/>
              </a:solidFill>
              <a:latin typeface="Times New Roman" panose="02020603050405020304" pitchFamily="18" charset="0"/>
              <a:cs typeface="Times New Roman" panose="02020603050405020304" pitchFamily="18" charset="0"/>
            </a:endParaRPr>
          </a:p>
        </p:txBody>
      </p:sp>
      <p:sp>
        <p:nvSpPr>
          <p:cNvPr id="4" name="عنصر نائب للمحتوى 3"/>
          <p:cNvSpPr>
            <a:spLocks noGrp="1"/>
          </p:cNvSpPr>
          <p:nvPr>
            <p:ph sz="half" idx="1"/>
          </p:nvPr>
        </p:nvSpPr>
        <p:spPr/>
        <p:txBody>
          <a:bodyPr/>
          <a:lstStyle/>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1. Literary Status</a:t>
            </a:r>
          </a:p>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Dean of American literary Realism/ "the father of American Realism." </a:t>
            </a:r>
          </a:p>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Novelist, dramatist, poet, critic, journalist, editor (of Atlantic Monthly)</a:t>
            </a:r>
          </a:p>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he broke new grounds which led to the achievements of Mark Twain and Henry James. </a:t>
            </a:r>
          </a:p>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In Howells' view, writing should be "simple, natural, and honest" and should not delve into "romantic exaggeration." </a:t>
            </a:r>
          </a:p>
          <a:p>
            <a:pPr marL="34290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His famous definition of the function of a writer indicates his limitations </a:t>
            </a:r>
            <a:r>
              <a:rPr lang="en-US" altLang="zh-CN" sz="1800" u="sng" dirty="0">
                <a:solidFill>
                  <a:schemeClr val="tx1"/>
                </a:solidFill>
                <a:latin typeface="Times New Roman" panose="02020603050405020304" pitchFamily="18" charset="0"/>
                <a:cs typeface="Times New Roman" panose="02020603050405020304" pitchFamily="18" charset="0"/>
              </a:rPr>
              <a:t>as a Realist writer</a:t>
            </a:r>
            <a:r>
              <a:rPr lang="en-US" altLang="zh-CN" sz="1800" dirty="0">
                <a:solidFill>
                  <a:schemeClr val="tx1"/>
                </a:solidFill>
                <a:latin typeface="Times New Roman" panose="02020603050405020304" pitchFamily="18" charset="0"/>
                <a:cs typeface="Times New Roman" panose="02020603050405020304" pitchFamily="18" charset="0"/>
              </a:rPr>
              <a:t> : “Our novelists, therefore, concern themselves with the more smiling aspects of life…and seek the universal in the individual rather than the social interests." </a:t>
            </a:r>
          </a:p>
          <a:p>
            <a:pPr marL="342900" indent="-342900" algn="l" rtl="0" fontAlgn="base">
              <a:lnSpc>
                <a:spcPct val="80000"/>
              </a:lnSpc>
              <a:spcAft>
                <a:spcPct val="0"/>
              </a:spcAft>
              <a:buClr>
                <a:srgbClr val="DC5900"/>
              </a:buClr>
              <a:buSzPct val="75000"/>
              <a:buFont typeface="Wingdings" panose="05000000000000000000" pitchFamily="2" charset="2"/>
              <a:buChar char="v"/>
            </a:pPr>
            <a:endParaRPr lang="ar-SA" sz="1800" dirty="0">
              <a:solidFill>
                <a:schemeClr val="tx1"/>
              </a:solidFill>
              <a:latin typeface="Times New Roman" panose="02020603050405020304" pitchFamily="18" charset="0"/>
              <a:cs typeface="Times New Roman" panose="02020603050405020304" pitchFamily="18"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109843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rtl="0"/>
            <a:r>
              <a:rPr lang="en-US" altLang="zh-CN" sz="2800" b="1" i="1" u="sng" dirty="0">
                <a:solidFill>
                  <a:srgbClr val="003399"/>
                </a:solidFill>
                <a:latin typeface="Times New Roman" panose="02020603050405020304" pitchFamily="18" charset="0"/>
                <a:ea typeface="SimSun"/>
                <a:cs typeface="+mj-cs"/>
              </a:rPr>
              <a:t>The Rise of Silas Lapham (1885</a:t>
            </a:r>
            <a:r>
              <a:rPr lang="en-US" altLang="zh-CN" sz="2800" b="1" i="1" u="sng" dirty="0" smtClean="0">
                <a:solidFill>
                  <a:srgbClr val="003399"/>
                </a:solidFill>
                <a:latin typeface="Times New Roman" panose="02020603050405020304" pitchFamily="18" charset="0"/>
                <a:ea typeface="SimSun"/>
                <a:cs typeface="+mj-cs"/>
              </a:rPr>
              <a:t>) </a:t>
            </a:r>
            <a:r>
              <a:rPr lang="en-US" altLang="zh-CN" sz="2800" b="1" dirty="0" smtClean="0">
                <a:solidFill>
                  <a:srgbClr val="003399"/>
                </a:solidFill>
                <a:latin typeface="Times New Roman" panose="02020603050405020304" pitchFamily="18" charset="0"/>
                <a:ea typeface="SimSun"/>
                <a:cs typeface="+mj-cs"/>
              </a:rPr>
              <a:t>by William Howells</a:t>
            </a:r>
            <a:endParaRPr lang="ar-SA" dirty="0"/>
          </a:p>
        </p:txBody>
      </p:sp>
      <p:sp>
        <p:nvSpPr>
          <p:cNvPr id="3" name="عنصر نائب للمحتوى 2"/>
          <p:cNvSpPr>
            <a:spLocks noGrp="1"/>
          </p:cNvSpPr>
          <p:nvPr>
            <p:ph sz="half" idx="13"/>
          </p:nvPr>
        </p:nvSpPr>
        <p:spPr/>
        <p:txBody>
          <a:bodyPr/>
          <a:lstStyle/>
          <a:p>
            <a:endParaRPr lang="ar-SA" dirty="0"/>
          </a:p>
        </p:txBody>
      </p:sp>
      <p:sp>
        <p:nvSpPr>
          <p:cNvPr id="4" name="عنصر نائب للمحتوى 3"/>
          <p:cNvSpPr>
            <a:spLocks noGrp="1"/>
          </p:cNvSpPr>
          <p:nvPr>
            <p:ph sz="half" idx="1"/>
          </p:nvPr>
        </p:nvSpPr>
        <p:spPr/>
        <p:txBody>
          <a:bodyPr/>
          <a:lstStyle/>
          <a:p>
            <a:pPr marL="342900" lvl="0" indent="-342900" algn="l" rtl="0" fontAlgn="base">
              <a:lnSpc>
                <a:spcPct val="80000"/>
              </a:lnSpc>
              <a:spcAft>
                <a:spcPct val="0"/>
              </a:spcAft>
              <a:buClr>
                <a:srgbClr val="DC5900"/>
              </a:buClr>
              <a:buSzPct val="75000"/>
              <a:buFont typeface="Wingdings" panose="05000000000000000000" pitchFamily="2" charset="2"/>
              <a:buChar char="v"/>
            </a:pPr>
            <a:r>
              <a:rPr lang="en-US" altLang="zh-CN" sz="1800" dirty="0">
                <a:solidFill>
                  <a:schemeClr val="tx1"/>
                </a:solidFill>
                <a:latin typeface="Times New Roman" panose="02020603050405020304" pitchFamily="18" charset="0"/>
                <a:cs typeface="Times New Roman" panose="02020603050405020304" pitchFamily="18" charset="0"/>
              </a:rPr>
              <a:t>The Rise of Silas Lapham is a </a:t>
            </a:r>
            <a:r>
              <a:rPr lang="en-US" altLang="zh-CN" sz="1800" dirty="0">
                <a:solidFill>
                  <a:schemeClr val="tx1"/>
                </a:solidFill>
                <a:latin typeface="Times New Roman" panose="02020603050405020304" pitchFamily="18" charset="0"/>
                <a:cs typeface="Times New Roman" panose="02020603050405020304" pitchFamily="18" charset="0"/>
                <a:hlinkClick r:id="rId2" tooltip="Novel"/>
              </a:rPr>
              <a:t>novel</a:t>
            </a:r>
            <a:r>
              <a:rPr lang="en-US" altLang="zh-CN" sz="1800" dirty="0">
                <a:solidFill>
                  <a:schemeClr val="tx1"/>
                </a:solidFill>
                <a:latin typeface="Times New Roman" panose="02020603050405020304" pitchFamily="18" charset="0"/>
                <a:cs typeface="Times New Roman" panose="02020603050405020304" pitchFamily="18" charset="0"/>
              </a:rPr>
              <a:t> written by </a:t>
            </a:r>
            <a:r>
              <a:rPr lang="en-US" altLang="zh-CN" sz="1800" dirty="0">
                <a:solidFill>
                  <a:schemeClr val="tx1"/>
                </a:solidFill>
                <a:latin typeface="Times New Roman" panose="02020603050405020304" pitchFamily="18" charset="0"/>
                <a:cs typeface="Times New Roman" panose="02020603050405020304" pitchFamily="18" charset="0"/>
                <a:hlinkClick r:id="rId3" tooltip="William Dean Howells"/>
              </a:rPr>
              <a:t>William Dean Howells</a:t>
            </a:r>
            <a:r>
              <a:rPr lang="en-US" altLang="zh-CN" sz="1800" dirty="0">
                <a:solidFill>
                  <a:schemeClr val="tx1"/>
                </a:solidFill>
                <a:latin typeface="Times New Roman" panose="02020603050405020304" pitchFamily="18" charset="0"/>
                <a:cs typeface="Times New Roman" panose="02020603050405020304" pitchFamily="18" charset="0"/>
              </a:rPr>
              <a:t> in 1885 about the </a:t>
            </a:r>
            <a:r>
              <a:rPr lang="en-US" altLang="zh-CN" sz="1800" dirty="0">
                <a:solidFill>
                  <a:schemeClr val="tx1"/>
                </a:solidFill>
                <a:latin typeface="Times New Roman" panose="02020603050405020304" pitchFamily="18" charset="0"/>
                <a:cs typeface="Times New Roman" panose="02020603050405020304" pitchFamily="18" charset="0"/>
                <a:hlinkClick r:id="rId4" tooltip="Materialism"/>
              </a:rPr>
              <a:t>materialistic</a:t>
            </a:r>
            <a:r>
              <a:rPr lang="en-US" altLang="zh-CN" sz="1800" dirty="0">
                <a:solidFill>
                  <a:schemeClr val="tx1"/>
                </a:solidFill>
                <a:latin typeface="Times New Roman" panose="02020603050405020304" pitchFamily="18" charset="0"/>
                <a:cs typeface="Times New Roman" panose="02020603050405020304" pitchFamily="18" charset="0"/>
              </a:rPr>
              <a:t> rise of Silas Lapham from </a:t>
            </a:r>
            <a:r>
              <a:rPr lang="en-US" altLang="zh-CN" sz="1800" dirty="0">
                <a:solidFill>
                  <a:schemeClr val="tx1"/>
                </a:solidFill>
                <a:latin typeface="Times New Roman" panose="02020603050405020304" pitchFamily="18" charset="0"/>
                <a:cs typeface="Times New Roman" panose="02020603050405020304" pitchFamily="18" charset="0"/>
                <a:hlinkClick r:id="rId5" tooltip="Rags to riches"/>
              </a:rPr>
              <a:t>rags to riches</a:t>
            </a:r>
            <a:r>
              <a:rPr lang="en-US" altLang="zh-CN" sz="1800" dirty="0">
                <a:solidFill>
                  <a:schemeClr val="tx1"/>
                </a:solidFill>
                <a:latin typeface="Times New Roman" panose="02020603050405020304" pitchFamily="18" charset="0"/>
                <a:cs typeface="Times New Roman" panose="02020603050405020304" pitchFamily="18" charset="0"/>
              </a:rPr>
              <a:t>, and his ensuing </a:t>
            </a:r>
            <a:r>
              <a:rPr lang="en-US" altLang="zh-CN" sz="1800" dirty="0">
                <a:solidFill>
                  <a:schemeClr val="tx1"/>
                </a:solidFill>
                <a:latin typeface="Times New Roman" panose="02020603050405020304" pitchFamily="18" charset="0"/>
                <a:cs typeface="Times New Roman" panose="02020603050405020304" pitchFamily="18" charset="0"/>
                <a:hlinkClick r:id="rId6" tooltip="Morality"/>
              </a:rPr>
              <a:t>moral</a:t>
            </a:r>
            <a:r>
              <a:rPr lang="en-US" altLang="zh-CN" sz="1800" dirty="0">
                <a:solidFill>
                  <a:schemeClr val="tx1"/>
                </a:solidFill>
                <a:latin typeface="Times New Roman" panose="02020603050405020304" pitchFamily="18" charset="0"/>
                <a:cs typeface="Times New Roman" panose="02020603050405020304" pitchFamily="18" charset="0"/>
              </a:rPr>
              <a:t> susceptibility. Silas earns a fortune in the paint business, but he lacks social standards, which he tries to attain through his daughter's marriage to the </a:t>
            </a:r>
            <a:r>
              <a:rPr lang="en-US" altLang="zh-CN" sz="1800" dirty="0">
                <a:solidFill>
                  <a:schemeClr val="tx1"/>
                </a:solidFill>
                <a:latin typeface="Times New Roman" panose="02020603050405020304" pitchFamily="18" charset="0"/>
                <a:cs typeface="Times New Roman" panose="02020603050405020304" pitchFamily="18" charset="0"/>
                <a:hlinkClick r:id="rId7" tooltip="Aristocracy"/>
              </a:rPr>
              <a:t>aristocratic</a:t>
            </a:r>
            <a:r>
              <a:rPr lang="en-US" altLang="zh-CN" sz="1800" dirty="0">
                <a:solidFill>
                  <a:schemeClr val="tx1"/>
                </a:solidFill>
                <a:latin typeface="Times New Roman" panose="02020603050405020304" pitchFamily="18" charset="0"/>
                <a:cs typeface="Times New Roman" panose="02020603050405020304" pitchFamily="18" charset="0"/>
              </a:rPr>
              <a:t> Corey family. Silas's morality does not fail him. He loses his money but makes the right moral decision when his partner proposes the unethical selling of the mills to English settlers.</a:t>
            </a:r>
          </a:p>
          <a:p>
            <a:pPr marL="342900" indent="-342900" algn="l" rtl="0" fontAlgn="base">
              <a:lnSpc>
                <a:spcPct val="80000"/>
              </a:lnSpc>
              <a:spcAft>
                <a:spcPct val="0"/>
              </a:spcAft>
              <a:buClr>
                <a:srgbClr val="DC5900"/>
              </a:buClr>
              <a:buSzPct val="75000"/>
              <a:buFont typeface="Wingdings" panose="05000000000000000000" pitchFamily="2" charset="2"/>
              <a:buChar char="v"/>
            </a:pPr>
            <a:endParaRPr lang="ar-SA" sz="1800" dirty="0">
              <a:solidFill>
                <a:schemeClr val="tx1"/>
              </a:solidFill>
              <a:latin typeface="Times New Roman" panose="02020603050405020304" pitchFamily="18" charset="0"/>
              <a:cs typeface="Times New Roman" panose="02020603050405020304" pitchFamily="18"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pic>
        <p:nvPicPr>
          <p:cNvPr id="6" name="Picture 5" descr="000a51f6_medium">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74456" y="1574307"/>
            <a:ext cx="4123432" cy="4551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83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1+#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Some Works on Realism</a:t>
            </a:r>
            <a:endParaRPr lang="ar-SA" dirty="0"/>
          </a:p>
        </p:txBody>
      </p:sp>
      <p:sp>
        <p:nvSpPr>
          <p:cNvPr id="3" name="عنصر نائب للمحتوى 2"/>
          <p:cNvSpPr>
            <a:spLocks noGrp="1"/>
          </p:cNvSpPr>
          <p:nvPr>
            <p:ph sz="half" idx="13"/>
          </p:nvPr>
        </p:nvSpPr>
        <p:spPr/>
        <p:txBody>
          <a:bodyPr/>
          <a:lstStyle/>
          <a:p>
            <a:pPr marL="347345" indent="-347345" algn="l" eaLnBrk="0" fontAlgn="base" hangingPunct="0">
              <a:spcBef>
                <a:spcPts val="310"/>
              </a:spcBef>
            </a:pPr>
            <a:r>
              <a:rPr lang="en-US" sz="1600" dirty="0">
                <a:solidFill>
                  <a:srgbClr val="000000"/>
                </a:solidFill>
                <a:latin typeface="Times New Roman" panose="02020603050405020304" pitchFamily="18" charset="0"/>
              </a:rPr>
              <a:t>Henry </a:t>
            </a:r>
            <a:r>
              <a:rPr lang="en-US" sz="1600" dirty="0" smtClean="0">
                <a:solidFill>
                  <a:srgbClr val="000000"/>
                </a:solidFill>
                <a:latin typeface="Times New Roman" panose="02020603050405020304" pitchFamily="18" charset="0"/>
              </a:rPr>
              <a:t>James, fiction</a:t>
            </a:r>
            <a:r>
              <a:rPr lang="en-US" sz="1600" dirty="0">
                <a:solidFill>
                  <a:srgbClr val="000000"/>
                </a:solidFill>
                <a:latin typeface="Times New Roman" panose="02020603050405020304" pitchFamily="18" charset="0"/>
              </a:rPr>
              <a:t> </a:t>
            </a:r>
            <a:r>
              <a:rPr lang="en-US" sz="1600" u="sng" dirty="0">
                <a:solidFill>
                  <a:srgbClr val="000000"/>
                </a:solidFill>
                <a:latin typeface="Times New Roman" panose="02020603050405020304" pitchFamily="18" charset="0"/>
                <a:hlinkClick r:id="rId2"/>
              </a:rPr>
              <a:t>"Daisy Miller,"</a:t>
            </a:r>
            <a:r>
              <a:rPr lang="en-US" sz="1600" dirty="0">
                <a:solidFill>
                  <a:srgbClr val="000000"/>
                </a:solidFill>
                <a:latin typeface="Times New Roman" panose="02020603050405020304" pitchFamily="18" charset="0"/>
              </a:rPr>
              <a:t>  </a:t>
            </a:r>
            <a:r>
              <a:rPr lang="en-US" sz="1600" i="1" dirty="0">
                <a:solidFill>
                  <a:srgbClr val="000000"/>
                </a:solidFill>
                <a:latin typeface="Times New Roman" panose="02020603050405020304" pitchFamily="18" charset="0"/>
              </a:rPr>
              <a:t>Portrait of  A Lady, </a:t>
            </a:r>
            <a:r>
              <a:rPr lang="en-US" sz="1600" i="1" u="sng" dirty="0">
                <a:solidFill>
                  <a:srgbClr val="000000"/>
                </a:solidFill>
                <a:latin typeface="Times New Roman" panose="02020603050405020304" pitchFamily="18" charset="0"/>
                <a:hlinkClick r:id="rId3"/>
              </a:rPr>
              <a:t>The American</a:t>
            </a:r>
            <a:r>
              <a:rPr lang="en-US" sz="1600" i="1" dirty="0">
                <a:solidFill>
                  <a:srgbClr val="000000"/>
                </a:solidFill>
                <a:latin typeface="Times New Roman" panose="02020603050405020304" pitchFamily="18" charset="0"/>
              </a:rPr>
              <a:t>, </a:t>
            </a:r>
            <a:r>
              <a:rPr lang="en-US" sz="1600" i="1" u="sng" dirty="0">
                <a:solidFill>
                  <a:srgbClr val="000000"/>
                </a:solidFill>
                <a:latin typeface="Times New Roman" panose="02020603050405020304" pitchFamily="18" charset="0"/>
                <a:hlinkClick r:id="rId4"/>
              </a:rPr>
              <a:t>The Turn of the Screw</a:t>
            </a:r>
            <a:endParaRPr lang="en-US" sz="1600" dirty="0">
              <a:latin typeface="Times New Roman" panose="02020603050405020304" pitchFamily="18" charset="0"/>
              <a:ea typeface="Times New Roman" panose="02020603050405020304" pitchFamily="18" charset="0"/>
            </a:endParaRPr>
          </a:p>
          <a:p>
            <a:pPr marL="347345" indent="-347345" algn="l" eaLnBrk="0" fontAlgn="base" hangingPunct="0">
              <a:spcBef>
                <a:spcPts val="310"/>
              </a:spcBef>
            </a:pPr>
            <a:r>
              <a:rPr lang="en-US" sz="1600" dirty="0">
                <a:solidFill>
                  <a:srgbClr val="000000"/>
                </a:solidFill>
                <a:latin typeface="Times New Roman" panose="02020603050405020304" pitchFamily="18" charset="0"/>
              </a:rPr>
              <a:t>Edith Wharton, </a:t>
            </a:r>
            <a:r>
              <a:rPr lang="en-US" sz="1600" dirty="0" err="1" smtClean="0">
                <a:solidFill>
                  <a:srgbClr val="000000"/>
                </a:solidFill>
                <a:latin typeface="Times New Roman" panose="02020603050405020304" pitchFamily="18" charset="0"/>
              </a:rPr>
              <a:t>fiction</a:t>
            </a:r>
            <a:r>
              <a:rPr lang="en-US" sz="1600" i="1" u="sng" dirty="0" err="1" smtClean="0">
                <a:solidFill>
                  <a:srgbClr val="000000"/>
                </a:solidFill>
                <a:latin typeface="Times New Roman" panose="02020603050405020304" pitchFamily="18" charset="0"/>
                <a:hlinkClick r:id="rId5"/>
              </a:rPr>
              <a:t>The</a:t>
            </a:r>
            <a:r>
              <a:rPr lang="en-US" sz="1600" i="1" u="sng" dirty="0" smtClean="0">
                <a:solidFill>
                  <a:srgbClr val="000000"/>
                </a:solidFill>
                <a:latin typeface="Times New Roman" panose="02020603050405020304" pitchFamily="18" charset="0"/>
                <a:hlinkClick r:id="rId5"/>
              </a:rPr>
              <a:t> </a:t>
            </a:r>
            <a:r>
              <a:rPr lang="en-US" sz="1600" i="1" u="sng" dirty="0">
                <a:solidFill>
                  <a:srgbClr val="000000"/>
                </a:solidFill>
                <a:latin typeface="Times New Roman" panose="02020603050405020304" pitchFamily="18" charset="0"/>
                <a:hlinkClick r:id="rId5"/>
              </a:rPr>
              <a:t>House of Mirth</a:t>
            </a:r>
            <a:r>
              <a:rPr lang="en-US" sz="1600" i="1" dirty="0">
                <a:solidFill>
                  <a:srgbClr val="000000"/>
                </a:solidFill>
                <a:latin typeface="Times New Roman" panose="02020603050405020304" pitchFamily="18" charset="0"/>
              </a:rPr>
              <a:t>, </a:t>
            </a:r>
            <a:r>
              <a:rPr lang="en-US" sz="1600" i="1" u="sng" dirty="0">
                <a:solidFill>
                  <a:srgbClr val="000000"/>
                </a:solidFill>
                <a:latin typeface="Times New Roman" panose="02020603050405020304" pitchFamily="18" charset="0"/>
                <a:hlinkClick r:id="rId6"/>
              </a:rPr>
              <a:t>Ethan </a:t>
            </a:r>
            <a:r>
              <a:rPr lang="en-US" sz="1600" i="1" u="sng" dirty="0" err="1">
                <a:solidFill>
                  <a:srgbClr val="000000"/>
                </a:solidFill>
                <a:latin typeface="Times New Roman" panose="02020603050405020304" pitchFamily="18" charset="0"/>
                <a:hlinkClick r:id="rId6"/>
              </a:rPr>
              <a:t>Frome</a:t>
            </a:r>
            <a:r>
              <a:rPr lang="en-US" sz="1600" i="1" dirty="0">
                <a:solidFill>
                  <a:srgbClr val="000000"/>
                </a:solidFill>
                <a:latin typeface="Times New Roman" panose="02020603050405020304" pitchFamily="18" charset="0"/>
              </a:rPr>
              <a:t>, </a:t>
            </a:r>
            <a:r>
              <a:rPr lang="en-US" sz="1600" i="1" u="sng" dirty="0">
                <a:solidFill>
                  <a:srgbClr val="000000"/>
                </a:solidFill>
                <a:latin typeface="Times New Roman" panose="02020603050405020304" pitchFamily="18" charset="0"/>
                <a:hlinkClick r:id="rId7"/>
              </a:rPr>
              <a:t>The Age of Innocence</a:t>
            </a:r>
            <a:endParaRPr lang="en-US" sz="1600" dirty="0">
              <a:latin typeface="Times New Roman" panose="02020603050405020304" pitchFamily="18" charset="0"/>
              <a:ea typeface="Times New Roman" panose="02020603050405020304" pitchFamily="18" charset="0"/>
            </a:endParaRPr>
          </a:p>
          <a:p>
            <a:pPr marL="347345" indent="-347345" algn="l" eaLnBrk="0" fontAlgn="base" hangingPunct="0">
              <a:spcBef>
                <a:spcPts val="310"/>
              </a:spcBef>
            </a:pPr>
            <a:r>
              <a:rPr lang="en-US" sz="1600" dirty="0">
                <a:solidFill>
                  <a:srgbClr val="000000"/>
                </a:solidFill>
                <a:latin typeface="Times New Roman" panose="02020603050405020304" pitchFamily="18" charset="0"/>
              </a:rPr>
              <a:t>Kate Chopin, </a:t>
            </a:r>
            <a:r>
              <a:rPr lang="en-US" sz="1600" dirty="0" err="1" smtClean="0">
                <a:solidFill>
                  <a:srgbClr val="000000"/>
                </a:solidFill>
                <a:latin typeface="Times New Roman" panose="02020603050405020304" pitchFamily="18" charset="0"/>
              </a:rPr>
              <a:t>fiction,</a:t>
            </a:r>
            <a:r>
              <a:rPr lang="en-US" sz="1600" i="1" u="sng" dirty="0" err="1" smtClean="0">
                <a:solidFill>
                  <a:srgbClr val="000000"/>
                </a:solidFill>
                <a:latin typeface="Times New Roman" panose="02020603050405020304" pitchFamily="18" charset="0"/>
                <a:hlinkClick r:id="rId8"/>
              </a:rPr>
              <a:t>The</a:t>
            </a:r>
            <a:r>
              <a:rPr lang="en-US" sz="1600" i="1" u="sng" dirty="0" smtClean="0">
                <a:solidFill>
                  <a:srgbClr val="000000"/>
                </a:solidFill>
                <a:latin typeface="Times New Roman" panose="02020603050405020304" pitchFamily="18" charset="0"/>
                <a:hlinkClick r:id="rId8"/>
              </a:rPr>
              <a:t> </a:t>
            </a:r>
            <a:r>
              <a:rPr lang="en-US" sz="1600" i="1" u="sng" dirty="0">
                <a:solidFill>
                  <a:srgbClr val="000000"/>
                </a:solidFill>
                <a:latin typeface="Times New Roman" panose="02020603050405020304" pitchFamily="18" charset="0"/>
                <a:hlinkClick r:id="rId8"/>
              </a:rPr>
              <a:t>Awakening</a:t>
            </a:r>
            <a:endParaRPr lang="en-US" sz="1600" dirty="0">
              <a:latin typeface="Times New Roman" panose="02020603050405020304" pitchFamily="18" charset="0"/>
              <a:ea typeface="Times New Roman" panose="02020603050405020304" pitchFamily="18" charset="0"/>
            </a:endParaRPr>
          </a:p>
          <a:p>
            <a:pPr marL="347345" indent="-347345" algn="l" eaLnBrk="0" fontAlgn="base" hangingPunct="0">
              <a:spcBef>
                <a:spcPts val="310"/>
              </a:spcBef>
            </a:pPr>
            <a:r>
              <a:rPr lang="en-US" sz="1600" dirty="0">
                <a:solidFill>
                  <a:srgbClr val="000000"/>
                </a:solidFill>
                <a:latin typeface="Times New Roman" panose="02020603050405020304" pitchFamily="18" charset="0"/>
              </a:rPr>
              <a:t>George Washington Cable, </a:t>
            </a:r>
            <a:r>
              <a:rPr lang="en-US" sz="1600" dirty="0" err="1" smtClean="0">
                <a:solidFill>
                  <a:srgbClr val="000000"/>
                </a:solidFill>
                <a:latin typeface="Times New Roman" panose="02020603050405020304" pitchFamily="18" charset="0"/>
              </a:rPr>
              <a:t>fiction,</a:t>
            </a:r>
            <a:r>
              <a:rPr lang="en-US" sz="1600" i="1" u="sng" dirty="0" err="1" smtClean="0">
                <a:solidFill>
                  <a:srgbClr val="000000"/>
                </a:solidFill>
                <a:latin typeface="Times New Roman" panose="02020603050405020304" pitchFamily="18" charset="0"/>
                <a:hlinkClick r:id="rId9"/>
              </a:rPr>
              <a:t>The</a:t>
            </a:r>
            <a:r>
              <a:rPr lang="en-US" sz="1600" i="1" u="sng" dirty="0" smtClean="0">
                <a:solidFill>
                  <a:srgbClr val="000000"/>
                </a:solidFill>
                <a:latin typeface="Times New Roman" panose="02020603050405020304" pitchFamily="18" charset="0"/>
                <a:hlinkClick r:id="rId9"/>
              </a:rPr>
              <a:t> </a:t>
            </a:r>
            <a:r>
              <a:rPr lang="en-US" sz="1600" i="1" u="sng" dirty="0" err="1">
                <a:solidFill>
                  <a:srgbClr val="000000"/>
                </a:solidFill>
                <a:latin typeface="Times New Roman" panose="02020603050405020304" pitchFamily="18" charset="0"/>
                <a:hlinkClick r:id="rId9"/>
              </a:rPr>
              <a:t>Grandissimes</a:t>
            </a:r>
            <a:r>
              <a:rPr lang="en-US" sz="1600" i="1" u="sng" dirty="0">
                <a:solidFill>
                  <a:srgbClr val="000000"/>
                </a:solidFill>
                <a:latin typeface="Times New Roman" panose="02020603050405020304" pitchFamily="18" charset="0"/>
                <a:hlinkClick r:id="rId9"/>
              </a:rPr>
              <a:t> </a:t>
            </a:r>
            <a:r>
              <a:rPr lang="en-US" sz="1600" dirty="0">
                <a:solidFill>
                  <a:srgbClr val="000000"/>
                </a:solidFill>
                <a:latin typeface="Times New Roman" panose="02020603050405020304" pitchFamily="18" charset="0"/>
              </a:rPr>
              <a:t>, </a:t>
            </a:r>
            <a:r>
              <a:rPr lang="en-US" sz="1600" u="sng" dirty="0">
                <a:solidFill>
                  <a:srgbClr val="000000"/>
                </a:solidFill>
                <a:latin typeface="Times New Roman" panose="02020603050405020304" pitchFamily="18" charset="0"/>
                <a:hlinkClick r:id="rId10"/>
              </a:rPr>
              <a:t>Old Creole Days</a:t>
            </a:r>
            <a:endParaRPr lang="en-US" sz="1600" dirty="0">
              <a:latin typeface="Times New Roman" panose="02020603050405020304" pitchFamily="18" charset="0"/>
              <a:ea typeface="Times New Roman" panose="02020603050405020304" pitchFamily="18" charset="0"/>
            </a:endParaRPr>
          </a:p>
          <a:p>
            <a:pPr marL="347345" indent="-347345" algn="l" eaLnBrk="0" fontAlgn="base" hangingPunct="0">
              <a:spcBef>
                <a:spcPts val="310"/>
              </a:spcBef>
            </a:pPr>
            <a:r>
              <a:rPr lang="en-US" sz="1600" dirty="0">
                <a:solidFill>
                  <a:srgbClr val="000000"/>
                </a:solidFill>
                <a:latin typeface="Times New Roman" panose="02020603050405020304" pitchFamily="18" charset="0"/>
              </a:rPr>
              <a:t>Joel Chandler Harris, </a:t>
            </a:r>
            <a:r>
              <a:rPr lang="en-US" sz="1600" dirty="0" smtClean="0">
                <a:solidFill>
                  <a:srgbClr val="000000"/>
                </a:solidFill>
                <a:latin typeface="Times New Roman" panose="02020603050405020304" pitchFamily="18" charset="0"/>
              </a:rPr>
              <a:t>fiction, </a:t>
            </a:r>
            <a:r>
              <a:rPr lang="en-US" sz="1600" u="sng" dirty="0" smtClean="0">
                <a:solidFill>
                  <a:srgbClr val="000000"/>
                </a:solidFill>
                <a:latin typeface="Times New Roman" panose="02020603050405020304" pitchFamily="18" charset="0"/>
                <a:hlinkClick r:id="rId11"/>
              </a:rPr>
              <a:t>Uncle </a:t>
            </a:r>
            <a:r>
              <a:rPr lang="en-US" sz="1600" u="sng" dirty="0">
                <a:solidFill>
                  <a:srgbClr val="000000"/>
                </a:solidFill>
                <a:latin typeface="Times New Roman" panose="02020603050405020304" pitchFamily="18" charset="0"/>
                <a:hlinkClick r:id="rId11"/>
              </a:rPr>
              <a:t>Remus stories</a:t>
            </a:r>
            <a:endParaRPr lang="en-US" sz="1600" dirty="0">
              <a:latin typeface="Times New Roman" panose="02020603050405020304" pitchFamily="18" charset="0"/>
              <a:ea typeface="Times New Roman" panose="02020603050405020304" pitchFamily="18" charset="0"/>
            </a:endParaRPr>
          </a:p>
          <a:p>
            <a:pPr marL="347345" indent="-347345" algn="l" eaLnBrk="0" fontAlgn="base" hangingPunct="0">
              <a:spcBef>
                <a:spcPts val="310"/>
              </a:spcBef>
            </a:pPr>
            <a:r>
              <a:rPr lang="en-US" sz="1600" dirty="0">
                <a:solidFill>
                  <a:srgbClr val="000000"/>
                </a:solidFill>
                <a:latin typeface="Times New Roman" panose="02020603050405020304" pitchFamily="18" charset="0"/>
              </a:rPr>
              <a:t>Charles </a:t>
            </a:r>
            <a:r>
              <a:rPr lang="en-US" sz="1600" dirty="0" err="1">
                <a:solidFill>
                  <a:srgbClr val="000000"/>
                </a:solidFill>
                <a:latin typeface="Times New Roman" panose="02020603050405020304" pitchFamily="18" charset="0"/>
              </a:rPr>
              <a:t>Chestnutt</a:t>
            </a:r>
            <a:r>
              <a:rPr lang="en-US" sz="1600" dirty="0">
                <a:solidFill>
                  <a:srgbClr val="000000"/>
                </a:solidFill>
                <a:latin typeface="Times New Roman" panose="02020603050405020304" pitchFamily="18" charset="0"/>
              </a:rPr>
              <a:t>, </a:t>
            </a:r>
            <a:r>
              <a:rPr lang="en-US" sz="1600" dirty="0" smtClean="0">
                <a:solidFill>
                  <a:srgbClr val="000000"/>
                </a:solidFill>
                <a:latin typeface="Times New Roman" panose="02020603050405020304" pitchFamily="18" charset="0"/>
              </a:rPr>
              <a:t>fiction, </a:t>
            </a:r>
            <a:r>
              <a:rPr lang="en-US" sz="1600" i="1" u="sng" dirty="0" smtClean="0">
                <a:solidFill>
                  <a:srgbClr val="000000"/>
                </a:solidFill>
                <a:latin typeface="Times New Roman" panose="02020603050405020304" pitchFamily="18" charset="0"/>
                <a:hlinkClick r:id="rId12"/>
              </a:rPr>
              <a:t>The </a:t>
            </a:r>
            <a:r>
              <a:rPr lang="en-US" sz="1600" i="1" u="sng" dirty="0">
                <a:solidFill>
                  <a:srgbClr val="000000"/>
                </a:solidFill>
                <a:latin typeface="Times New Roman" panose="02020603050405020304" pitchFamily="18" charset="0"/>
                <a:hlinkClick r:id="rId12"/>
              </a:rPr>
              <a:t>Conjure Woman (1899</a:t>
            </a:r>
            <a:r>
              <a:rPr lang="en-US" sz="1600" i="1" dirty="0">
                <a:solidFill>
                  <a:srgbClr val="000000"/>
                </a:solidFill>
                <a:latin typeface="Times New Roman" panose="02020603050405020304" pitchFamily="18" charset="0"/>
              </a:rPr>
              <a:t>), </a:t>
            </a:r>
            <a:r>
              <a:rPr lang="en-US" sz="1600" i="1" u="sng" dirty="0">
                <a:solidFill>
                  <a:srgbClr val="000000"/>
                </a:solidFill>
                <a:latin typeface="Times New Roman" panose="02020603050405020304" pitchFamily="18" charset="0"/>
              </a:rPr>
              <a:t>The House Behind the Cedars</a:t>
            </a:r>
            <a:r>
              <a:rPr lang="en-US" sz="1600" u="sng" dirty="0">
                <a:solidFill>
                  <a:srgbClr val="000000"/>
                </a:solidFill>
                <a:latin typeface="Times New Roman" panose="02020603050405020304" pitchFamily="18" charset="0"/>
              </a:rPr>
              <a:t> (1900</a:t>
            </a:r>
            <a:r>
              <a:rPr lang="en-US" sz="1600" u="sng" dirty="0" smtClean="0">
                <a:solidFill>
                  <a:srgbClr val="000000"/>
                </a:solidFill>
                <a:latin typeface="Times New Roman" panose="02020603050405020304" pitchFamily="18" charset="0"/>
              </a:rPr>
              <a:t>)</a:t>
            </a:r>
            <a:r>
              <a:rPr lang="en-US" sz="1600" dirty="0" smtClean="0">
                <a:solidFill>
                  <a:srgbClr val="000000"/>
                </a:solidFill>
                <a:latin typeface="Times New Roman" panose="02020603050405020304" pitchFamily="18" charset="0"/>
              </a:rPr>
              <a:t> </a:t>
            </a:r>
            <a:r>
              <a:rPr lang="en-US" sz="1600" u="sng" dirty="0">
                <a:solidFill>
                  <a:srgbClr val="000000"/>
                </a:solidFill>
                <a:latin typeface="Times New Roman" panose="02020603050405020304" pitchFamily="18" charset="0"/>
                <a:hlinkClick r:id="rId13"/>
              </a:rPr>
              <a:t>"The </a:t>
            </a:r>
            <a:r>
              <a:rPr lang="en-US" sz="1600" u="sng" dirty="0" err="1">
                <a:solidFill>
                  <a:srgbClr val="000000"/>
                </a:solidFill>
                <a:latin typeface="Times New Roman" panose="02020603050405020304" pitchFamily="18" charset="0"/>
                <a:hlinkClick r:id="rId13"/>
              </a:rPr>
              <a:t>Goophered</a:t>
            </a:r>
            <a:r>
              <a:rPr lang="en-US" sz="1600" u="sng" dirty="0">
                <a:solidFill>
                  <a:srgbClr val="000000"/>
                </a:solidFill>
                <a:latin typeface="Times New Roman" panose="02020603050405020304" pitchFamily="18" charset="0"/>
                <a:hlinkClick r:id="rId13"/>
              </a:rPr>
              <a:t> Grapevine,"</a:t>
            </a:r>
            <a:r>
              <a:rPr lang="en-US" sz="1600" dirty="0">
                <a:solidFill>
                  <a:srgbClr val="000000"/>
                </a:solidFill>
                <a:latin typeface="Times New Roman" panose="02020603050405020304" pitchFamily="18" charset="0"/>
              </a:rPr>
              <a:t> </a:t>
            </a:r>
            <a:r>
              <a:rPr lang="en-US" sz="1600" u="sng" dirty="0">
                <a:solidFill>
                  <a:srgbClr val="000000"/>
                </a:solidFill>
                <a:latin typeface="Times New Roman" panose="02020603050405020304" pitchFamily="18" charset="0"/>
                <a:hlinkClick r:id="rId14"/>
              </a:rPr>
              <a:t>"The Passing of </a:t>
            </a:r>
            <a:r>
              <a:rPr lang="en-US" sz="1600" u="sng" dirty="0" err="1">
                <a:solidFill>
                  <a:srgbClr val="000000"/>
                </a:solidFill>
                <a:latin typeface="Times New Roman" panose="02020603050405020304" pitchFamily="18" charset="0"/>
                <a:hlinkClick r:id="rId14"/>
              </a:rPr>
              <a:t>Grandison</a:t>
            </a:r>
            <a:r>
              <a:rPr lang="en-US" sz="1600" dirty="0">
                <a:solidFill>
                  <a:srgbClr val="000000"/>
                </a:solidFill>
                <a:latin typeface="Times New Roman" panose="02020603050405020304" pitchFamily="18" charset="0"/>
              </a:rPr>
              <a:t>"</a:t>
            </a:r>
            <a:endParaRPr lang="en-US" sz="1600" dirty="0">
              <a:latin typeface="Times New Roman" panose="02020603050405020304" pitchFamily="18" charset="0"/>
              <a:ea typeface="Times New Roman" panose="02020603050405020304" pitchFamily="18" charset="0"/>
            </a:endParaRPr>
          </a:p>
          <a:p>
            <a:pPr marL="347345" indent="-347345" algn="l" eaLnBrk="0" fontAlgn="base" hangingPunct="0">
              <a:spcBef>
                <a:spcPts val="310"/>
              </a:spcBef>
            </a:pPr>
            <a:r>
              <a:rPr lang="en-US" sz="1600" dirty="0">
                <a:solidFill>
                  <a:srgbClr val="000000"/>
                </a:solidFill>
                <a:latin typeface="Times New Roman" panose="02020603050405020304" pitchFamily="18" charset="0"/>
              </a:rPr>
              <a:t>Paul Lawrence Dunbar, poet</a:t>
            </a:r>
            <a:endParaRPr lang="en-US" sz="1600" dirty="0">
              <a:latin typeface="Times New Roman" panose="02020603050405020304" pitchFamily="18" charset="0"/>
              <a:ea typeface="Times New Roman" panose="02020603050405020304" pitchFamily="18" charset="0"/>
            </a:endParaRPr>
          </a:p>
          <a:p>
            <a:pPr marL="347345" indent="-347345" algn="l" eaLnBrk="0" fontAlgn="base" hangingPunct="0">
              <a:spcBef>
                <a:spcPts val="310"/>
              </a:spcBef>
            </a:pPr>
            <a:r>
              <a:rPr lang="en-US" sz="1600" dirty="0">
                <a:solidFill>
                  <a:srgbClr val="000000"/>
                </a:solidFill>
                <a:latin typeface="Times New Roman" panose="02020603050405020304" pitchFamily="18" charset="0"/>
              </a:rPr>
              <a:t>Hamlin Garland, fiction </a:t>
            </a:r>
            <a:r>
              <a:rPr lang="en-US" sz="1600" u="sng" dirty="0" smtClean="0">
                <a:solidFill>
                  <a:srgbClr val="000000"/>
                </a:solidFill>
                <a:latin typeface="Times New Roman" panose="02020603050405020304" pitchFamily="18" charset="0"/>
                <a:hlinkClick r:id="rId15"/>
              </a:rPr>
              <a:t>"</a:t>
            </a:r>
            <a:r>
              <a:rPr lang="en-US" sz="1600" u="sng" dirty="0">
                <a:solidFill>
                  <a:srgbClr val="000000"/>
                </a:solidFill>
                <a:latin typeface="Times New Roman" panose="02020603050405020304" pitchFamily="18" charset="0"/>
                <a:hlinkClick r:id="rId15"/>
              </a:rPr>
              <a:t>Under the Lion's Paw"</a:t>
            </a:r>
            <a:endParaRPr lang="en-US" sz="1600" dirty="0">
              <a:latin typeface="Times New Roman" panose="02020603050405020304" pitchFamily="18" charset="0"/>
              <a:ea typeface="Times New Roman" panose="02020603050405020304" pitchFamily="18" charset="0"/>
            </a:endParaRPr>
          </a:p>
          <a:p>
            <a:pPr marL="347345" indent="-347345" algn="l" eaLnBrk="0" fontAlgn="base" hangingPunct="0">
              <a:spcBef>
                <a:spcPts val="310"/>
              </a:spcBef>
            </a:pPr>
            <a:r>
              <a:rPr lang="en-US" sz="1600" b="1" dirty="0">
                <a:solidFill>
                  <a:srgbClr val="000000"/>
                </a:solidFill>
                <a:latin typeface="Times New Roman" panose="02020603050405020304" pitchFamily="18" charset="0"/>
              </a:rPr>
              <a:t> </a:t>
            </a:r>
            <a:endParaRPr lang="en-US" sz="1600" dirty="0">
              <a:latin typeface="Times New Roman" panose="02020603050405020304" pitchFamily="18" charset="0"/>
              <a:ea typeface="Times New Roman" panose="02020603050405020304" pitchFamily="18" charset="0"/>
            </a:endParaRPr>
          </a:p>
          <a:p>
            <a:pPr algn="r">
              <a:lnSpc>
                <a:spcPct val="107000"/>
              </a:lnSpc>
              <a:spcAft>
                <a:spcPts val="800"/>
              </a:spcAft>
            </a:pPr>
            <a:r>
              <a:rPr lang="en-US" sz="1600" dirty="0">
                <a:latin typeface="Calibri" panose="020F0502020204030204" pitchFamily="34" charset="0"/>
                <a:ea typeface="Calibri" panose="020F0502020204030204" pitchFamily="34" charset="0"/>
                <a:cs typeface="Arial" panose="020B0604020202020204" pitchFamily="34" charset="0"/>
              </a:rPr>
              <a:t> </a:t>
            </a:r>
          </a:p>
          <a:p>
            <a:pPr algn="r"/>
            <a:endParaRPr lang="ar-SA" sz="1600" dirty="0"/>
          </a:p>
        </p:txBody>
      </p:sp>
      <p:sp>
        <p:nvSpPr>
          <p:cNvPr id="4" name="عنصر نائب للمحتوى 3"/>
          <p:cNvSpPr>
            <a:spLocks noGrp="1"/>
          </p:cNvSpPr>
          <p:nvPr>
            <p:ph sz="half" idx="1"/>
          </p:nvPr>
        </p:nvSpPr>
        <p:spPr/>
        <p:txBody>
          <a:bodyPr/>
          <a:lstStyle/>
          <a:p>
            <a:pPr marL="347345" indent="-347345" algn="l" rtl="0" eaLnBrk="0" fontAlgn="base" hangingPunct="0">
              <a:spcBef>
                <a:spcPts val="310"/>
              </a:spcBef>
            </a:pPr>
            <a:r>
              <a:rPr lang="en-US" sz="1600" dirty="0">
                <a:solidFill>
                  <a:srgbClr val="000000"/>
                </a:solidFill>
                <a:latin typeface="Times New Roman" panose="02020603050405020304" pitchFamily="18" charset="0"/>
              </a:rPr>
              <a:t>Mark Twain </a:t>
            </a:r>
            <a:r>
              <a:rPr lang="en-US" sz="1600" u="sng" dirty="0" smtClean="0">
                <a:solidFill>
                  <a:srgbClr val="000000"/>
                </a:solidFill>
                <a:latin typeface="Times New Roman" panose="02020603050405020304" pitchFamily="18" charset="0"/>
              </a:rPr>
              <a:t>Huckleberry Finn</a:t>
            </a:r>
            <a:r>
              <a:rPr lang="en-US" sz="1600" u="sng" dirty="0">
                <a:solidFill>
                  <a:srgbClr val="000000"/>
                </a:solidFill>
                <a:latin typeface="Times New Roman" panose="02020603050405020304" pitchFamily="18" charset="0"/>
              </a:rPr>
              <a:t> </a:t>
            </a:r>
            <a:r>
              <a:rPr lang="en-US" sz="1600" i="1" dirty="0">
                <a:solidFill>
                  <a:srgbClr val="000000"/>
                </a:solidFill>
                <a:latin typeface="Times New Roman" panose="02020603050405020304" pitchFamily="18" charset="0"/>
              </a:rPr>
              <a:t>                              </a:t>
            </a:r>
            <a:r>
              <a:rPr lang="en-US" sz="1600" dirty="0">
                <a:solidFill>
                  <a:srgbClr val="000000"/>
                </a:solidFill>
                <a:latin typeface="Times New Roman" panose="02020603050405020304" pitchFamily="18" charset="0"/>
              </a:rPr>
              <a:t>     </a:t>
            </a:r>
            <a:endParaRPr lang="en-US" sz="1600" dirty="0" smtClean="0">
              <a:solidFill>
                <a:srgbClr val="000000"/>
              </a:solidFill>
              <a:latin typeface="Times New Roman" panose="02020603050405020304" pitchFamily="18" charset="0"/>
            </a:endParaRPr>
          </a:p>
          <a:p>
            <a:pPr marL="347345" indent="-347345" algn="l" rtl="0" eaLnBrk="0" fontAlgn="base" hangingPunct="0">
              <a:spcBef>
                <a:spcPts val="310"/>
              </a:spcBef>
            </a:pPr>
            <a:r>
              <a:rPr lang="en-US" sz="1600" u="sng" dirty="0" err="1" smtClean="0">
                <a:solidFill>
                  <a:srgbClr val="000000"/>
                </a:solidFill>
                <a:latin typeface="Times New Roman" panose="02020603050405020304" pitchFamily="18" charset="0"/>
                <a:hlinkClick r:id="rId16"/>
              </a:rPr>
              <a:t>Fenimore</a:t>
            </a:r>
            <a:r>
              <a:rPr lang="en-US" sz="1600" u="sng" dirty="0" smtClean="0">
                <a:solidFill>
                  <a:srgbClr val="000000"/>
                </a:solidFill>
                <a:latin typeface="Times New Roman" panose="02020603050405020304" pitchFamily="18" charset="0"/>
                <a:hlinkClick r:id="rId16"/>
              </a:rPr>
              <a:t> Cooper's Literary Offenses</a:t>
            </a:r>
            <a:r>
              <a:rPr lang="en-US" sz="1600" u="sng" dirty="0" smtClean="0">
                <a:solidFill>
                  <a:srgbClr val="000000"/>
                </a:solidFill>
                <a:latin typeface="Times New Roman" panose="02020603050405020304" pitchFamily="18" charset="0"/>
                <a:hlinkClick r:id="rId17"/>
              </a:rPr>
              <a:t>“</a:t>
            </a:r>
            <a:r>
              <a:rPr lang="en-US" sz="1600" dirty="0" smtClean="0">
                <a:solidFill>
                  <a:srgbClr val="000000"/>
                </a:solidFill>
                <a:latin typeface="Times New Roman" panose="02020603050405020304" pitchFamily="18" charset="0"/>
              </a:rPr>
              <a:t>, </a:t>
            </a:r>
            <a:r>
              <a:rPr lang="en-US" sz="1600" i="1" u="sng" dirty="0" smtClean="0">
                <a:solidFill>
                  <a:srgbClr val="000000"/>
                </a:solidFill>
                <a:latin typeface="Times New Roman" panose="02020603050405020304" pitchFamily="18" charset="0"/>
                <a:hlinkClick r:id="rId17"/>
              </a:rPr>
              <a:t>A </a:t>
            </a:r>
            <a:r>
              <a:rPr lang="en-US" sz="1600" i="1" u="sng" dirty="0">
                <a:solidFill>
                  <a:srgbClr val="000000"/>
                </a:solidFill>
                <a:latin typeface="Times New Roman" panose="02020603050405020304" pitchFamily="18" charset="0"/>
                <a:hlinkClick r:id="rId17"/>
              </a:rPr>
              <a:t>Connecticut Yankee in King Arthur's Court</a:t>
            </a:r>
            <a:endParaRPr lang="en-US" sz="1600" dirty="0">
              <a:latin typeface="Times New Roman" panose="02020603050405020304" pitchFamily="18" charset="0"/>
              <a:ea typeface="Times New Roman" panose="02020603050405020304" pitchFamily="18" charset="0"/>
            </a:endParaRPr>
          </a:p>
          <a:p>
            <a:pPr marL="347345" indent="-347345" algn="l" rtl="0" eaLnBrk="0" fontAlgn="base" hangingPunct="0">
              <a:spcBef>
                <a:spcPts val="310"/>
              </a:spcBef>
            </a:pPr>
            <a:r>
              <a:rPr lang="en-US" sz="1600" dirty="0">
                <a:solidFill>
                  <a:srgbClr val="000000"/>
                </a:solidFill>
                <a:latin typeface="Times New Roman" panose="02020603050405020304" pitchFamily="18" charset="0"/>
              </a:rPr>
              <a:t> </a:t>
            </a:r>
            <a:r>
              <a:rPr lang="en-US" sz="1600" dirty="0" smtClean="0">
                <a:solidFill>
                  <a:srgbClr val="000000"/>
                </a:solidFill>
                <a:latin typeface="Times New Roman" panose="02020603050405020304" pitchFamily="18" charset="0"/>
              </a:rPr>
              <a:t>Bret </a:t>
            </a:r>
            <a:r>
              <a:rPr lang="en-US" sz="1600" dirty="0">
                <a:solidFill>
                  <a:srgbClr val="000000"/>
                </a:solidFill>
                <a:latin typeface="Times New Roman" panose="02020603050405020304" pitchFamily="18" charset="0"/>
              </a:rPr>
              <a:t>Harte, </a:t>
            </a:r>
            <a:r>
              <a:rPr lang="en-US" sz="1600" dirty="0" smtClean="0">
                <a:solidFill>
                  <a:srgbClr val="000000"/>
                </a:solidFill>
                <a:latin typeface="Times New Roman" panose="02020603050405020304" pitchFamily="18" charset="0"/>
              </a:rPr>
              <a:t>short fiction </a:t>
            </a:r>
            <a:r>
              <a:rPr lang="en-US" sz="1600" u="sng" dirty="0" smtClean="0">
                <a:solidFill>
                  <a:srgbClr val="000000"/>
                </a:solidFill>
                <a:latin typeface="Times New Roman" panose="02020603050405020304" pitchFamily="18" charset="0"/>
                <a:hlinkClick r:id="rId18"/>
              </a:rPr>
              <a:t>Selected </a:t>
            </a:r>
            <a:r>
              <a:rPr lang="en-US" sz="1600" u="sng" dirty="0">
                <a:solidFill>
                  <a:srgbClr val="000000"/>
                </a:solidFill>
                <a:latin typeface="Times New Roman" panose="02020603050405020304" pitchFamily="18" charset="0"/>
                <a:hlinkClick r:id="rId18"/>
              </a:rPr>
              <a:t>Stories of Bret Harte</a:t>
            </a:r>
            <a:r>
              <a:rPr lang="en-US" sz="1600" dirty="0">
                <a:solidFill>
                  <a:srgbClr val="000000"/>
                </a:solidFill>
                <a:latin typeface="Times New Roman" panose="02020603050405020304" pitchFamily="18" charset="0"/>
              </a:rPr>
              <a:t>  </a:t>
            </a:r>
            <a:r>
              <a:rPr lang="en-US" sz="1600" u="sng" dirty="0">
                <a:solidFill>
                  <a:srgbClr val="000000"/>
                </a:solidFill>
                <a:latin typeface="Times New Roman" panose="02020603050405020304" pitchFamily="18" charset="0"/>
                <a:hlinkClick r:id="rId19"/>
              </a:rPr>
              <a:t>"The Outcasts of Poker Flat"</a:t>
            </a:r>
            <a:r>
              <a:rPr lang="en-US" sz="1600" dirty="0">
                <a:solidFill>
                  <a:srgbClr val="000000"/>
                </a:solidFill>
                <a:latin typeface="Times New Roman" panose="02020603050405020304" pitchFamily="18" charset="0"/>
              </a:rPr>
              <a:t> </a:t>
            </a:r>
            <a:r>
              <a:rPr lang="en-US" sz="1600" u="sng" dirty="0">
                <a:solidFill>
                  <a:srgbClr val="000000"/>
                </a:solidFill>
                <a:latin typeface="Times New Roman" panose="02020603050405020304" pitchFamily="18" charset="0"/>
                <a:hlinkClick r:id="rId20"/>
              </a:rPr>
              <a:t>"The Luck </a:t>
            </a:r>
            <a:r>
              <a:rPr lang="en-US" sz="1600" u="sng" dirty="0" smtClean="0">
                <a:solidFill>
                  <a:srgbClr val="000000"/>
                </a:solidFill>
                <a:latin typeface="Times New Roman" panose="02020603050405020304" pitchFamily="18" charset="0"/>
                <a:hlinkClick r:id="rId20"/>
              </a:rPr>
              <a:t>Roaring </a:t>
            </a:r>
            <a:r>
              <a:rPr lang="en-US" sz="1600" u="sng" dirty="0">
                <a:solidFill>
                  <a:srgbClr val="000000"/>
                </a:solidFill>
                <a:latin typeface="Times New Roman" panose="02020603050405020304" pitchFamily="18" charset="0"/>
                <a:hlinkClick r:id="rId20"/>
              </a:rPr>
              <a:t>Camp"</a:t>
            </a:r>
            <a:endParaRPr lang="en-US" sz="1600" dirty="0">
              <a:latin typeface="Times New Roman" panose="02020603050405020304" pitchFamily="18" charset="0"/>
              <a:ea typeface="Times New Roman" panose="02020603050405020304" pitchFamily="18" charset="0"/>
            </a:endParaRPr>
          </a:p>
          <a:p>
            <a:pPr marL="347345" indent="-347345" algn="l" rtl="0" eaLnBrk="0" fontAlgn="base" hangingPunct="0">
              <a:spcBef>
                <a:spcPts val="310"/>
              </a:spcBef>
            </a:pPr>
            <a:r>
              <a:rPr lang="en-US" sz="1600" dirty="0">
                <a:solidFill>
                  <a:srgbClr val="000000"/>
                </a:solidFill>
                <a:latin typeface="Times New Roman" panose="02020603050405020304" pitchFamily="18" charset="0"/>
              </a:rPr>
              <a:t>Ambrose </a:t>
            </a:r>
            <a:r>
              <a:rPr lang="en-US" sz="1600" dirty="0" smtClean="0">
                <a:solidFill>
                  <a:srgbClr val="000000"/>
                </a:solidFill>
                <a:latin typeface="Times New Roman" panose="02020603050405020304" pitchFamily="18" charset="0"/>
              </a:rPr>
              <a:t>Bierce, fiction</a:t>
            </a:r>
            <a:r>
              <a:rPr lang="en-US" sz="1600" dirty="0">
                <a:solidFill>
                  <a:srgbClr val="000000"/>
                </a:solidFill>
                <a:latin typeface="Times New Roman" panose="02020603050405020304" pitchFamily="18" charset="0"/>
              </a:rPr>
              <a:t> </a:t>
            </a:r>
            <a:r>
              <a:rPr lang="en-US" sz="1600" i="1" u="sng" dirty="0" smtClean="0">
                <a:solidFill>
                  <a:srgbClr val="000000"/>
                </a:solidFill>
                <a:latin typeface="Times New Roman" panose="02020603050405020304" pitchFamily="18" charset="0"/>
                <a:hlinkClick r:id="rId21"/>
              </a:rPr>
              <a:t>Tales </a:t>
            </a:r>
            <a:r>
              <a:rPr lang="en-US" sz="1600" i="1" u="sng" dirty="0">
                <a:solidFill>
                  <a:srgbClr val="000000"/>
                </a:solidFill>
                <a:latin typeface="Times New Roman" panose="02020603050405020304" pitchFamily="18" charset="0"/>
                <a:hlinkClick r:id="rId21"/>
              </a:rPr>
              <a:t>of Soldiers and Civilian (1891)</a:t>
            </a:r>
            <a:endParaRPr lang="en-US" sz="1600" dirty="0">
              <a:latin typeface="Times New Roman" panose="02020603050405020304" pitchFamily="18" charset="0"/>
              <a:ea typeface="Times New Roman" panose="02020603050405020304" pitchFamily="18" charset="0"/>
            </a:endParaRPr>
          </a:p>
          <a:p>
            <a:pPr marL="347345" indent="-347345" algn="l" rtl="0" eaLnBrk="0" fontAlgn="base" hangingPunct="0">
              <a:spcBef>
                <a:spcPts val="310"/>
              </a:spcBef>
            </a:pPr>
            <a:r>
              <a:rPr lang="en-US" sz="1600" dirty="0">
                <a:solidFill>
                  <a:srgbClr val="000000"/>
                </a:solidFill>
                <a:latin typeface="Times New Roman" panose="02020603050405020304" pitchFamily="18" charset="0"/>
              </a:rPr>
              <a:t>William Dean Howells, </a:t>
            </a:r>
            <a:r>
              <a:rPr lang="en-US" sz="1600" dirty="0" smtClean="0">
                <a:solidFill>
                  <a:srgbClr val="000000"/>
                </a:solidFill>
                <a:latin typeface="Times New Roman" panose="02020603050405020304" pitchFamily="18" charset="0"/>
              </a:rPr>
              <a:t>fiction, essays </a:t>
            </a:r>
            <a:r>
              <a:rPr lang="en-US" sz="1600" i="1" dirty="0" smtClean="0">
                <a:solidFill>
                  <a:srgbClr val="000000"/>
                </a:solidFill>
                <a:latin typeface="Times New Roman" panose="02020603050405020304" pitchFamily="18" charset="0"/>
              </a:rPr>
              <a:t>A Modern Instance (1882),  </a:t>
            </a:r>
            <a:r>
              <a:rPr lang="en-US" sz="1600" i="1" u="sng" dirty="0" smtClean="0">
                <a:solidFill>
                  <a:srgbClr val="000000"/>
                </a:solidFill>
                <a:latin typeface="Times New Roman" panose="02020603050405020304" pitchFamily="18" charset="0"/>
                <a:hlinkClick r:id="rId22"/>
              </a:rPr>
              <a:t>The </a:t>
            </a:r>
            <a:r>
              <a:rPr lang="en-US" sz="1600" i="1" u="sng" dirty="0">
                <a:solidFill>
                  <a:srgbClr val="000000"/>
                </a:solidFill>
                <a:latin typeface="Times New Roman" panose="02020603050405020304" pitchFamily="18" charset="0"/>
                <a:hlinkClick r:id="rId22"/>
              </a:rPr>
              <a:t>Rise of Silas Lapham</a:t>
            </a:r>
            <a:r>
              <a:rPr lang="en-US" sz="1600" i="1" dirty="0">
                <a:solidFill>
                  <a:srgbClr val="000000"/>
                </a:solidFill>
                <a:latin typeface="Times New Roman" panose="02020603050405020304" pitchFamily="18" charset="0"/>
              </a:rPr>
              <a:t>, A Hazard of New </a:t>
            </a:r>
            <a:r>
              <a:rPr lang="en-US" sz="1600" i="1" dirty="0" smtClean="0">
                <a:solidFill>
                  <a:srgbClr val="000000"/>
                </a:solidFill>
                <a:latin typeface="Times New Roman" panose="02020603050405020304" pitchFamily="18" charset="0"/>
              </a:rPr>
              <a:t>Fortunes</a:t>
            </a:r>
            <a:endParaRPr lang="en-US" sz="1600" dirty="0" smtClean="0">
              <a:latin typeface="Times New Roman" panose="02020603050405020304" pitchFamily="18" charset="0"/>
              <a:ea typeface="Times New Roman" panose="02020603050405020304" pitchFamily="18" charset="0"/>
            </a:endParaRPr>
          </a:p>
          <a:p>
            <a:pPr algn="l" rtl="0"/>
            <a:endParaRPr lang="ar-SA" sz="16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3135218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41</TotalTime>
  <Words>937</Words>
  <Application>Microsoft Office PowerPoint</Application>
  <PresentationFormat>A4 Paper (210x297 mm)</PresentationFormat>
  <Paragraphs>90</Paragraphs>
  <Slides>10</Slides>
  <Notes>3</Notes>
  <HiddenSlides>0</HiddenSlides>
  <MMClips>0</MMClips>
  <ScaleCrop>false</ScaleCrop>
  <HeadingPairs>
    <vt:vector size="6" baseType="variant">
      <vt:variant>
        <vt:lpstr>الخطوط المستخدمة</vt:lpstr>
      </vt:variant>
      <vt:variant>
        <vt:i4>10</vt:i4>
      </vt:variant>
      <vt:variant>
        <vt:lpstr>نسق</vt:lpstr>
      </vt:variant>
      <vt:variant>
        <vt:i4>1</vt:i4>
      </vt:variant>
      <vt:variant>
        <vt:lpstr>عناوين الشرائح</vt:lpstr>
      </vt:variant>
      <vt:variant>
        <vt:i4>10</vt:i4>
      </vt:variant>
    </vt:vector>
  </HeadingPairs>
  <TitlesOfParts>
    <vt:vector size="21" baseType="lpstr">
      <vt:lpstr>SimSun</vt:lpstr>
      <vt:lpstr>SimSun</vt:lpstr>
      <vt:lpstr>ae_AlMateen</vt:lpstr>
      <vt:lpstr>Arial</vt:lpstr>
      <vt:lpstr>AYM Wadiy S_U normal.</vt:lpstr>
      <vt:lpstr>Calibri</vt:lpstr>
      <vt:lpstr>Georgia</vt:lpstr>
      <vt:lpstr>华文行楷</vt:lpstr>
      <vt:lpstr>Times New Roman</vt:lpstr>
      <vt:lpstr>Wingdings</vt:lpstr>
      <vt:lpstr>نسق Office</vt:lpstr>
      <vt:lpstr>عرض تقديمي في PowerPoint</vt:lpstr>
      <vt:lpstr>Lecture 4</vt:lpstr>
      <vt:lpstr>The Age of Realism (1865-1910)</vt:lpstr>
      <vt:lpstr>The Definition of Literary Realism</vt:lpstr>
      <vt:lpstr>Characteristics of Realism</vt:lpstr>
      <vt:lpstr>Common Themes and Elements in Realism</vt:lpstr>
      <vt:lpstr>William Dean Howells (1837-1920)</vt:lpstr>
      <vt:lpstr>The Rise of Silas Lapham (1885) by William Howells</vt:lpstr>
      <vt:lpstr>Some Works on Realism</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Abdullah Fawaz Albadarneh</dc:creator>
  <cp:lastModifiedBy>Abdullah Fawaz Albadarneh</cp:lastModifiedBy>
  <cp:revision>5</cp:revision>
  <dcterms:created xsi:type="dcterms:W3CDTF">2017-09-30T07:39:49Z</dcterms:created>
  <dcterms:modified xsi:type="dcterms:W3CDTF">2017-09-30T08:21:08Z</dcterms:modified>
</cp:coreProperties>
</file>